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0" r:id="rId2"/>
    <p:sldId id="321" r:id="rId3"/>
    <p:sldId id="322" r:id="rId4"/>
    <p:sldId id="323" r:id="rId5"/>
    <p:sldId id="324" r:id="rId6"/>
    <p:sldId id="325" r:id="rId7"/>
    <p:sldId id="326" r:id="rId8"/>
    <p:sldId id="328" r:id="rId9"/>
    <p:sldId id="329" r:id="rId10"/>
    <p:sldId id="330" r:id="rId11"/>
    <p:sldId id="331" r:id="rId12"/>
    <p:sldId id="336" r:id="rId13"/>
    <p:sldId id="337" r:id="rId14"/>
    <p:sldId id="338" r:id="rId15"/>
    <p:sldId id="339" r:id="rId16"/>
    <p:sldId id="343" r:id="rId17"/>
    <p:sldId id="344" r:id="rId18"/>
    <p:sldId id="345" r:id="rId19"/>
    <p:sldId id="346" r:id="rId20"/>
    <p:sldId id="348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FF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78" d="100"/>
          <a:sy n="78" d="100"/>
        </p:scale>
        <p:origin x="101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648911-7777-4241-AA3C-3C66EE4830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A96B4AE-E281-452A-AA47-4C0DDB3E17C9}" type="datetimeFigureOut">
              <a:rPr lang="en-US"/>
              <a:pPr>
                <a:defRPr/>
              </a:pPr>
              <a:t>10/22/2021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1482949-09A5-4B5F-BB7C-4E4EE40FC3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713EBA-4AFC-4C53-8E34-51CE3A480807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a-IR" altLang="en-US"/>
              <a:t>و</a:t>
            </a:r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5599CBD-CB85-47EA-BD67-DA0C91737610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a-IR" altLang="en-US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5BEDB5F-1298-44BB-B489-4C52B281B01A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8F5C6-D92A-4072-B901-883EE50CBF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513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4C2B1-BF8F-4EEE-A90A-4926F6BBC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207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FA721-DFD2-459C-BF26-349087D271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104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E50BD-B9CF-4D60-BDEF-8559E74D6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251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89B4A-2BB5-45EA-AE35-61DC998FE1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57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D1AA9-691E-4A0D-8C46-C7606618B5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29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0B838-8E30-41B7-9955-4EC492650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295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297C2-53BE-40CB-A8AE-E82F70105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667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07F2B-DD76-4A1A-8485-D7D23BA5F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978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5FEA7-2C8E-4E74-A9A4-AAD85193AA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31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C8AAD-C629-4463-BED0-AF884A73B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645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46F8685-643E-4936-BA7E-B3A6083FD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10" descr="MONIT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21336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Freeform 11"/>
          <p:cNvSpPr>
            <a:spLocks/>
          </p:cNvSpPr>
          <p:nvPr userDrawn="1"/>
        </p:nvSpPr>
        <p:spPr bwMode="auto">
          <a:xfrm>
            <a:off x="2514600" y="5499100"/>
            <a:ext cx="1219200" cy="977900"/>
          </a:xfrm>
          <a:custGeom>
            <a:avLst/>
            <a:gdLst>
              <a:gd name="T0" fmla="*/ 0 w 768"/>
              <a:gd name="T1" fmla="*/ 2147483646 h 616"/>
              <a:gd name="T2" fmla="*/ 2147483646 w 768"/>
              <a:gd name="T3" fmla="*/ 2147483646 h 616"/>
              <a:gd name="T4" fmla="*/ 2147483646 w 768"/>
              <a:gd name="T5" fmla="*/ 2147483646 h 616"/>
              <a:gd name="T6" fmla="*/ 2147483646 w 768"/>
              <a:gd name="T7" fmla="*/ 2147483646 h 616"/>
              <a:gd name="T8" fmla="*/ 2147483646 w 768"/>
              <a:gd name="T9" fmla="*/ 2147483646 h 616"/>
              <a:gd name="T10" fmla="*/ 2147483646 w 768"/>
              <a:gd name="T11" fmla="*/ 2147483646 h 616"/>
              <a:gd name="T12" fmla="*/ 2147483646 w 768"/>
              <a:gd name="T13" fmla="*/ 2147483646 h 616"/>
              <a:gd name="T14" fmla="*/ 2147483646 w 768"/>
              <a:gd name="T15" fmla="*/ 2147483646 h 616"/>
              <a:gd name="T16" fmla="*/ 2147483646 w 768"/>
              <a:gd name="T17" fmla="*/ 2147483646 h 616"/>
              <a:gd name="T18" fmla="*/ 2147483646 w 768"/>
              <a:gd name="T19" fmla="*/ 2147483646 h 616"/>
              <a:gd name="T20" fmla="*/ 2147483646 w 768"/>
              <a:gd name="T21" fmla="*/ 2147483646 h 6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68" h="616">
                <a:moveTo>
                  <a:pt x="0" y="376"/>
                </a:moveTo>
                <a:cubicBezTo>
                  <a:pt x="52" y="388"/>
                  <a:pt x="104" y="400"/>
                  <a:pt x="144" y="376"/>
                </a:cubicBezTo>
                <a:cubicBezTo>
                  <a:pt x="184" y="352"/>
                  <a:pt x="208" y="240"/>
                  <a:pt x="240" y="232"/>
                </a:cubicBezTo>
                <a:cubicBezTo>
                  <a:pt x="272" y="224"/>
                  <a:pt x="312" y="312"/>
                  <a:pt x="336" y="328"/>
                </a:cubicBezTo>
                <a:cubicBezTo>
                  <a:pt x="360" y="344"/>
                  <a:pt x="368" y="376"/>
                  <a:pt x="384" y="328"/>
                </a:cubicBezTo>
                <a:cubicBezTo>
                  <a:pt x="400" y="280"/>
                  <a:pt x="424" y="0"/>
                  <a:pt x="432" y="40"/>
                </a:cubicBezTo>
                <a:cubicBezTo>
                  <a:pt x="440" y="80"/>
                  <a:pt x="424" y="520"/>
                  <a:pt x="432" y="568"/>
                </a:cubicBezTo>
                <a:cubicBezTo>
                  <a:pt x="440" y="616"/>
                  <a:pt x="448" y="376"/>
                  <a:pt x="480" y="328"/>
                </a:cubicBezTo>
                <a:cubicBezTo>
                  <a:pt x="512" y="280"/>
                  <a:pt x="592" y="272"/>
                  <a:pt x="624" y="280"/>
                </a:cubicBezTo>
                <a:cubicBezTo>
                  <a:pt x="656" y="288"/>
                  <a:pt x="648" y="360"/>
                  <a:pt x="672" y="376"/>
                </a:cubicBezTo>
                <a:cubicBezTo>
                  <a:pt x="696" y="392"/>
                  <a:pt x="728" y="376"/>
                  <a:pt x="768" y="376"/>
                </a:cubicBezTo>
              </a:path>
            </a:pathLst>
          </a:cu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134942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 dirty="0"/>
              <a:t>Anti-Hypertensive Drugs</a:t>
            </a:r>
            <a:br>
              <a:rPr lang="en-US" dirty="0"/>
            </a:br>
            <a:r>
              <a:rPr lang="en-US" sz="32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Dr Safaeian</a:t>
            </a:r>
          </a:p>
        </p:txBody>
      </p:sp>
      <p:sp>
        <p:nvSpPr>
          <p:cNvPr id="4099" name="Subtitle 1"/>
          <p:cNvSpPr>
            <a:spLocks noGrp="1"/>
          </p:cNvSpPr>
          <p:nvPr>
            <p:ph type="subTitle" idx="1"/>
          </p:nvPr>
        </p:nvSpPr>
        <p:spPr>
          <a:xfrm>
            <a:off x="2667000" y="5029200"/>
            <a:ext cx="6400800" cy="1752600"/>
          </a:xfrm>
        </p:spPr>
        <p:txBody>
          <a:bodyPr/>
          <a:lstStyle/>
          <a:p>
            <a:endParaRPr lang="en-US" altLang="en-US" dirty="0"/>
          </a:p>
          <a:p>
            <a:r>
              <a:rPr lang="en-US" altLang="en-US" sz="3600" dirty="0"/>
              <a:t>                              </a:t>
            </a:r>
          </a:p>
        </p:txBody>
      </p:sp>
      <p:pic>
        <p:nvPicPr>
          <p:cNvPr id="2" name="Picture 4" descr="heartb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95600"/>
            <a:ext cx="1828800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medi0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472471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25530"/>
            <a:ext cx="2325747" cy="1346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ضد فشارخون: </a:t>
            </a:r>
            <a:r>
              <a:rPr lang="fa-IR" dirty="0">
                <a:cs typeface="B Lotus" pitchFamily="2" charset="-78"/>
              </a:rPr>
              <a:t>دیورتیک ها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2578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از طریق ↓حجم خون (دفع آب و نمک) و نیز تأثیر مستقیم بر عروق (↓سدیم جدار عروق) فشارخون را کاهش میدهند.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تیازیدها</a:t>
            </a:r>
            <a:r>
              <a:rPr lang="fa-IR" altLang="en-US" dirty="0">
                <a:cs typeface="B Lotus" panose="00000400000000000000" pitchFamily="2" charset="-78"/>
              </a:rPr>
              <a:t> در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خفیف و متوسط و </a:t>
            </a: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فوروزماید</a:t>
            </a:r>
            <a:r>
              <a:rPr lang="fa-IR" altLang="en-US" dirty="0">
                <a:cs typeface="B Lotus" panose="00000400000000000000" pitchFamily="2" charset="-78"/>
              </a:rPr>
              <a:t> در موارد شدید همراه با سایر داروها بکار میروند.</a:t>
            </a:r>
            <a:r>
              <a:rPr lang="en-US" altLang="en-US" dirty="0">
                <a:cs typeface="B Lotus" panose="00000400000000000000" pitchFamily="2" charset="-78"/>
              </a:rPr>
              <a:t> 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تیازیدها</a:t>
            </a:r>
            <a:r>
              <a:rPr lang="fa-IR" altLang="en-US" dirty="0">
                <a:cs typeface="B Lotus" panose="00000400000000000000" pitchFamily="2" charset="-78"/>
              </a:rPr>
              <a:t> و </a:t>
            </a: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فوروزماید</a:t>
            </a:r>
            <a:r>
              <a:rPr lang="fa-IR" altLang="en-US" dirty="0">
                <a:cs typeface="B Lotus" panose="00000400000000000000" pitchFamily="2" charset="-78"/>
              </a:rPr>
              <a:t> جزو داروهای با ساختار سولفا هستند و در افراد حساس می توانند واکنشهای حساسیتی ایجاد کنند.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فوروزماید</a:t>
            </a:r>
            <a:r>
              <a:rPr lang="fa-IR" altLang="en-US" dirty="0">
                <a:cs typeface="B Lotus" panose="00000400000000000000" pitchFamily="2" charset="-78"/>
              </a:rPr>
              <a:t> در نارسایی کلیوی، نارسایی قلبی و سیروز بکار میرود.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نگهدارنده های پتاسیم </a:t>
            </a:r>
            <a:r>
              <a:rPr lang="fa-IR" altLang="en-US" dirty="0">
                <a:cs typeface="B Lotus" panose="00000400000000000000" pitchFamily="2" charset="-78"/>
              </a:rPr>
              <a:t>در بیمارانیکه دیژیتال (دیگوکسین) مصرف میکنند، بکار میروند.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>
                <a:cs typeface="B Lotus" pitchFamily="2" charset="-78"/>
              </a:rPr>
              <a:t>داروهای ضد فشارخون: </a:t>
            </a:r>
            <a:r>
              <a:rPr lang="fa-IR" sz="4000">
                <a:cs typeface="B Lotus" pitchFamily="2" charset="-78"/>
              </a:rPr>
              <a:t>مهار کننده های سیستم سمپاتیک</a:t>
            </a:r>
            <a:br>
              <a:rPr lang="fa-IR" sz="4000">
                <a:cs typeface="B Lotus" pitchFamily="2" charset="-78"/>
              </a:rPr>
            </a:br>
            <a:r>
              <a:rPr lang="en-US" sz="3600"/>
              <a:t>Sympathoplegic Drugs</a:t>
            </a:r>
            <a:br>
              <a:rPr lang="fa-IR"/>
            </a:br>
            <a:endParaRPr lang="en-US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534400" cy="4495800"/>
          </a:xfrm>
        </p:spPr>
        <p:txBody>
          <a:bodyPr/>
          <a:lstStyle/>
          <a:p>
            <a:pPr marL="514350" indent="-514350" algn="r" rtl="1">
              <a:buFontTx/>
              <a:buAutoNum type="arabicPeriod"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مهار کننده های آدرنرژیک مرکزی: </a:t>
            </a:r>
            <a:r>
              <a:rPr lang="fa-IR" dirty="0">
                <a:cs typeface="B Lotus" pitchFamily="2" charset="-78"/>
              </a:rPr>
              <a:t>متیل دوپا </a:t>
            </a:r>
            <a:endParaRPr lang="en-US" dirty="0">
              <a:solidFill>
                <a:srgbClr val="FFC000"/>
              </a:solidFill>
              <a:cs typeface="B Lotus" pitchFamily="2" charset="-78"/>
            </a:endParaRPr>
          </a:p>
          <a:p>
            <a:pPr marL="514350" indent="-514350" algn="r" rtl="1">
              <a:buFontTx/>
              <a:buAutoNum type="arabicPeriod"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داروهای مهارکننده گانگلیونی: </a:t>
            </a:r>
            <a:r>
              <a:rPr lang="fa-IR" dirty="0">
                <a:cs typeface="B Lotus" pitchFamily="2" charset="-78"/>
              </a:rPr>
              <a:t>فنتولامین</a:t>
            </a:r>
            <a:endParaRPr lang="en-US" dirty="0">
              <a:cs typeface="B Lotus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آنتاگونیستهای گیرنده </a:t>
            </a:r>
            <a:r>
              <a:rPr lang="el-GR" dirty="0">
                <a:solidFill>
                  <a:srgbClr val="00FFCC"/>
                </a:solidFill>
                <a:cs typeface="B Lotus" pitchFamily="2" charset="-78"/>
              </a:rPr>
              <a:t>α</a:t>
            </a:r>
            <a:r>
              <a:rPr lang="en-US" baseline="-25000" dirty="0">
                <a:solidFill>
                  <a:srgbClr val="00FFCC"/>
                </a:solidFill>
                <a:cs typeface="B Lotus" pitchFamily="2" charset="-78"/>
              </a:rPr>
              <a:t>1</a:t>
            </a:r>
            <a:r>
              <a:rPr lang="fa-IR" baseline="-25000" dirty="0">
                <a:solidFill>
                  <a:srgbClr val="00FFCC"/>
                </a:solidFill>
                <a:cs typeface="B Lotus" pitchFamily="2" charset="-78"/>
              </a:rPr>
              <a:t>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آدرنرژیک: </a:t>
            </a:r>
            <a:r>
              <a:rPr lang="fa-IR" dirty="0">
                <a:cs typeface="B Lotus" pitchFamily="2" charset="-78"/>
              </a:rPr>
              <a:t>پرازوسین</a:t>
            </a:r>
            <a:endParaRPr lang="fa-IR" dirty="0">
              <a:solidFill>
                <a:srgbClr val="FFC000"/>
              </a:solidFill>
              <a:cs typeface="B Lotus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آنتاگونیستهای گیرندهای  </a:t>
            </a:r>
            <a:r>
              <a:rPr lang="el-GR" dirty="0">
                <a:solidFill>
                  <a:srgbClr val="00FFCC"/>
                </a:solidFill>
                <a:cs typeface="B Lotus" pitchFamily="2" charset="-78"/>
              </a:rPr>
              <a:t>β</a:t>
            </a:r>
            <a:r>
              <a:rPr lang="fa-IR" dirty="0">
                <a:solidFill>
                  <a:srgbClr val="00FFCC"/>
                </a:solidFill>
                <a:cs typeface="B Lotus" pitchFamily="2" charset="-78"/>
              </a:rPr>
              <a:t>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آدرنرژیک</a:t>
            </a: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FFC000"/>
              </a:solidFill>
              <a:cs typeface="B Lotus" pitchFamily="2" charset="-78"/>
            </a:endParaRP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 </a:t>
            </a:r>
            <a:endParaRPr lang="en-US" dirty="0">
              <a:solidFill>
                <a:srgbClr val="FFC000"/>
              </a:solidFill>
              <a:cs typeface="B Lotus" pitchFamily="2" charset="-78"/>
            </a:endParaRPr>
          </a:p>
          <a:p>
            <a:pPr marL="514350" indent="-514350" algn="r" rtl="1">
              <a:buFontTx/>
              <a:buAutoNum type="arabicPeriod"/>
              <a:defRPr/>
            </a:pPr>
            <a:endParaRPr lang="fa-IR" dirty="0">
              <a:solidFill>
                <a:srgbClr val="FFC000"/>
              </a:solidFill>
              <a:cs typeface="B Lotus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 dirty="0">
                <a:cs typeface="B Lotus" pitchFamily="2" charset="-78"/>
              </a:rPr>
              <a:t>داروهای ضد فشارخون: </a:t>
            </a:r>
            <a:r>
              <a:rPr lang="fa-IR" sz="4000" dirty="0">
                <a:cs typeface="B Lotus" pitchFamily="2" charset="-78"/>
              </a:rPr>
              <a:t>مهار کننده های سیستم سمپاتیک</a:t>
            </a:r>
            <a:br>
              <a:rPr lang="fa-IR" sz="4000" dirty="0"/>
            </a:b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81000" y="730250"/>
            <a:ext cx="8534400" cy="5562600"/>
          </a:xfrm>
        </p:spPr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4. آنتاگونیستهای گیرنده آدرنرژیک: </a:t>
            </a: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00FFCC"/>
                </a:solidFill>
                <a:cs typeface="B Lotus" pitchFamily="2" charset="-78"/>
              </a:rPr>
              <a:t>ب) مهارکننده های گیرنده </a:t>
            </a:r>
            <a:r>
              <a:rPr lang="el-GR" dirty="0">
                <a:solidFill>
                  <a:srgbClr val="00FFCC"/>
                </a:solidFill>
                <a:cs typeface="B Lotus" pitchFamily="2" charset="-78"/>
              </a:rPr>
              <a:t>β</a:t>
            </a:r>
            <a:r>
              <a:rPr lang="fa-IR" dirty="0">
                <a:solidFill>
                  <a:srgbClr val="00FFCC"/>
                </a:solidFill>
                <a:cs typeface="B Lotus" pitchFamily="2" charset="-78"/>
              </a:rPr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cs typeface="B Lotus" pitchFamily="2" charset="-78"/>
              </a:rPr>
              <a:t>Propranolol 10, 20,40, 80 mg </a:t>
            </a:r>
            <a:r>
              <a:rPr lang="en-US" b="0" i="1" dirty="0">
                <a:cs typeface="B Lotus" pitchFamily="2" charset="-78"/>
              </a:rPr>
              <a:t>TAB</a:t>
            </a:r>
            <a:r>
              <a:rPr lang="en-US" dirty="0">
                <a:cs typeface="B Lotus" pitchFamily="2" charset="-78"/>
              </a:rPr>
              <a:t>   </a:t>
            </a:r>
            <a:r>
              <a:rPr lang="fa-IR" dirty="0">
                <a:cs typeface="B Lotus" pitchFamily="2" charset="-78"/>
              </a:rPr>
              <a:t>پروپرانولول</a:t>
            </a:r>
            <a:endParaRPr lang="en-US" dirty="0">
              <a:cs typeface="B Lotus" pitchFamily="2" charset="-78"/>
            </a:endParaRP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B Lotus" pitchFamily="2" charset="-78"/>
              </a:rPr>
              <a:t>   1 mg/ml </a:t>
            </a:r>
            <a:r>
              <a:rPr lang="en-US" b="0" i="1" dirty="0">
                <a:cs typeface="B Lotus" pitchFamily="2" charset="-78"/>
              </a:rPr>
              <a:t>AMP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cs typeface="B Lotus" pitchFamily="2" charset="-78"/>
              </a:rPr>
              <a:t>Labetalol 100 mg </a:t>
            </a:r>
            <a:r>
              <a:rPr lang="en-US" b="0" i="1" dirty="0">
                <a:cs typeface="B Lotus" pitchFamily="2" charset="-78"/>
              </a:rPr>
              <a:t>TAB, </a:t>
            </a:r>
            <a:r>
              <a:rPr lang="en-US" b="0" dirty="0">
                <a:cs typeface="B Lotus" pitchFamily="2" charset="-78"/>
              </a:rPr>
              <a:t>5mg/ml </a:t>
            </a:r>
            <a:r>
              <a:rPr lang="en-US" b="0" i="1" dirty="0">
                <a:cs typeface="B Lotus" pitchFamily="2" charset="-78"/>
              </a:rPr>
              <a:t>AMP</a:t>
            </a:r>
            <a:r>
              <a:rPr lang="fa-IR" dirty="0">
                <a:cs typeface="B Lotus" pitchFamily="2" charset="-78"/>
              </a:rPr>
              <a:t>لابتالول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>
                <a:cs typeface="B Lotus" pitchFamily="2" charset="-78"/>
              </a:rPr>
              <a:t>Metoprolol</a:t>
            </a:r>
            <a:r>
              <a:rPr lang="fa-IR" dirty="0">
                <a:cs typeface="B Lotus" pitchFamily="2" charset="-78"/>
              </a:rPr>
              <a:t> </a:t>
            </a:r>
            <a:r>
              <a:rPr lang="en-US" dirty="0">
                <a:cs typeface="B Lotus" pitchFamily="2" charset="-78"/>
              </a:rPr>
              <a:t> </a:t>
            </a:r>
            <a:r>
              <a:rPr lang="en-US" b="0" i="1" dirty="0">
                <a:cs typeface="B Lotus" pitchFamily="2" charset="-78"/>
              </a:rPr>
              <a:t>TAB</a:t>
            </a:r>
            <a:r>
              <a:rPr lang="en-US" dirty="0">
                <a:cs typeface="B Lotus" pitchFamily="2" charset="-78"/>
              </a:rPr>
              <a:t>, </a:t>
            </a:r>
            <a:r>
              <a:rPr lang="en-US" b="0" i="1" dirty="0">
                <a:cs typeface="B Lotus" pitchFamily="2" charset="-78"/>
              </a:rPr>
              <a:t>AMP</a:t>
            </a:r>
            <a:r>
              <a:rPr lang="en-US" dirty="0">
                <a:cs typeface="B Lotus" pitchFamily="2" charset="-78"/>
              </a:rPr>
              <a:t>         </a:t>
            </a:r>
            <a:r>
              <a:rPr lang="fa-IR" dirty="0">
                <a:cs typeface="B Lotus" pitchFamily="2" charset="-78"/>
              </a:rPr>
              <a:t>متوپرولول </a:t>
            </a:r>
            <a:endParaRPr lang="en-US" dirty="0">
              <a:cs typeface="B Lotus" pitchFamily="2" charset="-78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    </a:t>
            </a:r>
            <a:endParaRPr lang="en-US" dirty="0">
              <a:cs typeface="B Lotus" pitchFamily="2" charset="-78"/>
            </a:endParaRPr>
          </a:p>
        </p:txBody>
      </p:sp>
      <p:pic>
        <p:nvPicPr>
          <p:cNvPr id="2150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576" y="4851400"/>
            <a:ext cx="30607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23B21D-8440-482B-BA23-03CF1C98B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851400"/>
            <a:ext cx="296037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>
                <a:cs typeface="B Lotus" pitchFamily="2" charset="-78"/>
              </a:rPr>
              <a:t>داروهای ضد فشارخون: </a:t>
            </a:r>
            <a:r>
              <a:rPr lang="fa-IR" sz="4000">
                <a:cs typeface="B Lotus" pitchFamily="2" charset="-78"/>
              </a:rPr>
              <a:t>مهار کننده های سیستم سمپاتیک</a:t>
            </a:r>
            <a:br>
              <a:rPr lang="fa-IR" sz="4000">
                <a:cs typeface="B Lotus" pitchFamily="2" charset="-78"/>
              </a:rPr>
            </a:br>
            <a:br>
              <a:rPr lang="fa-IR"/>
            </a:br>
            <a:endParaRPr lang="en-US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724400"/>
          </a:xfrm>
        </p:spPr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آنتاگونیستهای گیرنده آدرنرژیک:</a:t>
            </a: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00FFCC"/>
                </a:solidFill>
                <a:cs typeface="B Lotus" pitchFamily="2" charset="-78"/>
              </a:rPr>
              <a:t>الف) مهارکننده های گیرنده </a:t>
            </a:r>
            <a:r>
              <a:rPr lang="el-GR" dirty="0">
                <a:solidFill>
                  <a:srgbClr val="00FFCC"/>
                </a:solidFill>
                <a:cs typeface="B Lotus" pitchFamily="2" charset="-78"/>
              </a:rPr>
              <a:t>β</a:t>
            </a:r>
            <a:r>
              <a:rPr lang="fa-IR" dirty="0">
                <a:solidFill>
                  <a:srgbClr val="00FFCC"/>
                </a:solidFill>
                <a:cs typeface="B Lotus" pitchFamily="2" charset="-78"/>
              </a:rPr>
              <a:t>: </a:t>
            </a: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endParaRPr lang="fa-IR" dirty="0">
              <a:cs typeface="B Lotus" pitchFamily="2" charset="-78"/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پروپرانولول</a:t>
            </a:r>
            <a:r>
              <a:rPr lang="en-US" dirty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: مهار </a:t>
            </a:r>
            <a:r>
              <a:rPr lang="el-GR" dirty="0">
                <a:cs typeface="B Lotus" pitchFamily="2" charset="-78"/>
              </a:rPr>
              <a:t>β</a:t>
            </a:r>
            <a:r>
              <a:rPr lang="en-US" baseline="-25000" dirty="0">
                <a:cs typeface="B Lotus" pitchFamily="2" charset="-78"/>
              </a:rPr>
              <a:t>1</a:t>
            </a:r>
            <a:r>
              <a:rPr lang="fa-IR" baseline="-25000" dirty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و </a:t>
            </a:r>
            <a:r>
              <a:rPr lang="en-US" baseline="-25000" dirty="0">
                <a:cs typeface="B Lotus" pitchFamily="2" charset="-78"/>
              </a:rPr>
              <a:t> </a:t>
            </a:r>
            <a:r>
              <a:rPr lang="el-GR" dirty="0">
                <a:cs typeface="B Lotus" pitchFamily="2" charset="-78"/>
              </a:rPr>
              <a:t>β</a:t>
            </a:r>
            <a:r>
              <a:rPr lang="en-US" baseline="-25000" dirty="0">
                <a:cs typeface="B Lotus" pitchFamily="2" charset="-78"/>
              </a:rPr>
              <a:t>2</a:t>
            </a:r>
            <a:r>
              <a:rPr lang="fa-IR" baseline="-25000" dirty="0">
                <a:cs typeface="B Lotus" pitchFamily="2" charset="-78"/>
              </a:rPr>
              <a:t>  </a:t>
            </a:r>
            <a:r>
              <a:rPr lang="fa-IR" dirty="0">
                <a:cs typeface="B Lotus" pitchFamily="2" charset="-78"/>
              </a:rPr>
              <a:t>در قلب، مغز، کلیه (</a:t>
            </a:r>
            <a:r>
              <a:rPr lang="fa-IR" dirty="0">
                <a:solidFill>
                  <a:srgbClr val="FFFF00"/>
                </a:solidFill>
                <a:cs typeface="B Lotus" pitchFamily="2" charset="-78"/>
              </a:rPr>
              <a:t>مهار ترشح رنین</a:t>
            </a:r>
            <a:r>
              <a:rPr lang="fa-IR" dirty="0">
                <a:cs typeface="B Lotus" pitchFamily="2" charset="-78"/>
              </a:rPr>
              <a:t>) و ↓</a:t>
            </a:r>
            <a:r>
              <a:rPr lang="en-US" dirty="0">
                <a:cs typeface="B Lotus" pitchFamily="2" charset="-78"/>
              </a:rPr>
              <a:t>CO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اثر ضد فشارخون کمتری در افراد مسن و سیگاری دارد.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2253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3775"/>
            <a:ext cx="412115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>
                <a:cs typeface="B Lotus" pitchFamily="2" charset="-78"/>
              </a:rPr>
              <a:t>داروهای ضد فشارخون: </a:t>
            </a:r>
            <a:r>
              <a:rPr lang="fa-IR" sz="4000">
                <a:cs typeface="B Lotus" pitchFamily="2" charset="-78"/>
              </a:rPr>
              <a:t>متسع کننده های عروق</a:t>
            </a:r>
            <a:br>
              <a:rPr lang="fa-IR" sz="4000">
                <a:cs typeface="B Lotus" pitchFamily="2" charset="-78"/>
              </a:rPr>
            </a:br>
            <a:r>
              <a:rPr lang="en-US" sz="4000"/>
              <a:t>Vasodilators</a:t>
            </a:r>
            <a:br>
              <a:rPr lang="fa-IR" sz="4000"/>
            </a:br>
            <a:br>
              <a:rPr lang="fa-IR"/>
            </a:br>
            <a:endParaRPr lang="en-US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19100" y="1371600"/>
            <a:ext cx="8191500" cy="4495800"/>
          </a:xfrm>
        </p:spPr>
        <p:txBody>
          <a:bodyPr/>
          <a:lstStyle/>
          <a:p>
            <a:pPr algn="r" rtl="1"/>
            <a:r>
              <a:rPr lang="en-US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cs typeface="B Lotus" panose="00000400000000000000" pitchFamily="2" charset="-78"/>
              </a:rPr>
              <a:t>با اثر مستقیم بر عضله صاف عروق سبب اتساع عروق میشوند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↓</a:t>
            </a:r>
            <a:r>
              <a:rPr lang="en-US" altLang="en-US" dirty="0">
                <a:cs typeface="B Lotus" panose="00000400000000000000" pitchFamily="2" charset="-78"/>
              </a:rPr>
              <a:t>BP</a:t>
            </a:r>
            <a:r>
              <a:rPr lang="fa-IR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en-US" altLang="en-US" dirty="0">
                <a:solidFill>
                  <a:srgbClr val="FFFF00"/>
                </a:solidFill>
                <a:cs typeface="B Lotus" panose="00000400000000000000" pitchFamily="2" charset="-78"/>
              </a:rPr>
              <a:t> </a:t>
            </a:r>
            <a:r>
              <a:rPr lang="fa-IR" altLang="en-US" dirty="0">
                <a:cs typeface="B Lotus" panose="00000400000000000000" pitchFamily="2" charset="-78"/>
              </a:rPr>
              <a:t>تحریک رفلکس بارورسپتورها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↑</a:t>
            </a:r>
            <a:r>
              <a:rPr lang="en-US" altLang="en-US" dirty="0">
                <a:cs typeface="B Lotus" panose="00000400000000000000" pitchFamily="2" charset="-78"/>
              </a:rPr>
              <a:t>HR</a:t>
            </a:r>
            <a:r>
              <a:rPr lang="fa-IR" altLang="en-US" dirty="0">
                <a:cs typeface="B Lotus" panose="00000400000000000000" pitchFamily="2" charset="-78"/>
              </a:rPr>
              <a:t>، ↑</a:t>
            </a:r>
            <a:r>
              <a:rPr lang="en-US" altLang="en-US" dirty="0">
                <a:cs typeface="B Lotus" panose="00000400000000000000" pitchFamily="2" charset="-78"/>
              </a:rPr>
              <a:t>CO</a:t>
            </a:r>
            <a:r>
              <a:rPr lang="fa-IR" altLang="en-US" dirty="0">
                <a:cs typeface="B Lotus" panose="00000400000000000000" pitchFamily="2" charset="-78"/>
              </a:rPr>
              <a:t> ، ↑رنین (احتباس آب و نمک)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en-US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cs typeface="B Lotus" panose="00000400000000000000" pitchFamily="2" charset="-78"/>
              </a:rPr>
              <a:t> بایستی همراه سایر داروها مانند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پروپرانولول</a:t>
            </a:r>
            <a:r>
              <a:rPr lang="fa-IR" altLang="en-US" dirty="0">
                <a:cs typeface="B Lotus" panose="00000400000000000000" pitchFamily="2" charset="-78"/>
              </a:rPr>
              <a:t> (جهت مهار پاسخهای رفلکسی) و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دیورتیکها</a:t>
            </a:r>
            <a:r>
              <a:rPr lang="fa-IR" altLang="en-US" dirty="0">
                <a:cs typeface="B Lotus" panose="00000400000000000000" pitchFamily="2" charset="-78"/>
              </a:rPr>
              <a:t> (جهت رفع احتباس آب و نمک) مصرف شوند.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مثال: هیدرالازین</a:t>
            </a:r>
          </a:p>
          <a:p>
            <a:pPr algn="r" rtl="1"/>
            <a:endParaRPr lang="fa-IR" altLang="en-US" dirty="0">
              <a:solidFill>
                <a:srgbClr val="FFC000"/>
              </a:solidFill>
              <a:cs typeface="B Lotus" panose="00000400000000000000" pitchFamily="2" charset="-78"/>
            </a:endParaRPr>
          </a:p>
          <a:p>
            <a:pPr algn="r" rtl="1"/>
            <a:endParaRPr lang="fa-IR" altLang="en-US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>
                <a:cs typeface="B Lotus" pitchFamily="2" charset="-78"/>
              </a:rPr>
              <a:t>داروهای ضد فشارخون: </a:t>
            </a:r>
            <a:r>
              <a:rPr lang="fa-IR" sz="4000">
                <a:cs typeface="B Lotus" pitchFamily="2" charset="-78"/>
              </a:rPr>
              <a:t>متسع کننده های عروق</a:t>
            </a:r>
            <a:br>
              <a:rPr lang="fa-IR" sz="4000"/>
            </a:br>
            <a:br>
              <a:rPr lang="fa-IR" sz="4000"/>
            </a:br>
            <a:br>
              <a:rPr lang="fa-IR"/>
            </a:br>
            <a:endParaRPr lang="en-US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0" y="796925"/>
            <a:ext cx="9144000" cy="52578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هیدرالازین</a:t>
            </a:r>
            <a:r>
              <a:rPr lang="fa-IR" altLang="en-US" dirty="0">
                <a:cs typeface="B Lotus" panose="00000400000000000000" pitchFamily="2" charset="-78"/>
              </a:rPr>
              <a:t>         </a:t>
            </a:r>
            <a:r>
              <a:rPr lang="en-US" altLang="en-US" dirty="0">
                <a:cs typeface="B Lotus" panose="00000400000000000000" pitchFamily="2" charset="-78"/>
              </a:rPr>
              <a:t>Hydralazine </a:t>
            </a:r>
            <a:r>
              <a:rPr lang="en-US" altLang="en-US" b="0" i="1" dirty="0">
                <a:cs typeface="B Lotus" panose="00000400000000000000" pitchFamily="2" charset="-78"/>
              </a:rPr>
              <a:t>TAB,  AMP</a:t>
            </a:r>
          </a:p>
          <a:p>
            <a:pPr algn="r" rtl="1"/>
            <a:endParaRPr lang="fa-IR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متسع کننده شریانها و آرتریولها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عبور اول کبدی شدید دارد، سرعت متابولیسم استیلاسیون دارو در افراد مختلف متفاوت است.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متوسط تا شدید،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همراه با نارسایی کلیوی یا </a:t>
            </a:r>
            <a:r>
              <a:rPr lang="en-US" altLang="en-US" dirty="0">
                <a:cs typeface="B Lotus" panose="00000400000000000000" pitchFamily="2" charset="-78"/>
              </a:rPr>
              <a:t> CHF</a:t>
            </a:r>
            <a:r>
              <a:rPr lang="fa-IR" altLang="en-US" dirty="0">
                <a:cs typeface="B Lotus" panose="00000400000000000000" pitchFamily="2" charset="-78"/>
              </a:rPr>
              <a:t>، در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دوران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بارداري بعنوان داروی انتخاب دوم </a:t>
            </a:r>
            <a:r>
              <a:rPr lang="fa-IR" altLang="en-US" dirty="0">
                <a:cs typeface="B Lotus" panose="00000400000000000000" pitchFamily="2" charset="-78"/>
              </a:rPr>
              <a:t>و در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حاد در </a:t>
            </a: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اطفال</a:t>
            </a:r>
            <a:r>
              <a:rPr lang="fa-IR" altLang="en-US" dirty="0">
                <a:cs typeface="B Lotus" panose="00000400000000000000" pitchFamily="2" charset="-78"/>
              </a:rPr>
              <a:t> بکار میرود.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بحران فشارخون به شکل تزریقی </a:t>
            </a:r>
          </a:p>
          <a:p>
            <a:pPr marL="0" indent="0" algn="r" rtl="1">
              <a:buNone/>
            </a:pPr>
            <a:r>
              <a:rPr lang="fa-IR" altLang="en-US" dirty="0">
                <a:cs typeface="B Lotus" panose="00000400000000000000" pitchFamily="2" charset="-78"/>
              </a:rPr>
              <a:t>  بکار میرود.</a:t>
            </a:r>
          </a:p>
          <a:p>
            <a:pPr algn="r" rtl="1"/>
            <a:endParaRPr lang="en-US" altLang="en-US" sz="2800" dirty="0">
              <a:cs typeface="B Lotus" panose="00000400000000000000" pitchFamily="2" charset="-78"/>
            </a:endParaRPr>
          </a:p>
        </p:txBody>
      </p:sp>
      <p:pic>
        <p:nvPicPr>
          <p:cNvPr id="2458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0" b="17999"/>
          <a:stretch>
            <a:fillRect/>
          </a:stretch>
        </p:blipFill>
        <p:spPr bwMode="auto">
          <a:xfrm>
            <a:off x="-3175" y="4668838"/>
            <a:ext cx="312737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4CC980-82DA-401E-9D3B-CBCD3F2AB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" cy="23896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>
                <a:cs typeface="B Lotus" pitchFamily="2" charset="-78"/>
              </a:rPr>
              <a:t>داروهای ضد فشارخون: </a:t>
            </a:r>
            <a:r>
              <a:rPr lang="fa-IR" sz="4000">
                <a:cs typeface="B Lotus" pitchFamily="2" charset="-78"/>
              </a:rPr>
              <a:t>مهار کننده های کانال کلسیم</a:t>
            </a:r>
            <a:br>
              <a:rPr lang="fa-IR" sz="4000">
                <a:cs typeface="B Lotus" pitchFamily="2" charset="-78"/>
              </a:rPr>
            </a:br>
            <a:r>
              <a:rPr lang="en-US" sz="4000"/>
              <a:t>Calcium Channel Blocker</a:t>
            </a:r>
            <a:br>
              <a:rPr lang="fa-IR"/>
            </a:br>
            <a:endParaRPr lang="en-US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762000" y="1428750"/>
            <a:ext cx="8229600" cy="41148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نیفدیپین (</a:t>
            </a:r>
            <a:r>
              <a:rPr lang="it-IT" altLang="en-US" dirty="0">
                <a:cs typeface="B Lotus" panose="00000400000000000000" pitchFamily="2" charset="-78"/>
              </a:rPr>
              <a:t>Nifedipine 10</a:t>
            </a:r>
            <a:r>
              <a:rPr lang="en-US" altLang="en-US" dirty="0">
                <a:cs typeface="B Lotus" panose="00000400000000000000" pitchFamily="2" charset="-78"/>
              </a:rPr>
              <a:t>,20,30</a:t>
            </a:r>
            <a:r>
              <a:rPr lang="it-IT" altLang="en-US" dirty="0">
                <a:cs typeface="B Lotus" panose="00000400000000000000" pitchFamily="2" charset="-78"/>
              </a:rPr>
              <a:t> mg </a:t>
            </a:r>
            <a:r>
              <a:rPr lang="it-IT" altLang="en-US" b="0" i="1" dirty="0">
                <a:cs typeface="B Lotus" panose="00000400000000000000" pitchFamily="2" charset="-78"/>
              </a:rPr>
              <a:t>TAB, CAP </a:t>
            </a:r>
            <a:r>
              <a:rPr lang="en-US" altLang="en-US" b="0" i="1" dirty="0">
                <a:cs typeface="B Lotus" panose="00000400000000000000" pitchFamily="2" charset="-78"/>
              </a:rPr>
              <a:t> EXTENDED RELEASE</a:t>
            </a:r>
            <a:r>
              <a:rPr lang="fa-IR" altLang="en-US" dirty="0">
                <a:cs typeface="B Lotus" panose="00000400000000000000" pitchFamily="2" charset="-78"/>
              </a:rPr>
              <a:t>)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آملودیپین (</a:t>
            </a:r>
            <a:r>
              <a:rPr lang="en-US" altLang="en-US" dirty="0">
                <a:cs typeface="B Lotus" panose="00000400000000000000" pitchFamily="2" charset="-78"/>
              </a:rPr>
              <a:t>Amlodipine  </a:t>
            </a:r>
            <a:r>
              <a:rPr lang="en-US" altLang="en-US" b="0" i="1" dirty="0">
                <a:cs typeface="B Lotus" panose="00000400000000000000" pitchFamily="2" charset="-78"/>
              </a:rPr>
              <a:t>TAB</a:t>
            </a:r>
            <a:r>
              <a:rPr lang="fa-IR" altLang="en-US" dirty="0">
                <a:cs typeface="B Lotus" panose="00000400000000000000" pitchFamily="2" charset="-78"/>
              </a:rPr>
              <a:t>)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وراپامیل (</a:t>
            </a:r>
            <a:r>
              <a:rPr lang="en-US" altLang="en-US" dirty="0">
                <a:cs typeface="B Lotus" panose="00000400000000000000" pitchFamily="2" charset="-78"/>
              </a:rPr>
              <a:t>Verapamil  </a:t>
            </a:r>
            <a:r>
              <a:rPr lang="en-US" altLang="en-US" b="0" i="1" dirty="0">
                <a:cs typeface="B Lotus" panose="00000400000000000000" pitchFamily="2" charset="-78"/>
              </a:rPr>
              <a:t>TAB, AMP</a:t>
            </a:r>
            <a:r>
              <a:rPr lang="fa-IR" altLang="en-US" dirty="0">
                <a:cs typeface="B Lotus" panose="00000400000000000000" pitchFamily="2" charset="-78"/>
              </a:rPr>
              <a:t>)- </a:t>
            </a:r>
            <a:r>
              <a:rPr lang="fa-IR" altLang="en-US" dirty="0">
                <a:solidFill>
                  <a:schemeClr val="accent1">
                    <a:lumMod val="60000"/>
                    <a:lumOff val="40000"/>
                  </a:schemeClr>
                </a:solidFill>
                <a:cs typeface="B Lotus" panose="00000400000000000000" pitchFamily="2" charset="-78"/>
              </a:rPr>
              <a:t>داروی اورژانس</a:t>
            </a:r>
            <a:endParaRPr lang="en-US" altLang="en-US" dirty="0">
              <a:solidFill>
                <a:schemeClr val="accent1">
                  <a:lumMod val="60000"/>
                  <a:lumOff val="40000"/>
                </a:schemeClr>
              </a:solidFill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دیلتیازم (</a:t>
            </a:r>
            <a:r>
              <a:rPr lang="en-US" altLang="en-US" dirty="0">
                <a:cs typeface="B Lotus" panose="00000400000000000000" pitchFamily="2" charset="-78"/>
              </a:rPr>
              <a:t> Diltiazem TAB,</a:t>
            </a:r>
            <a:r>
              <a:rPr lang="fr-FR" altLang="en-US" dirty="0">
                <a:cs typeface="B Lotus" panose="00000400000000000000" pitchFamily="2" charset="-78"/>
              </a:rPr>
              <a:t> </a:t>
            </a:r>
            <a:r>
              <a:rPr lang="fr-FR" altLang="en-US" b="0" i="1" dirty="0">
                <a:cs typeface="B Lotus" panose="00000400000000000000" pitchFamily="2" charset="-78"/>
              </a:rPr>
              <a:t>CAP, </a:t>
            </a:r>
            <a:r>
              <a:rPr lang="en-US" altLang="en-US" b="0" i="1" dirty="0">
                <a:cs typeface="B Lotus" panose="00000400000000000000" pitchFamily="2" charset="-78"/>
              </a:rPr>
              <a:t>AMP</a:t>
            </a:r>
            <a:r>
              <a:rPr lang="fa-IR" altLang="en-US" dirty="0">
                <a:cs typeface="B Lotus" panose="00000400000000000000" pitchFamily="2" charset="-78"/>
              </a:rPr>
              <a:t>)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endParaRPr lang="en-US" altLang="en-US" dirty="0"/>
          </a:p>
        </p:txBody>
      </p:sp>
      <p:pic>
        <p:nvPicPr>
          <p:cNvPr id="2560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67" b="6380"/>
          <a:stretch>
            <a:fillRect/>
          </a:stretch>
        </p:blipFill>
        <p:spPr bwMode="auto">
          <a:xfrm>
            <a:off x="3132138" y="5105400"/>
            <a:ext cx="2405062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0" t="27829" r="8495"/>
          <a:stretch>
            <a:fillRect/>
          </a:stretch>
        </p:blipFill>
        <p:spPr bwMode="auto">
          <a:xfrm>
            <a:off x="0" y="4518025"/>
            <a:ext cx="3043238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t="33716" r="16763" b="10291"/>
          <a:stretch>
            <a:fillRect/>
          </a:stretch>
        </p:blipFill>
        <p:spPr bwMode="auto">
          <a:xfrm>
            <a:off x="5676900" y="4926013"/>
            <a:ext cx="3470275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610600" cy="1143000"/>
          </a:xfrm>
        </p:spPr>
        <p:txBody>
          <a:bodyPr/>
          <a:lstStyle/>
          <a:p>
            <a:pPr rtl="1">
              <a:defRPr/>
            </a:pPr>
            <a:r>
              <a:rPr lang="fa-IR" sz="2800" dirty="0">
                <a:cs typeface="B Lotus" pitchFamily="2" charset="-78"/>
              </a:rPr>
              <a:t>داروهای ضد فشارخون: </a:t>
            </a:r>
            <a:r>
              <a:rPr lang="fa-IR" sz="4000" dirty="0">
                <a:cs typeface="B Lotus" pitchFamily="2" charset="-78"/>
              </a:rPr>
              <a:t>مهار کننده های کانال کلسیم</a:t>
            </a:r>
            <a:br>
              <a:rPr lang="fa-IR" sz="4000" dirty="0">
                <a:cs typeface="B Lotus" pitchFamily="2" charset="-78"/>
              </a:rPr>
            </a:br>
            <a:r>
              <a:rPr lang="en-US" sz="4000" dirty="0"/>
              <a:t>Calcium Channel Blocker</a:t>
            </a:r>
            <a:br>
              <a:rPr lang="fa-IR" dirty="0"/>
            </a:br>
            <a:endParaRPr lang="en-US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571500" y="1524000"/>
            <a:ext cx="8229600" cy="41148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ورود کلسیم به عضلات صاف جدار عروق و سلول های قلبی را مهار میکنند.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نیفدیپین اثر متسع کنندگی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عروقی</a:t>
            </a:r>
            <a:r>
              <a:rPr lang="fa-IR" altLang="en-US" dirty="0">
                <a:cs typeface="B Lotus" panose="00000400000000000000" pitchFamily="2" charset="-78"/>
              </a:rPr>
              <a:t> بیشتری دارد.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وراپامیل و ديلتيازم اثر مهارکنندگی بیشتری بر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 قلب </a:t>
            </a:r>
            <a:r>
              <a:rPr lang="fa-IR" altLang="en-US" dirty="0">
                <a:cs typeface="B Lotus" panose="00000400000000000000" pitchFamily="2" charset="-78"/>
              </a:rPr>
              <a:t>دارند.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درمان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، آنژین صدری و آریتمی بکار میروند.</a:t>
            </a:r>
            <a:endParaRPr lang="en-US" altLang="en-US" dirty="0">
              <a:cs typeface="B Lotus" panose="00000400000000000000" pitchFamily="2" charset="-78"/>
            </a:endParaRPr>
          </a:p>
        </p:txBody>
      </p:sp>
      <p:pic>
        <p:nvPicPr>
          <p:cNvPr id="2662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3" r="6531" b="4384"/>
          <a:stretch>
            <a:fillRect/>
          </a:stretch>
        </p:blipFill>
        <p:spPr bwMode="auto">
          <a:xfrm>
            <a:off x="180975" y="4413250"/>
            <a:ext cx="3171825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308475"/>
            <a:ext cx="297180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5875" y="87313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ضد فشارخون: مهار کننده های سنتز یا عمل آنژیوتانسین</a:t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4876800"/>
          </a:xfrm>
        </p:spPr>
        <p:txBody>
          <a:bodyPr rtlCol="0">
            <a:normAutofit/>
          </a:bodyPr>
          <a:lstStyle/>
          <a:p>
            <a:pPr marL="0" indent="0" algn="ct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الف) مهار کننده های آنزیم تبدیل کننده آنژیوتانسین </a:t>
            </a: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I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 به </a:t>
            </a: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II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(</a:t>
            </a: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ACE Inhibitors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)</a:t>
            </a:r>
          </a:p>
          <a:p>
            <a:pPr algn="r" rt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کاپتوپریل (</a:t>
            </a:r>
            <a:r>
              <a:rPr lang="en-US" dirty="0">
                <a:cs typeface="B Lotus" pitchFamily="2" charset="-78"/>
              </a:rPr>
              <a:t>Captopril </a:t>
            </a:r>
            <a:r>
              <a:rPr lang="en-US" b="0" i="1" dirty="0">
                <a:cs typeface="B Lotus" pitchFamily="2" charset="-78"/>
              </a:rPr>
              <a:t>TAB</a:t>
            </a:r>
            <a:r>
              <a:rPr lang="fa-IR" dirty="0">
                <a:cs typeface="B Lotus" pitchFamily="2" charset="-78"/>
              </a:rPr>
              <a:t>)-</a:t>
            </a:r>
            <a:r>
              <a:rPr lang="fa-IR" altLang="en-US" dirty="0">
                <a:solidFill>
                  <a:schemeClr val="accent1">
                    <a:lumMod val="60000"/>
                    <a:lumOff val="40000"/>
                  </a:schemeClr>
                </a:solidFill>
                <a:cs typeface="B Lotus" panose="00000400000000000000" pitchFamily="2" charset="-78"/>
              </a:rPr>
              <a:t>داروی اورژانس</a:t>
            </a:r>
            <a:endParaRPr lang="en-US" altLang="en-US" dirty="0">
              <a:solidFill>
                <a:schemeClr val="accent1">
                  <a:lumMod val="60000"/>
                  <a:lumOff val="40000"/>
                </a:schemeClr>
              </a:solidFill>
              <a:cs typeface="B Lotus" panose="00000400000000000000" pitchFamily="2" charset="-78"/>
            </a:endParaRPr>
          </a:p>
          <a:p>
            <a:pPr algn="r" rt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انالاپریل (</a:t>
            </a:r>
            <a:r>
              <a:rPr lang="en-US" dirty="0" err="1">
                <a:cs typeface="B Lotus" pitchFamily="2" charset="-78"/>
              </a:rPr>
              <a:t>Enalapril</a:t>
            </a:r>
            <a:r>
              <a:rPr lang="en-US" dirty="0">
                <a:cs typeface="B Lotus" pitchFamily="2" charset="-78"/>
              </a:rPr>
              <a:t> Maleate </a:t>
            </a:r>
            <a:r>
              <a:rPr lang="en-US" b="0" i="1" dirty="0">
                <a:cs typeface="B Lotus" pitchFamily="2" charset="-78"/>
              </a:rPr>
              <a:t>TAB</a:t>
            </a:r>
            <a:r>
              <a:rPr lang="fa-IR" dirty="0">
                <a:cs typeface="B Lotus" pitchFamily="2" charset="-78"/>
              </a:rPr>
              <a:t>)</a:t>
            </a:r>
          </a:p>
          <a:p>
            <a:pPr algn="r" rt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>
                <a:cs typeface="B Lotus" pitchFamily="2" charset="-78"/>
              </a:rPr>
              <a:t> </a:t>
            </a:r>
            <a:r>
              <a:rPr lang="fa-IR" dirty="0">
                <a:cs typeface="B Lotus" pitchFamily="2" charset="-78"/>
              </a:rPr>
              <a:t>لیزینوپریل (</a:t>
            </a:r>
            <a:r>
              <a:rPr lang="nb-NO" dirty="0">
                <a:cs typeface="B Lotus" pitchFamily="2" charset="-78"/>
              </a:rPr>
              <a:t>Lisinopril</a:t>
            </a:r>
            <a:r>
              <a:rPr lang="nb-NO" i="1" dirty="0">
                <a:cs typeface="B Lotus" pitchFamily="2" charset="-78"/>
              </a:rPr>
              <a:t>  </a:t>
            </a:r>
            <a:r>
              <a:rPr lang="nb-NO" b="0" i="1" dirty="0">
                <a:cs typeface="B Lotus" pitchFamily="2" charset="-78"/>
              </a:rPr>
              <a:t>TAB</a:t>
            </a:r>
            <a:r>
              <a:rPr lang="fa-IR" dirty="0">
                <a:cs typeface="B Lotus" pitchFamily="2" charset="-78"/>
              </a:rPr>
              <a:t>)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مانع تولید آنژیوتانسین</a:t>
            </a:r>
            <a:r>
              <a:rPr lang="en-US" dirty="0">
                <a:cs typeface="B Lotus" pitchFamily="2" charset="-78"/>
              </a:rPr>
              <a:t> II</a:t>
            </a:r>
            <a:r>
              <a:rPr lang="fa-IR" dirty="0">
                <a:cs typeface="B Lotus" pitchFamily="2" charset="-78"/>
              </a:rPr>
              <a:t>میشوند. آنژیوتانسین</a:t>
            </a:r>
            <a:r>
              <a:rPr lang="en-US" dirty="0">
                <a:cs typeface="B Lotus" pitchFamily="2" charset="-78"/>
              </a:rPr>
              <a:t> II</a:t>
            </a:r>
            <a:r>
              <a:rPr lang="fa-IR" dirty="0">
                <a:cs typeface="B Lotus" pitchFamily="2" charset="-78"/>
              </a:rPr>
              <a:t>منقبض کننده عروقی قوی است و موجب ترشح آلدوسترون و احتباس آب و نمک میشود.</a:t>
            </a:r>
            <a:endParaRPr lang="en-US" dirty="0">
              <a:cs typeface="B Lotus" pitchFamily="2" charset="-78"/>
            </a:endParaRPr>
          </a:p>
        </p:txBody>
      </p:sp>
      <p:pic>
        <p:nvPicPr>
          <p:cNvPr id="2765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3" t="21613" r="24141" b="21613"/>
          <a:stretch>
            <a:fillRect/>
          </a:stretch>
        </p:blipFill>
        <p:spPr bwMode="auto">
          <a:xfrm>
            <a:off x="-26988" y="4592638"/>
            <a:ext cx="284638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2" t="14558" r="15118" b="17932"/>
          <a:stretch>
            <a:fillRect/>
          </a:stretch>
        </p:blipFill>
        <p:spPr bwMode="auto">
          <a:xfrm>
            <a:off x="3657600" y="4584700"/>
            <a:ext cx="2855913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8305800" cy="1143000"/>
          </a:xfrm>
        </p:spPr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ضد فشارخون: </a:t>
            </a:r>
            <a:r>
              <a:rPr lang="fa-IR">
                <a:cs typeface="B Lotus" pitchFamily="2" charset="-78"/>
              </a:rPr>
              <a:t>مهار کننده های سنتز یا عمل آنژیوتانسین</a:t>
            </a:r>
            <a:br>
              <a:rPr lang="fa-IR"/>
            </a:br>
            <a:endParaRPr lang="en-US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4958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کاپتوپریل</a:t>
            </a:r>
            <a:r>
              <a:rPr lang="en-US" altLang="en-US" dirty="0">
                <a:cs typeface="B Lotus" panose="00000400000000000000" pitchFamily="2" charset="-78"/>
              </a:rPr>
              <a:t>:</a:t>
            </a:r>
            <a:r>
              <a:rPr lang="fa-IR" altLang="en-US" dirty="0">
                <a:cs typeface="B Lotus" panose="00000400000000000000" pitchFamily="2" charset="-78"/>
              </a:rPr>
              <a:t> مصرف آن همراه با غذا سبب کاهش فراهمی میشود و بهتر است 2-1 ساعت قبل غذا مصرف شود.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درمان 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و نارسايي قلبي بکار میرود. </a:t>
            </a:r>
          </a:p>
          <a:p>
            <a:pPr algn="r" rtl="1"/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عوارض</a:t>
            </a:r>
            <a:r>
              <a:rPr lang="fa-IR" altLang="en-US" dirty="0">
                <a:cs typeface="B Lotus" panose="00000400000000000000" pitchFamily="2" charset="-78"/>
              </a:rPr>
              <a:t>: ↓شدید </a:t>
            </a:r>
            <a:r>
              <a:rPr lang="en-US" altLang="en-US" dirty="0">
                <a:cs typeface="B Lotus" panose="00000400000000000000" pitchFamily="2" charset="-78"/>
              </a:rPr>
              <a:t>BP</a:t>
            </a:r>
            <a:r>
              <a:rPr lang="fa-IR" altLang="en-US" dirty="0">
                <a:cs typeface="B Lotus" panose="00000400000000000000" pitchFamily="2" charset="-78"/>
              </a:rPr>
              <a:t> ، نارسایی حاد کلیه (در کسانیکه از قبل به بیماری کلیه مبتلا بوده اند)، هیپرکالمی،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سرفه خشک</a:t>
            </a:r>
            <a:r>
              <a:rPr lang="fa-IR" altLang="en-US" dirty="0">
                <a:cs typeface="B Lotus" panose="00000400000000000000" pitchFamily="2" charset="-78"/>
              </a:rPr>
              <a:t>، تاکیکاردی، درد قفسه صدری</a:t>
            </a:r>
          </a:p>
        </p:txBody>
      </p:sp>
      <p:pic>
        <p:nvPicPr>
          <p:cNvPr id="2867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625"/>
            <a:ext cx="29718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534400" cy="1143000"/>
          </a:xfrm>
        </p:spPr>
        <p:txBody>
          <a:bodyPr/>
          <a:lstStyle/>
          <a:p>
            <a:pPr rtl="1">
              <a:defRPr/>
            </a:pPr>
            <a:r>
              <a:rPr lang="fa-IR" sz="4000" dirty="0">
                <a:cs typeface="B Lotus" pitchFamily="2" charset="-78"/>
              </a:rPr>
              <a:t>تنظیم طبیعی فشارخون </a:t>
            </a:r>
            <a:r>
              <a:rPr lang="en-US" sz="4000" dirty="0">
                <a:cs typeface="B Lotus" pitchFamily="2" charset="-78"/>
              </a:rPr>
              <a:t>(Blood Pressure)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181600"/>
          </a:xfrm>
        </p:spPr>
        <p:txBody>
          <a:bodyPr/>
          <a:lstStyle/>
          <a:p>
            <a:pPr algn="r" rtl="1"/>
            <a:r>
              <a:rPr lang="fa-IR" altLang="en-US" sz="3000" dirty="0">
                <a:solidFill>
                  <a:srgbClr val="FFFF00"/>
                </a:solidFill>
                <a:cs typeface="B Lotus" panose="00000400000000000000" pitchFamily="2" charset="-78"/>
              </a:rPr>
              <a:t>فشارخون </a:t>
            </a:r>
            <a:r>
              <a:rPr lang="en-US" altLang="en-US" sz="3000" dirty="0">
                <a:solidFill>
                  <a:srgbClr val="FFFF00"/>
                </a:solidFill>
                <a:cs typeface="B Lotus" panose="00000400000000000000" pitchFamily="2" charset="-78"/>
              </a:rPr>
              <a:t>BP</a:t>
            </a:r>
            <a:r>
              <a:rPr lang="fa-IR" altLang="en-US" sz="3000" dirty="0">
                <a:solidFill>
                  <a:srgbClr val="FFFF00"/>
                </a:solidFill>
                <a:cs typeface="B Lotus" panose="00000400000000000000" pitchFamily="2" charset="-78"/>
              </a:rPr>
              <a:t>: </a:t>
            </a:r>
            <a:r>
              <a:rPr lang="fa-IR" altLang="en-US" sz="3000" dirty="0">
                <a:cs typeface="B Lotus" panose="00000400000000000000" pitchFamily="2" charset="-78"/>
              </a:rPr>
              <a:t>نيرويي است که خون به جدار سرخرگها وارد ميكند تا در سراسر بدن گردش پيدا کند.</a:t>
            </a:r>
          </a:p>
          <a:p>
            <a:pPr algn="r" rtl="1"/>
            <a:r>
              <a:rPr lang="fa-IR" altLang="en-US" sz="3000" dirty="0">
                <a:cs typeface="B Lotus" panose="00000400000000000000" pitchFamily="2" charset="-78"/>
              </a:rPr>
              <a:t>فشارخون با میزان جریان خون (برون ده قلبی</a:t>
            </a:r>
            <a:r>
              <a:rPr lang="en-US" altLang="en-US" sz="3000" dirty="0">
                <a:cs typeface="B Lotus" panose="00000400000000000000" pitchFamily="2" charset="-78"/>
              </a:rPr>
              <a:t>CO</a:t>
            </a:r>
            <a:r>
              <a:rPr lang="fa-IR" altLang="en-US" sz="3000" dirty="0">
                <a:cs typeface="B Lotus" panose="00000400000000000000" pitchFamily="2" charset="-78"/>
              </a:rPr>
              <a:t>) و مقاومت در برابر عبور خون از آرتریولها (مقاومت عروق محیطی</a:t>
            </a:r>
            <a:r>
              <a:rPr lang="en-US" altLang="en-US" sz="3000" dirty="0">
                <a:cs typeface="B Lotus" panose="00000400000000000000" pitchFamily="2" charset="-78"/>
              </a:rPr>
              <a:t>PVR</a:t>
            </a:r>
            <a:r>
              <a:rPr lang="fa-IR" altLang="en-US" sz="3000" dirty="0">
                <a:cs typeface="B Lotus" panose="00000400000000000000" pitchFamily="2" charset="-78"/>
              </a:rPr>
              <a:t>) ارتباط دارد:     </a:t>
            </a:r>
            <a:r>
              <a:rPr lang="fa-IR" altLang="en-US" sz="3000" dirty="0"/>
              <a:t> </a:t>
            </a:r>
            <a:r>
              <a:rPr lang="en-US" altLang="en-US" sz="3000" dirty="0"/>
              <a:t>BP= CO × PVR                                                              </a:t>
            </a:r>
            <a:endParaRPr lang="en-US" altLang="en-US" dirty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951163"/>
            <a:ext cx="5943600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77800" y="3175"/>
            <a:ext cx="88392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ضد فشارخون: مهار کننده های سنتز یا عمل آنژیوتانسین</a:t>
            </a:r>
            <a:br>
              <a:rPr lang="fa-IR" sz="3200" dirty="0"/>
            </a:br>
            <a:endParaRPr lang="en-US" sz="3200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636000" cy="5410200"/>
          </a:xfrm>
        </p:spPr>
        <p:txBody>
          <a:bodyPr/>
          <a:lstStyle/>
          <a:p>
            <a:pPr algn="r" rtl="1">
              <a:buFontTx/>
              <a:buNone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ب) آنتاگونیست های گیرنده های آنژیوتانسین</a:t>
            </a:r>
            <a:r>
              <a:rPr lang="en-US" altLang="en-US" dirty="0">
                <a:solidFill>
                  <a:srgbClr val="FFC000"/>
                </a:solidFill>
                <a:cs typeface="B Lotus" panose="00000400000000000000" pitchFamily="2" charset="-78"/>
              </a:rPr>
              <a:t>II</a:t>
            </a: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 </a:t>
            </a:r>
            <a:r>
              <a:rPr lang="en-US" altLang="en-US" dirty="0">
                <a:solidFill>
                  <a:srgbClr val="FFC000"/>
                </a:solidFill>
                <a:cs typeface="B Lotus" panose="00000400000000000000" pitchFamily="2" charset="-78"/>
              </a:rPr>
              <a:t>(AT1)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en-US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cs typeface="B Lotus" panose="00000400000000000000" pitchFamily="2" charset="-78"/>
              </a:rPr>
              <a:t>لوزارتان (</a:t>
            </a:r>
            <a:r>
              <a:rPr lang="en-US" altLang="en-US" i="1" dirty="0">
                <a:cs typeface="B Lotus" panose="00000400000000000000" pitchFamily="2" charset="-78"/>
              </a:rPr>
              <a:t>Losartan 25, 50 mg </a:t>
            </a:r>
            <a:r>
              <a:rPr lang="en-US" altLang="en-US" b="0" i="1" dirty="0">
                <a:cs typeface="B Lotus" panose="00000400000000000000" pitchFamily="2" charset="-78"/>
              </a:rPr>
              <a:t>TAB</a:t>
            </a:r>
            <a:r>
              <a:rPr lang="fa-IR" altLang="en-US" dirty="0">
                <a:cs typeface="B Lotus" panose="00000400000000000000" pitchFamily="2" charset="-78"/>
              </a:rPr>
              <a:t>)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en-US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cs typeface="B Lotus" panose="00000400000000000000" pitchFamily="2" charset="-78"/>
              </a:rPr>
              <a:t>والسارتان (</a:t>
            </a:r>
            <a:r>
              <a:rPr lang="en-US" altLang="en-US" i="1" dirty="0">
                <a:cs typeface="B Lotus" panose="00000400000000000000" pitchFamily="2" charset="-78"/>
              </a:rPr>
              <a:t>Valsartan </a:t>
            </a:r>
            <a:r>
              <a:rPr lang="en-US" altLang="en-US" b="0" dirty="0">
                <a:cs typeface="B Lotus" panose="00000400000000000000" pitchFamily="2" charset="-78"/>
              </a:rPr>
              <a:t>TAB, CAP</a:t>
            </a:r>
            <a:r>
              <a:rPr lang="fa-IR" altLang="en-US" dirty="0">
                <a:cs typeface="B Lotus" panose="00000400000000000000" pitchFamily="2" charset="-78"/>
              </a:rPr>
              <a:t>)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فشارخون شریانی را کاهش میدهند.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عوارض مشابه کاپتوپریل دارند ولی سرفه خشک ایجاد نمی کنند.   </a:t>
            </a:r>
          </a:p>
        </p:txBody>
      </p:sp>
      <p:pic>
        <p:nvPicPr>
          <p:cNvPr id="2970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t="21115" r="6252" b="20235"/>
          <a:stretch>
            <a:fillRect/>
          </a:stretch>
        </p:blipFill>
        <p:spPr bwMode="auto">
          <a:xfrm>
            <a:off x="19050" y="4352925"/>
            <a:ext cx="52387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13"/>
          <a:stretch>
            <a:fillRect/>
          </a:stretch>
        </p:blipFill>
        <p:spPr bwMode="auto">
          <a:xfrm>
            <a:off x="5408613" y="4365625"/>
            <a:ext cx="3506787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>
                <a:cs typeface="B Lotus" pitchFamily="2" charset="-78"/>
              </a:rPr>
              <a:t>مکانیسم های تنظیم فشارخون</a:t>
            </a:r>
            <a:endParaRPr lang="en-US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572000"/>
          </a:xfrm>
        </p:spPr>
        <p:txBody>
          <a:bodyPr rtlCol="0">
            <a:normAutofit lnSpcReduction="10000"/>
          </a:bodyPr>
          <a:lstStyle/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الف) رفلکس بارورسپتور: </a:t>
            </a:r>
            <a:r>
              <a:rPr lang="fa-IR" dirty="0">
                <a:cs typeface="B Lotus" pitchFamily="2" charset="-78"/>
              </a:rPr>
              <a:t>مسئول تنظیم اولیه و سریع فشارخون است. بارورسپتورها پایانه های عصبی در دیواره شریان کاروتید و قوس آئورت هستند.</a:t>
            </a:r>
          </a:p>
          <a:p>
            <a:pPr algn="r" rt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dirty="0">
                <a:cs typeface="B Lotus" pitchFamily="2" charset="-78"/>
              </a:rPr>
              <a:t>↑فشارخون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کشیده شدن بارورسپتورها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انتقال ایمپالس به مرکز وازوموتور در بصل النخاع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endParaRPr lang="en-US" dirty="0">
              <a:cs typeface="B Lotus" pitchFamily="2" charset="-78"/>
            </a:endParaRPr>
          </a:p>
          <a:p>
            <a:pPr algn="r" rtl="1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B Lotus" pitchFamily="2" charset="-78"/>
              </a:rPr>
              <a:t>   </a:t>
            </a:r>
            <a:r>
              <a:rPr lang="fa-IR" dirty="0">
                <a:solidFill>
                  <a:srgbClr val="FFFF00"/>
                </a:solidFill>
                <a:cs typeface="B Lotus" pitchFamily="2" charset="-78"/>
              </a:rPr>
              <a:t>مهار سمپاتیک ←</a:t>
            </a:r>
          </a:p>
          <a:p>
            <a:pPr marL="514350" indent="-514350" algn="r" rtl="1" fontAlgn="auto">
              <a:spcAft>
                <a:spcPts val="0"/>
              </a:spcAft>
              <a:buClr>
                <a:srgbClr val="FFFF00"/>
              </a:buClr>
              <a:buFont typeface="+mj-lt"/>
              <a:buAutoNum type="arabicPeriod"/>
              <a:defRPr/>
            </a:pPr>
            <a:r>
              <a:rPr lang="fa-IR" dirty="0">
                <a:cs typeface="B Lotus" pitchFamily="2" charset="-78"/>
              </a:rPr>
              <a:t> ↓ضربان(</a:t>
            </a:r>
            <a:r>
              <a:rPr lang="en-US" dirty="0">
                <a:cs typeface="B Lotus" pitchFamily="2" charset="-78"/>
              </a:rPr>
              <a:t>HR</a:t>
            </a:r>
            <a:r>
              <a:rPr lang="fa-IR" dirty="0">
                <a:cs typeface="B Lotus" pitchFamily="2" charset="-78"/>
              </a:rPr>
              <a:t>)، ↓قدرت انقباضی قلب← ↓برون ده قلبی </a:t>
            </a:r>
            <a:r>
              <a:rPr lang="en-US" dirty="0">
                <a:cs typeface="B Lotus" pitchFamily="2" charset="-78"/>
              </a:rPr>
              <a:t>(CO)</a:t>
            </a:r>
            <a:endParaRPr lang="fa-IR" dirty="0">
              <a:cs typeface="B Lotus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rgbClr val="FFFF00"/>
              </a:buClr>
              <a:buFont typeface="+mj-lt"/>
              <a:buAutoNum type="arabicPeriod"/>
              <a:defRPr/>
            </a:pPr>
            <a:r>
              <a:rPr lang="fa-IR" dirty="0">
                <a:cs typeface="B Lotus" pitchFamily="2" charset="-78"/>
              </a:rPr>
              <a:t>اتساع عروق ← ↓مقاومت عروق محیطی</a:t>
            </a:r>
            <a:endParaRPr lang="en-US" dirty="0">
              <a:cs typeface="B Lotus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>
                <a:cs typeface="B Lotus" pitchFamily="2" charset="-78"/>
              </a:rPr>
              <a:t>مکانیسم های تنظیم فشارخون</a:t>
            </a:r>
            <a:endParaRPr lang="en-US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001000" cy="4343400"/>
          </a:xfrm>
        </p:spPr>
        <p:txBody>
          <a:bodyPr rtlCol="0">
            <a:normAutofit/>
          </a:bodyPr>
          <a:lstStyle/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ب) سیستم رنین-آنژیوتانسین-آلدوسترون: </a:t>
            </a:r>
            <a:r>
              <a:rPr lang="fa-IR" dirty="0">
                <a:cs typeface="B Lotus" pitchFamily="2" charset="-78"/>
              </a:rPr>
              <a:t>مسئول تنظیم درازمدت فشارخون است. با افزایش حجم خون از طریق کلیه ها فشارخون را تنظیم میکند.</a:t>
            </a: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fa-IR" dirty="0">
                <a:cs typeface="B Lotus" pitchFamily="2" charset="-78"/>
              </a:rPr>
              <a:t> </a:t>
            </a:r>
          </a:p>
          <a:p>
            <a:pPr algn="r" rtl="1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dirty="0">
                <a:cs typeface="B Lotus" pitchFamily="2" charset="-78"/>
              </a:rPr>
              <a:t>↓جریان خون کلیوی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↓فشار شریان کلیه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آزاد شدن رنین از سلولهای نزدیک گلومرولی آرتریولهای آوران کلیه 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↑حجم خون  </a:t>
            </a:r>
            <a:endParaRPr lang="en-US" dirty="0">
              <a:cs typeface="B Lotus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/>
              <a:t>Hypertension (HTN)</a:t>
            </a:r>
            <a:r>
              <a:rPr lang="fa-IR">
                <a:cs typeface="B Lotus" pitchFamily="2" charset="-78"/>
              </a:rPr>
              <a:t>ازدیاد فشار خون </a:t>
            </a:r>
            <a:endParaRPr lang="en-US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562600"/>
          </a:xfrm>
        </p:spPr>
        <p:txBody>
          <a:bodyPr rtlCol="0">
            <a:normAutofit fontScale="92500" lnSpcReduction="10000"/>
          </a:bodyPr>
          <a:lstStyle/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به بالا رفتن فشارخون سیستولی و دیاستولی اطلاق میشود. 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BP &gt; </a:t>
            </a:r>
            <a:r>
              <a:rPr lang="en-US" u="sng" dirty="0">
                <a:solidFill>
                  <a:srgbClr val="FFC000"/>
                </a:solidFill>
                <a:cs typeface="B Lotus" pitchFamily="2" charset="-78"/>
              </a:rPr>
              <a:t>140-160</a:t>
            </a:r>
            <a:r>
              <a:rPr lang="fa-IR" dirty="0">
                <a:cs typeface="B Lotus" pitchFamily="2" charset="-78"/>
              </a:rPr>
              <a:t> در 3 بار اندازه گیری</a:t>
            </a:r>
            <a:endParaRPr lang="en-US" u="sng" dirty="0">
              <a:cs typeface="B Lotus" pitchFamily="2" charset="-78"/>
            </a:endParaRPr>
          </a:p>
          <a:p>
            <a:pPr marL="0" indent="0" algn="r" rtl="1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B Lotus" pitchFamily="2" charset="-78"/>
              </a:rPr>
              <a:t>              </a:t>
            </a: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90-95 </a:t>
            </a:r>
            <a:r>
              <a:rPr lang="en-US" dirty="0">
                <a:cs typeface="B Lotus" pitchFamily="2" charset="-78"/>
              </a:rPr>
              <a:t>    </a:t>
            </a:r>
            <a:r>
              <a:rPr lang="fa-IR" dirty="0">
                <a:cs typeface="B Lotus" pitchFamily="2" charset="-78"/>
              </a:rPr>
              <a:t>  </a:t>
            </a:r>
            <a:r>
              <a:rPr lang="en-US" dirty="0">
                <a:cs typeface="B Lotus" pitchFamily="2" charset="-78"/>
              </a:rPr>
              <a:t> 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dirty="0">
              <a:cs typeface="B Lotus" pitchFamily="2" charset="-78"/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یک بیماری گردش خون </a:t>
            </a:r>
            <a:r>
              <a:rPr lang="en-US" dirty="0">
                <a:cs typeface="B Lotus" pitchFamily="2" charset="-78"/>
              </a:rPr>
              <a:t>Silent killer</a:t>
            </a:r>
            <a:r>
              <a:rPr lang="fa-IR" dirty="0">
                <a:cs typeface="B Lotus" pitchFamily="2" charset="-78"/>
              </a:rPr>
              <a:t> است.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dirty="0">
                <a:cs typeface="B Lotus" pitchFamily="2" charset="-78"/>
              </a:rPr>
              <a:t>سبب مشکلات در قلب، عروق مغزی و کلیوی میشود.</a:t>
            </a:r>
            <a:endParaRPr lang="en-US" dirty="0">
              <a:cs typeface="B Lotus" pitchFamily="2" charset="-78"/>
            </a:endParaRPr>
          </a:p>
          <a:p>
            <a:pPr algn="r" rtl="1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B Lotus" pitchFamily="2" charset="-78"/>
              </a:rPr>
              <a:t> </a:t>
            </a:r>
            <a:endParaRPr lang="fa-IR" dirty="0">
              <a:cs typeface="B Lotus" pitchFamily="2" charset="-78"/>
            </a:endParaRP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cs typeface="B Lotus" pitchFamily="2" charset="-78"/>
              </a:rPr>
              <a:t> </a:t>
            </a: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:Essential HTN </a:t>
            </a:r>
            <a:r>
              <a:rPr lang="fa-IR" dirty="0">
                <a:cs typeface="B Lotus" pitchFamily="2" charset="-78"/>
              </a:rPr>
              <a:t>هیپرتانسیون با علت نامعلوم (90-85%)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FFC000"/>
                </a:solidFill>
                <a:cs typeface="B Lotus" pitchFamily="2" charset="-78"/>
              </a:rPr>
              <a:t>HTN</a:t>
            </a:r>
            <a:r>
              <a:rPr lang="fa-IR" dirty="0">
                <a:solidFill>
                  <a:srgbClr val="FFC000"/>
                </a:solidFill>
                <a:cs typeface="B Lotus" pitchFamily="2" charset="-78"/>
              </a:rPr>
              <a:t> ثانویه: </a:t>
            </a:r>
            <a:r>
              <a:rPr lang="fa-IR" dirty="0">
                <a:cs typeface="B Lotus" pitchFamily="2" charset="-78"/>
              </a:rPr>
              <a:t>با علت معلوم (15-10%): تنگی آئورت یا شریان کلیوی، فئوکروموسیتوما </a:t>
            </a:r>
            <a:r>
              <a:rPr lang="fa-IR" sz="2800" dirty="0">
                <a:cs typeface="B Lotus" pitchFamily="2" charset="-78"/>
              </a:rPr>
              <a:t>(تومور مترشحه آدرنالين در غده آدرنال)، </a:t>
            </a:r>
            <a:r>
              <a:rPr lang="fa-IR" dirty="0">
                <a:cs typeface="B Lotus" pitchFamily="2" charset="-78"/>
              </a:rPr>
              <a:t>کوشینگ (</a:t>
            </a:r>
            <a:r>
              <a:rPr lang="fa-IR" sz="2800" dirty="0">
                <a:cs typeface="B Lotus" pitchFamily="2" charset="-78"/>
              </a:rPr>
              <a:t>افزايش فعاليت كورتكس آدرنال و توليد زياد كورتيكوستروئيدها</a:t>
            </a:r>
            <a:r>
              <a:rPr lang="fa-IR" dirty="0">
                <a:cs typeface="B Lotus" pitchFamily="2" charset="-78"/>
              </a:rPr>
              <a:t>)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18716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72400" cy="1143000"/>
          </a:xfrm>
        </p:spPr>
        <p:txBody>
          <a:bodyPr/>
          <a:lstStyle/>
          <a:p>
            <a:pPr rtl="1">
              <a:defRPr/>
            </a:pPr>
            <a:r>
              <a:rPr lang="fa-IR">
                <a:cs typeface="B Lotus" pitchFamily="2" charset="-78"/>
              </a:rPr>
              <a:t>انواع </a:t>
            </a:r>
            <a:r>
              <a:rPr lang="en-US">
                <a:cs typeface="B Lotus" pitchFamily="2" charset="-78"/>
              </a:rPr>
              <a:t>HTN</a:t>
            </a:r>
            <a:r>
              <a:rPr lang="fa-IR">
                <a:cs typeface="B Lotus" pitchFamily="2" charset="-78"/>
              </a:rPr>
              <a:t> در بالغین </a:t>
            </a:r>
            <a:r>
              <a:rPr lang="en-US">
                <a:cs typeface="B Lotus" pitchFamily="2" charset="-78"/>
              </a:rPr>
              <a:t>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371600"/>
          <a:ext cx="861060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>
                          <a:solidFill>
                            <a:schemeClr val="tx1"/>
                          </a:solidFill>
                          <a:cs typeface="B Lotus" pitchFamily="2" charset="-78"/>
                        </a:rPr>
                        <a:t>فشار دیاستولیک</a:t>
                      </a:r>
                      <a:endParaRPr lang="en-US" sz="3200" dirty="0">
                        <a:solidFill>
                          <a:schemeClr val="tx1"/>
                        </a:solidFill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dirty="0">
                          <a:solidFill>
                            <a:schemeClr val="tx1"/>
                          </a:solidFill>
                          <a:cs typeface="B Lotus" pitchFamily="2" charset="-78"/>
                        </a:rPr>
                        <a:t>فشار سیستولیک</a:t>
                      </a:r>
                      <a:endParaRPr lang="en-US" sz="3200" dirty="0">
                        <a:solidFill>
                          <a:schemeClr val="tx1"/>
                        </a:solidFill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dirty="0">
                          <a:solidFill>
                            <a:schemeClr val="tx1"/>
                          </a:solidFill>
                          <a:cs typeface="B Lotus" pitchFamily="2" charset="-78"/>
                        </a:rPr>
                        <a:t>هیپرتانسیون</a:t>
                      </a:r>
                      <a:endParaRPr lang="en-US" sz="3200" dirty="0">
                        <a:solidFill>
                          <a:schemeClr val="tx1"/>
                        </a:solidFill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85&gt;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130</a:t>
                      </a:r>
                      <a:r>
                        <a:rPr lang="fa-IR" sz="2800" b="1" baseline="0" dirty="0">
                          <a:cs typeface="B Lotus" pitchFamily="2" charset="-78"/>
                        </a:rPr>
                        <a:t>&gt;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>
                          <a:cs typeface="B Lotus" pitchFamily="2" charset="-78"/>
                        </a:rPr>
                        <a:t>طبیعی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99-90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159-140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>
                          <a:cs typeface="B Lotus" pitchFamily="2" charset="-78"/>
                        </a:rPr>
                        <a:t>ملایم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109-100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179-160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>
                          <a:cs typeface="B Lotus" pitchFamily="2" charset="-78"/>
                        </a:rPr>
                        <a:t>متوسط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119-110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209-180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>
                          <a:cs typeface="B Lotus" pitchFamily="2" charset="-78"/>
                        </a:rPr>
                        <a:t>شدید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120</a:t>
                      </a:r>
                      <a:r>
                        <a:rPr lang="en-US" sz="2800" b="1" dirty="0">
                          <a:cs typeface="B Lotus" pitchFamily="2" charset="-78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dirty="0">
                          <a:cs typeface="B Lotus" pitchFamily="2" charset="-78"/>
                        </a:rPr>
                        <a:t>210</a:t>
                      </a:r>
                      <a:r>
                        <a:rPr lang="en-US" sz="2800" b="1" dirty="0">
                          <a:cs typeface="B Lotus" pitchFamily="2" charset="-78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>
                          <a:cs typeface="B Lotus" pitchFamily="2" charset="-78"/>
                        </a:rPr>
                        <a:t>خیلی شدید</a:t>
                      </a:r>
                      <a:endParaRPr lang="en-US" sz="2800" b="1" dirty="0">
                        <a:cs typeface="B Lotus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>
                <a:cs typeface="B Lotus" pitchFamily="2" charset="-78"/>
              </a:rPr>
              <a:t>داروهای ضد فشارخون</a:t>
            </a:r>
            <a:endParaRPr lang="en-US">
              <a:cs typeface="B Lotus" pitchFamily="2" charset="-78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fa-IR" altLang="en-US" sz="3600" dirty="0">
                <a:cs typeface="B Lotus" panose="00000400000000000000" pitchFamily="2" charset="-78"/>
              </a:rPr>
              <a:t> مدرها (دیورتیک ها)</a:t>
            </a:r>
          </a:p>
          <a:p>
            <a:pPr algn="r" rtl="1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fa-IR" altLang="en-US" sz="3600" dirty="0">
                <a:cs typeface="B Lotus" panose="00000400000000000000" pitchFamily="2" charset="-78"/>
              </a:rPr>
              <a:t> مهار کننده های سیستم سمپاتیک</a:t>
            </a:r>
          </a:p>
          <a:p>
            <a:pPr algn="r" rtl="1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fa-IR" altLang="en-US" sz="3600" dirty="0">
                <a:cs typeface="B Lotus" panose="00000400000000000000" pitchFamily="2" charset="-78"/>
              </a:rPr>
              <a:t> متسع کننده های عروقی (وازودیلاتورها)</a:t>
            </a:r>
          </a:p>
          <a:p>
            <a:pPr algn="r" rtl="1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fa-IR" altLang="en-US" sz="3600" dirty="0">
                <a:cs typeface="B Lotus" panose="00000400000000000000" pitchFamily="2" charset="-78"/>
              </a:rPr>
              <a:t> مهارکننده های سنتز و یا عمل آنژیوتانسین</a:t>
            </a:r>
            <a:endParaRPr lang="en-US" altLang="en-US" sz="3600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ضد فشارخون: </a:t>
            </a:r>
            <a:r>
              <a:rPr lang="fa-IR">
                <a:cs typeface="B Lotus" pitchFamily="2" charset="-78"/>
              </a:rPr>
              <a:t>دیورتیک ها</a:t>
            </a:r>
            <a:endParaRPr lang="en-US">
              <a:cs typeface="B Lotus" pitchFamily="2" charset="-7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904875" y="914400"/>
            <a:ext cx="8077200" cy="51054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تیازیدها: </a:t>
            </a:r>
            <a:r>
              <a:rPr lang="fa-IR" altLang="en-US" dirty="0">
                <a:cs typeface="B Lotus" panose="00000400000000000000" pitchFamily="2" charset="-78"/>
              </a:rPr>
              <a:t>↑دفع کلرید سدیم و پتاسیم و ↓دفع کلسیم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هیدروکلروتیازید</a:t>
            </a:r>
            <a:r>
              <a:rPr lang="en-US" altLang="en-US" dirty="0">
                <a:cs typeface="B Lotus" panose="00000400000000000000" pitchFamily="2" charset="-78"/>
              </a:rPr>
              <a:t> </a:t>
            </a:r>
            <a:r>
              <a:rPr lang="en-US" altLang="en-US" sz="2800" dirty="0">
                <a:cs typeface="B Lotus" panose="00000400000000000000" pitchFamily="2" charset="-78"/>
              </a:rPr>
              <a:t>Hydrochlorothiazide </a:t>
            </a:r>
            <a:r>
              <a:rPr lang="en-US" altLang="en-US" sz="2800" b="0" i="1" dirty="0">
                <a:cs typeface="B Lotus" panose="00000400000000000000" pitchFamily="2" charset="-78"/>
              </a:rPr>
              <a:t>TAB</a:t>
            </a:r>
            <a:r>
              <a:rPr lang="en-US" altLang="en-US" sz="2800" dirty="0">
                <a:cs typeface="B Lotus" panose="00000400000000000000" pitchFamily="2" charset="-78"/>
              </a:rPr>
              <a:t>    </a:t>
            </a:r>
            <a:r>
              <a:rPr lang="fa-IR" altLang="en-US" sz="2800" dirty="0">
                <a:cs typeface="B Lotus" panose="00000400000000000000" pitchFamily="2" charset="-78"/>
              </a:rPr>
              <a:t> </a:t>
            </a:r>
          </a:p>
          <a:p>
            <a:pPr algn="r" rtl="1"/>
            <a:endParaRPr lang="en-US" altLang="en-US" sz="2800" dirty="0">
              <a:cs typeface="B Lotus" panose="00000400000000000000" pitchFamily="2" charset="-78"/>
            </a:endParaRPr>
          </a:p>
          <a:p>
            <a:pPr algn="r" rtl="1"/>
            <a:endParaRPr lang="fa-IR" altLang="en-US" sz="2800" dirty="0">
              <a:cs typeface="B Lotus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دیورتیکهای قوس هنله: </a:t>
            </a:r>
            <a:r>
              <a:rPr lang="fa-IR" altLang="en-US" dirty="0">
                <a:cs typeface="B Lotus" panose="00000400000000000000" pitchFamily="2" charset="-78"/>
              </a:rPr>
              <a:t>قویتر اند، ↑دفع کلرید سدیم و پتاسیم، کلسیم و منیزیم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فوروزماید</a:t>
            </a:r>
            <a:r>
              <a:rPr lang="fa-IR" altLang="en-US" sz="2800" dirty="0">
                <a:cs typeface="B Lotus" panose="00000400000000000000" pitchFamily="2" charset="-78"/>
              </a:rPr>
              <a:t>            </a:t>
            </a:r>
            <a:r>
              <a:rPr lang="en-US" altLang="en-US" sz="2800" b="0" i="1" dirty="0">
                <a:cs typeface="B Lotus" panose="00000400000000000000" pitchFamily="2" charset="-78"/>
              </a:rPr>
              <a:t>AMP</a:t>
            </a:r>
            <a:r>
              <a:rPr lang="fa-IR" altLang="en-US" sz="2800" dirty="0">
                <a:cs typeface="B Lotus" panose="00000400000000000000" pitchFamily="2" charset="-78"/>
              </a:rPr>
              <a:t>، </a:t>
            </a:r>
            <a:r>
              <a:rPr lang="en-US" altLang="en-US" sz="2800" dirty="0">
                <a:cs typeface="B Lotus" panose="00000400000000000000" pitchFamily="2" charset="-78"/>
              </a:rPr>
              <a:t>Furosemide </a:t>
            </a:r>
            <a:r>
              <a:rPr lang="en-US" altLang="en-US" sz="2800" b="0" i="1" dirty="0">
                <a:cs typeface="B Lotus" panose="00000400000000000000" pitchFamily="2" charset="-78"/>
              </a:rPr>
              <a:t>TAB</a:t>
            </a:r>
          </a:p>
        </p:txBody>
      </p:sp>
      <p:pic>
        <p:nvPicPr>
          <p:cNvPr id="1229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371600"/>
            <a:ext cx="182880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3" t="13733" r="8667" b="11600"/>
          <a:stretch>
            <a:fillRect/>
          </a:stretch>
        </p:blipFill>
        <p:spPr bwMode="auto">
          <a:xfrm>
            <a:off x="-9525" y="4627563"/>
            <a:ext cx="2676525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4727575"/>
            <a:ext cx="3106738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ضد فشارخون: </a:t>
            </a:r>
            <a:r>
              <a:rPr lang="fa-IR">
                <a:cs typeface="B Lotus" pitchFamily="2" charset="-78"/>
              </a:rPr>
              <a:t>دیورتیک ها</a:t>
            </a:r>
            <a:endParaRPr lang="en-US">
              <a:cs typeface="B Lotus" pitchFamily="2" charset="-78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41148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دیورتیکهای نگهدارنده پتاسیم: </a:t>
            </a:r>
            <a:r>
              <a:rPr lang="fa-IR" altLang="en-US" dirty="0">
                <a:cs typeface="B Lotus" panose="00000400000000000000" pitchFamily="2" charset="-78"/>
              </a:rPr>
              <a:t>از عمل آلدوسترون در کلیه جلوگیری میکنند. اثر ضعیفی دارند. ↑دفع کلرید سدیم، کلسیم و منیزیم، ↓دفع پتاسیم </a:t>
            </a:r>
          </a:p>
          <a:p>
            <a:pPr algn="r" rtl="1"/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تریامترن</a:t>
            </a:r>
            <a:r>
              <a:rPr lang="en-US" altLang="en-US" dirty="0"/>
              <a:t>Triamterene </a:t>
            </a:r>
            <a:r>
              <a:rPr lang="en-US" altLang="en-US" b="0" i="1" dirty="0"/>
              <a:t>TAB                                     </a:t>
            </a:r>
            <a:endParaRPr lang="fa-IR" altLang="en-US" b="0" i="1" dirty="0"/>
          </a:p>
          <a:p>
            <a:r>
              <a:rPr lang="en-US" altLang="en-US" dirty="0"/>
              <a:t>Spironolactone </a:t>
            </a:r>
            <a:r>
              <a:rPr lang="en-US" altLang="en-US" b="0" i="1" dirty="0"/>
              <a:t>TAB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اسپیرونولاکتون</a:t>
            </a:r>
            <a:r>
              <a:rPr lang="fa-IR" altLang="en-US" b="0" i="1" dirty="0"/>
              <a:t>                   </a:t>
            </a:r>
          </a:p>
          <a:p>
            <a:endParaRPr lang="fa-IR" altLang="en-US" dirty="0"/>
          </a:p>
          <a:p>
            <a:endParaRPr lang="en-US" altLang="en-US" dirty="0"/>
          </a:p>
        </p:txBody>
      </p:sp>
      <p:pic>
        <p:nvPicPr>
          <p:cNvPr id="13316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11663"/>
            <a:ext cx="266700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25935" r="18666" b="12219"/>
          <a:stretch>
            <a:fillRect/>
          </a:stretch>
        </p:blipFill>
        <p:spPr bwMode="auto">
          <a:xfrm>
            <a:off x="2895600" y="4435475"/>
            <a:ext cx="3810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3109</TotalTime>
  <Words>1143</Words>
  <Application>Microsoft Office PowerPoint</Application>
  <PresentationFormat>On-screen Show (4:3)</PresentationFormat>
  <Paragraphs>129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B Lotus</vt:lpstr>
      <vt:lpstr>Calibri</vt:lpstr>
      <vt:lpstr>Times New Roman</vt:lpstr>
      <vt:lpstr>Wingdings</vt:lpstr>
      <vt:lpstr>Default Design</vt:lpstr>
      <vt:lpstr>Anti-Hypertensive Drugs Dr Safaeian</vt:lpstr>
      <vt:lpstr>تنظیم طبیعی فشارخون (Blood Pressure)</vt:lpstr>
      <vt:lpstr>مکانیسم های تنظیم فشارخون</vt:lpstr>
      <vt:lpstr>مکانیسم های تنظیم فشارخون</vt:lpstr>
      <vt:lpstr>Hypertension (HTN)ازدیاد فشار خون </vt:lpstr>
      <vt:lpstr>انواع HTN در بالغین  </vt:lpstr>
      <vt:lpstr>داروهای ضد فشارخون</vt:lpstr>
      <vt:lpstr>داروهای ضد فشارخون: دیورتیک ها</vt:lpstr>
      <vt:lpstr>داروهای ضد فشارخون: دیورتیک ها</vt:lpstr>
      <vt:lpstr>داروهای ضد فشارخون: دیورتیک ها</vt:lpstr>
      <vt:lpstr>داروهای ضد فشارخون: مهار کننده های سیستم سمپاتیک Sympathoplegic Drugs </vt:lpstr>
      <vt:lpstr>داروهای ضد فشارخون: مهار کننده های سیستم سمپاتیک </vt:lpstr>
      <vt:lpstr>داروهای ضد فشارخون: مهار کننده های سیستم سمپاتیک  </vt:lpstr>
      <vt:lpstr>داروهای ضد فشارخون: متسع کننده های عروق Vasodilators  </vt:lpstr>
      <vt:lpstr>داروهای ضد فشارخون: متسع کننده های عروق   </vt:lpstr>
      <vt:lpstr>داروهای ضد فشارخون: مهار کننده های کانال کلسیم Calcium Channel Blocker </vt:lpstr>
      <vt:lpstr>داروهای ضد فشارخون: مهار کننده های کانال کلسیم Calcium Channel Blocker </vt:lpstr>
      <vt:lpstr>داروهای ضد فشارخون: مهار کننده های سنتز یا عمل آنژیوتانسین </vt:lpstr>
      <vt:lpstr>داروهای ضد فشارخون: مهار کننده های سنتز یا عمل آنژیوتانسین </vt:lpstr>
      <vt:lpstr>داروهای ضد فشارخون: مهار کننده های سنتز یا عمل آنژیوتانسین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Cardiac Pharmacology</dc:title>
  <dc:creator>Baran</dc:creator>
  <cp:lastModifiedBy>Leila Safaeian</cp:lastModifiedBy>
  <cp:revision>199</cp:revision>
  <dcterms:created xsi:type="dcterms:W3CDTF">2002-01-29T15:21:18Z</dcterms:created>
  <dcterms:modified xsi:type="dcterms:W3CDTF">2021-10-22T12:29:44Z</dcterms:modified>
</cp:coreProperties>
</file>