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40" r:id="rId3"/>
    <p:sldId id="345" r:id="rId4"/>
    <p:sldId id="326" r:id="rId5"/>
    <p:sldId id="339" r:id="rId6"/>
    <p:sldId id="327" r:id="rId7"/>
    <p:sldId id="330" r:id="rId8"/>
    <p:sldId id="331" r:id="rId9"/>
    <p:sldId id="346" r:id="rId10"/>
    <p:sldId id="356" r:id="rId11"/>
    <p:sldId id="333" r:id="rId12"/>
    <p:sldId id="357" r:id="rId13"/>
    <p:sldId id="353" r:id="rId14"/>
    <p:sldId id="334" r:id="rId15"/>
    <p:sldId id="332" r:id="rId16"/>
    <p:sldId id="352" r:id="rId17"/>
    <p:sldId id="335" r:id="rId18"/>
    <p:sldId id="336" r:id="rId19"/>
    <p:sldId id="338" r:id="rId20"/>
    <p:sldId id="347" r:id="rId21"/>
    <p:sldId id="351" r:id="rId22"/>
    <p:sldId id="355" r:id="rId23"/>
    <p:sldId id="350" r:id="rId24"/>
    <p:sldId id="349" r:id="rId25"/>
    <p:sldId id="358" r:id="rId26"/>
    <p:sldId id="359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28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0678"/>
    <a:srgbClr val="F11564"/>
    <a:srgbClr val="FEDEFD"/>
    <a:srgbClr val="FDCBFC"/>
    <a:srgbClr val="FCB6FA"/>
    <a:srgbClr val="E5880B"/>
    <a:srgbClr val="00FFCC"/>
    <a:srgbClr val="BA0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618" autoAdjust="0"/>
  </p:normalViewPr>
  <p:slideViewPr>
    <p:cSldViewPr>
      <p:cViewPr varScale="1">
        <p:scale>
          <a:sx n="99" d="100"/>
          <a:sy n="99" d="100"/>
        </p:scale>
        <p:origin x="1488" y="72"/>
      </p:cViewPr>
      <p:guideLst>
        <p:guide orient="horz" pos="2208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999948BA-5274-42D1-BE0C-4E45A640A267}" type="datetimeFigureOut">
              <a:rPr lang="en-US"/>
              <a:pPr>
                <a:defRPr/>
              </a:pPr>
              <a:t>11/7/2022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5114C7D-40F2-4DE1-8BB4-E4B5ECA2E8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807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لوط</a:t>
            </a:r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61AEB0-AEC9-455D-A43C-7E67F98C9BD0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11</a:t>
            </a:fld>
            <a:endParaRPr lang="en-A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108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لوط</a:t>
            </a:r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FAD9B11-3401-4FEB-B1D2-18D9C725CDB6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12</a:t>
            </a:fld>
            <a:endParaRPr lang="en-A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270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لوط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514D32F-445C-418D-B185-269C4E29853F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13</a:t>
            </a:fld>
            <a:endParaRPr lang="en-A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239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524000"/>
            <a:ext cx="7239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495A3-6C4B-4AFB-A790-4437F42B21F3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023804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8D3E2-43EC-44ED-B79E-41408E1CD4FA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99924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7317F-859D-407E-A818-269D43DBC6C8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17635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3618A-7726-40BE-A993-A318D8D7B32E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97827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5EB79-4853-4FB9-A162-ECDE50A465BB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2123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465E8-6BE7-4E8D-A6F0-4B0132E5FEF4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10314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7E2B1-2BB7-4D8A-BE65-3FAA0A4785B0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0618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B62D6-1BEE-4305-9AD8-BD1F0A8D9415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18621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24822-FF1F-4B8B-BC7A-2B9C415E9842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241454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2C99A-B64C-4B3B-A0F4-A4A1AC80959E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42801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EFF07-7A33-4828-B47F-D85E0866C8BE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92985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 předlohy nadpisů.</a:t>
            </a: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styly předlohy textu.</a:t>
            </a:r>
          </a:p>
          <a:p>
            <a:pPr lvl="1"/>
            <a:r>
              <a:rPr lang="cs-CZ" altLang="en-US" smtClean="0"/>
              <a:t>Druhá úroveň</a:t>
            </a:r>
          </a:p>
          <a:p>
            <a:pPr lvl="2"/>
            <a:r>
              <a:rPr lang="cs-CZ" altLang="en-US" smtClean="0"/>
              <a:t>Třetí úroveň</a:t>
            </a:r>
          </a:p>
          <a:p>
            <a:pPr lvl="3"/>
            <a:r>
              <a:rPr lang="cs-CZ" altLang="en-US" smtClean="0"/>
              <a:t>Čtvrtá úroveň</a:t>
            </a:r>
          </a:p>
          <a:p>
            <a:pPr lvl="4"/>
            <a:r>
              <a:rPr lang="cs-CZ" altLang="en-US" smtClean="0"/>
              <a:t>Pátá úroveň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CE62156E-B66D-467B-99E2-142128ACFDCE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6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1643063"/>
            <a:ext cx="7772400" cy="2286000"/>
          </a:xfrm>
        </p:spPr>
        <p:txBody>
          <a:bodyPr/>
          <a:lstStyle/>
          <a:p>
            <a:pPr eaLnBrk="1" hangingPunct="1">
              <a:defRPr/>
            </a:pPr>
            <a:r>
              <a:rPr lang="cs-CZ" sz="6000" b="1" i="0" dirty="0">
                <a:solidFill>
                  <a:srgbClr val="84067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ANTIDIABETIC DRUGS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3400" y="2971800"/>
            <a:ext cx="86106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65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en-US" sz="36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en-US" sz="36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en-US" sz="36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en-US" sz="3600" b="1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3600" b="1">
                <a:solidFill>
                  <a:srgbClr val="EE1491"/>
                </a:solidFill>
              </a:rPr>
              <a:t>     </a:t>
            </a:r>
            <a:r>
              <a:rPr lang="en-US" altLang="en-US" sz="4400" b="1">
                <a:solidFill>
                  <a:srgbClr val="A40C63"/>
                </a:solidFill>
              </a:rPr>
              <a:t>Dr Safaeian</a:t>
            </a:r>
            <a:endParaRPr lang="cs-CZ" altLang="en-US" sz="4400" b="1">
              <a:solidFill>
                <a:srgbClr val="A40C6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cs-CZ" altLang="en-US" sz="3600" b="1">
              <a:solidFill>
                <a:srgbClr val="A40C63"/>
              </a:solidFill>
            </a:endParaRPr>
          </a:p>
        </p:txBody>
      </p:sp>
      <p:pic>
        <p:nvPicPr>
          <p:cNvPr id="6" name="Picture 5" descr="بنامخدا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71868" y="0"/>
            <a:ext cx="1638307" cy="138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65175" y="115888"/>
            <a:ext cx="8378825" cy="1143000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انواع انسولین </a:t>
            </a:r>
            <a:endParaRPr lang="en-US" altLang="en-US" b="1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838200" y="1341438"/>
            <a:ext cx="8305800" cy="418941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(A) Short-acting: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   1) </a:t>
            </a:r>
            <a:r>
              <a:rPr lang="en-US" altLang="en-US" sz="2800" b="1" dirty="0"/>
              <a:t>R</a:t>
            </a:r>
            <a:r>
              <a:rPr lang="en-US" sz="2800" b="1" dirty="0" smtClean="0"/>
              <a:t>egular </a:t>
            </a:r>
            <a:r>
              <a:rPr lang="en-US" sz="2800" b="1" dirty="0"/>
              <a:t>human insulin</a:t>
            </a:r>
            <a:endParaRPr lang="en-US" altLang="en-US" sz="2800" b="1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smtClean="0">
                <a:solidFill>
                  <a:srgbClr val="C00000"/>
                </a:solidFill>
              </a:rPr>
              <a:t>  2) </a:t>
            </a:r>
            <a:r>
              <a:rPr lang="en-US" sz="2800" b="1" dirty="0" smtClean="0"/>
              <a:t>Rapidly </a:t>
            </a:r>
            <a:r>
              <a:rPr lang="en-US" sz="2800" b="1" dirty="0"/>
              <a:t>acting insulin </a:t>
            </a:r>
            <a:r>
              <a:rPr lang="en-US" sz="2800" b="1" dirty="0" smtClean="0"/>
              <a:t>analogs</a:t>
            </a:r>
            <a:r>
              <a:rPr lang="en-US" sz="2800" b="1" i="1" dirty="0" smtClean="0"/>
              <a:t>: 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sz="2800" b="1" i="1" dirty="0" smtClean="0">
                <a:solidFill>
                  <a:srgbClr val="7030A0"/>
                </a:solidFill>
              </a:rPr>
              <a:t>        </a:t>
            </a:r>
            <a:r>
              <a:rPr lang="en-US" sz="2800" b="1" i="1" dirty="0" smtClean="0"/>
              <a:t>Insulin </a:t>
            </a:r>
            <a:r>
              <a:rPr lang="en-US" sz="2800" b="1" i="1" dirty="0" err="1" smtClean="0"/>
              <a:t>Aspart</a:t>
            </a:r>
            <a:r>
              <a:rPr lang="en-US" sz="2800" b="1" i="1" dirty="0" smtClean="0"/>
              <a:t>, </a:t>
            </a:r>
            <a:r>
              <a:rPr lang="en-US" altLang="en-US" sz="2800" b="1" i="1" dirty="0" smtClean="0"/>
              <a:t>Insulin </a:t>
            </a:r>
            <a:r>
              <a:rPr lang="en-AU" altLang="en-US" sz="2800" b="1" i="1" dirty="0" err="1" smtClean="0"/>
              <a:t>glulisine</a:t>
            </a:r>
            <a:endParaRPr lang="en-US" altLang="en-US" sz="2800" b="1" i="1" dirty="0" smtClean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en-US" sz="2800" b="1" dirty="0" smtClean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(B) Long-acting:</a:t>
            </a:r>
            <a:endParaRPr lang="en-US" altLang="en-US" b="1" i="1" dirty="0" smtClean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   1) </a:t>
            </a:r>
            <a:r>
              <a:rPr lang="en-US" altLang="en-US" sz="2800" b="1" dirty="0" smtClean="0"/>
              <a:t>NPH Insulin (Intermediate-acting)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en-US" b="1" dirty="0" smtClean="0">
                <a:solidFill>
                  <a:srgbClr val="C00000"/>
                </a:solidFill>
              </a:rPr>
              <a:t>   2)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smtClean="0"/>
              <a:t>Insulin glargine</a:t>
            </a:r>
            <a:r>
              <a:rPr lang="en-US" sz="2800" dirty="0" smtClean="0"/>
              <a:t>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en-US" sz="2800" dirty="0"/>
              <a:t> </a:t>
            </a:r>
            <a:r>
              <a:rPr lang="en-US" altLang="en-US" sz="2800" dirty="0" smtClean="0"/>
              <a:t>  </a:t>
            </a:r>
            <a:r>
              <a:rPr lang="en-US" altLang="en-US" sz="2800" b="1" dirty="0" smtClean="0">
                <a:solidFill>
                  <a:srgbClr val="C00000"/>
                </a:solidFill>
              </a:rPr>
              <a:t>3)</a:t>
            </a:r>
            <a:r>
              <a:rPr lang="en-US" altLang="en-US" sz="2800" dirty="0" smtClean="0"/>
              <a:t> </a:t>
            </a:r>
            <a:r>
              <a:rPr lang="en-US" altLang="en-US" sz="2800" b="1" dirty="0" smtClean="0"/>
              <a:t>Insulin </a:t>
            </a:r>
            <a:r>
              <a:rPr lang="en-AU" altLang="en-US" sz="2800" b="1" dirty="0" err="1" smtClean="0"/>
              <a:t>detemir</a:t>
            </a:r>
            <a:endParaRPr lang="en-AU" altLang="en-US" sz="2800" b="1" dirty="0" smtClean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800" b="1" i="1" dirty="0" smtClean="0"/>
              <a:t>   </a:t>
            </a:r>
            <a:r>
              <a:rPr lang="en-US" sz="2800" b="1" dirty="0" smtClean="0">
                <a:solidFill>
                  <a:srgbClr val="C00000"/>
                </a:solidFill>
              </a:rPr>
              <a:t>4)</a:t>
            </a:r>
            <a:r>
              <a:rPr lang="en-US" sz="2800" b="1" dirty="0" smtClean="0"/>
              <a:t> </a:t>
            </a:r>
            <a:r>
              <a:rPr lang="en-US" sz="2800" b="1" dirty="0"/>
              <a:t>Mixtures of insulins</a:t>
            </a:r>
            <a:endParaRPr lang="en-US" altLang="en-US" sz="2800" dirty="0" smtClean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انسولین های کوتاه اثر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765175"/>
            <a:ext cx="9036050" cy="6092825"/>
          </a:xfrm>
        </p:spPr>
        <p:txBody>
          <a:bodyPr/>
          <a:lstStyle/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1. </a:t>
            </a:r>
            <a:r>
              <a:rPr lang="fa-IR" altLang="en-US" b="1" dirty="0" smtClean="0">
                <a:solidFill>
                  <a:schemeClr val="bg2"/>
                </a:solidFill>
                <a:cs typeface="B Lotus" pitchFamily="2" charset="-78"/>
              </a:rPr>
              <a:t>انسولین معمولی (</a:t>
            </a:r>
            <a:r>
              <a:rPr lang="en-US" altLang="en-US" b="1" dirty="0" smtClean="0">
                <a:solidFill>
                  <a:srgbClr val="7030A0"/>
                </a:solidFill>
              </a:rPr>
              <a:t>Regular</a:t>
            </a:r>
            <a:r>
              <a:rPr lang="fa-IR" altLang="en-US" b="1" dirty="0" smtClean="0">
                <a:solidFill>
                  <a:schemeClr val="bg2"/>
                </a:solidFill>
                <a:cs typeface="B Lotus" pitchFamily="2" charset="-78"/>
              </a:rPr>
              <a:t>) یا کریستاله</a:t>
            </a:r>
            <a:r>
              <a:rPr lang="fa-IR" alt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◄  </a:t>
            </a:r>
            <a:r>
              <a:rPr lang="fa-IR" altLang="en-US" b="1" dirty="0" smtClean="0">
                <a:solidFill>
                  <a:schemeClr val="bg2"/>
                </a:solidFill>
                <a:cs typeface="B Lotus" pitchFamily="2" charset="-78"/>
              </a:rPr>
              <a:t>نیمساعت قبل از غذا بصورت </a:t>
            </a:r>
            <a:r>
              <a:rPr lang="en-US" altLang="en-US" dirty="0" smtClean="0">
                <a:solidFill>
                  <a:schemeClr val="bg2"/>
                </a:solidFill>
                <a:cs typeface="B Lotus" pitchFamily="2" charset="-78"/>
              </a:rPr>
              <a:t>SC</a:t>
            </a:r>
            <a:r>
              <a:rPr lang="fa-IR" altLang="en-US" b="1" dirty="0" smtClean="0">
                <a:solidFill>
                  <a:schemeClr val="bg2"/>
                </a:solidFill>
                <a:cs typeface="B Lotus" pitchFamily="2" charset="-78"/>
              </a:rPr>
              <a:t> تجویز میشود. یکی از اشکال انسولین که مناسب تزریق </a:t>
            </a:r>
            <a:r>
              <a:rPr lang="en-US" altLang="en-US" dirty="0" smtClean="0">
                <a:solidFill>
                  <a:srgbClr val="F11564"/>
                </a:solidFill>
                <a:cs typeface="B Lotus" pitchFamily="2" charset="-78"/>
              </a:rPr>
              <a:t>IV</a:t>
            </a:r>
            <a:r>
              <a:rPr lang="fa-IR" altLang="en-US" dirty="0" smtClean="0">
                <a:solidFill>
                  <a:srgbClr val="F11564"/>
                </a:solidFill>
                <a:cs typeface="B Lotus" pitchFamily="2" charset="-78"/>
              </a:rPr>
              <a:t> </a:t>
            </a:r>
            <a:r>
              <a:rPr lang="fa-IR" altLang="en-US" b="1" dirty="0" smtClean="0">
                <a:solidFill>
                  <a:schemeClr val="bg2"/>
                </a:solidFill>
                <a:cs typeface="B Lotus" pitchFamily="2" charset="-78"/>
              </a:rPr>
              <a:t>است (در شرایط </a:t>
            </a:r>
            <a:r>
              <a:rPr lang="fa-IR" altLang="en-US" b="1" dirty="0" err="1" smtClean="0">
                <a:solidFill>
                  <a:schemeClr val="bg2"/>
                </a:solidFill>
                <a:cs typeface="B Lotus" pitchFamily="2" charset="-78"/>
              </a:rPr>
              <a:t>کتواسیدوز</a:t>
            </a:r>
            <a:r>
              <a:rPr lang="fa-IR" altLang="en-US" b="1" dirty="0" smtClean="0">
                <a:solidFill>
                  <a:schemeClr val="bg2"/>
                </a:solidFill>
                <a:cs typeface="B Lotus" pitchFamily="2" charset="-78"/>
              </a:rPr>
              <a:t> یا استرس).</a:t>
            </a:r>
          </a:p>
          <a:p>
            <a:pPr marL="514350" indent="-514350" algn="r" rtl="1" eaLnBrk="1" hangingPunct="1">
              <a:buFont typeface="Wingdings" panose="05000000000000000000" pitchFamily="2" charset="2"/>
              <a:buAutoNum type="arabicPeriod"/>
              <a:defRPr/>
            </a:pPr>
            <a:endParaRPr lang="fa-IR" altLang="en-US" b="1" dirty="0" smtClean="0">
              <a:solidFill>
                <a:schemeClr val="bg2"/>
              </a:solidFill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2. </a:t>
            </a:r>
            <a:r>
              <a:rPr lang="fa-IR" altLang="en-US" b="1" dirty="0" err="1" smtClean="0">
                <a:solidFill>
                  <a:srgbClr val="840678"/>
                </a:solidFill>
                <a:cs typeface="B Lotus" pitchFamily="2" charset="-78"/>
              </a:rPr>
              <a:t>انسولینهای</a:t>
            </a: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 سریع </a:t>
            </a:r>
            <a:r>
              <a:rPr lang="fa-IR" altLang="en-US" b="1" dirty="0" err="1" smtClean="0">
                <a:solidFill>
                  <a:srgbClr val="840678"/>
                </a:solidFill>
                <a:cs typeface="B Lotus" pitchFamily="2" charset="-78"/>
              </a:rPr>
              <a:t>الاثر</a:t>
            </a: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انسولین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آسپارت</a:t>
            </a:r>
            <a:r>
              <a:rPr lang="en-US" altLang="en-US" sz="2800" b="1" dirty="0" smtClean="0">
                <a:solidFill>
                  <a:schemeClr val="bg2"/>
                </a:solidFill>
                <a:cs typeface="B Lotus" pitchFamily="2" charset="-78"/>
              </a:rPr>
              <a:t> (</a:t>
            </a:r>
            <a:r>
              <a:rPr lang="en-US" altLang="en-US" sz="2800" b="1" dirty="0" smtClean="0">
                <a:solidFill>
                  <a:srgbClr val="7030A0"/>
                </a:solidFill>
              </a:rPr>
              <a:t>Insulin</a:t>
            </a:r>
            <a:r>
              <a:rPr lang="en-US" altLang="en-US" sz="2800" b="1" i="1" dirty="0" smtClean="0">
                <a:solidFill>
                  <a:srgbClr val="7030A0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</a:rPr>
              <a:t>Aspart</a:t>
            </a:r>
            <a:r>
              <a:rPr lang="en-US" altLang="en-US" sz="2800" b="1" i="1" dirty="0" smtClean="0">
                <a:solidFill>
                  <a:srgbClr val="7030A0"/>
                </a:solidFill>
              </a:rPr>
              <a:t> </a:t>
            </a:r>
            <a:r>
              <a:rPr lang="en-US" altLang="en-US" sz="2800" b="1" dirty="0" smtClean="0">
                <a:solidFill>
                  <a:schemeClr val="bg2"/>
                </a:solidFill>
                <a:cs typeface="B Lotus" pitchFamily="2" charset="-78"/>
              </a:rPr>
              <a:t>)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و انسولین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گلولیزین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(</a:t>
            </a:r>
            <a:r>
              <a:rPr lang="en-US" altLang="en-US" sz="2800" b="1" dirty="0" smtClean="0">
                <a:solidFill>
                  <a:srgbClr val="7030A0"/>
                </a:solidFill>
              </a:rPr>
              <a:t>Insulin </a:t>
            </a:r>
            <a:r>
              <a:rPr lang="en-AU" altLang="en-US" sz="2800" b="1" dirty="0" err="1" smtClean="0">
                <a:solidFill>
                  <a:srgbClr val="7030A0"/>
                </a:solidFill>
              </a:rPr>
              <a:t>glulisine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)</a:t>
            </a:r>
            <a:r>
              <a:rPr lang="fa-IR" alt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◄</a:t>
            </a:r>
            <a:r>
              <a:rPr lang="fa-IR" altLang="en-US" sz="2800" b="1" dirty="0" smtClean="0">
                <a:solidFill>
                  <a:srgbClr val="C00000"/>
                </a:solidFill>
                <a:cs typeface="B Lotus" pitchFamily="2" charset="-78"/>
              </a:rPr>
              <a:t> شروع اثر سریع (</a:t>
            </a:r>
            <a:r>
              <a:rPr lang="en-US" altLang="en-US" sz="2800" dirty="0" smtClean="0"/>
              <a:t>5–15 min</a:t>
            </a:r>
            <a:r>
              <a:rPr lang="fa-IR" altLang="en-US" sz="2800" b="1" dirty="0" smtClean="0">
                <a:solidFill>
                  <a:srgbClr val="C00000"/>
                </a:solidFill>
                <a:cs typeface="B Lotus" pitchFamily="2" charset="-78"/>
              </a:rPr>
              <a:t>)،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بلافاصله قبل از غذا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بصورت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en-US" altLang="en-US" sz="2800" dirty="0" smtClean="0">
                <a:solidFill>
                  <a:schemeClr val="bg2"/>
                </a:solidFill>
                <a:cs typeface="B Lotus" pitchFamily="2" charset="-78"/>
              </a:rPr>
              <a:t>SC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تجویز میشوند. دوام اثر کوتاه داشته و ریسک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هیپوگلیسمی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تأخیری بعد از غذای آن کم است. مناسب برای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انفوزیون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مداوم </a:t>
            </a:r>
            <a:r>
              <a:rPr lang="en-US" altLang="en-US" sz="2800" dirty="0" smtClean="0">
                <a:solidFill>
                  <a:schemeClr val="bg2"/>
                </a:solidFill>
                <a:cs typeface="B Lotus" pitchFamily="2" charset="-78"/>
              </a:rPr>
              <a:t>SC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انسولین از طریق پمپهای انسولینی هستند.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altLang="en-US" sz="2800" b="1" dirty="0" smtClean="0">
              <a:solidFill>
                <a:schemeClr val="bg2"/>
              </a:solidFill>
              <a:cs typeface="B Lotus" pitchFamily="2" charset="-78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2816"/>
            <a:ext cx="1767907" cy="123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478463"/>
            <a:ext cx="7127875" cy="127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انسولین های طویل الاثر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765175"/>
            <a:ext cx="9036050" cy="6092825"/>
          </a:xfrm>
        </p:spPr>
        <p:txBody>
          <a:bodyPr/>
          <a:lstStyle/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1. انسولین با دوام اثر متوسط: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انسولین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ایزوفان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(</a:t>
            </a:r>
            <a:r>
              <a:rPr lang="en-US" altLang="en-US" sz="2800" b="1" dirty="0" smtClean="0">
                <a:solidFill>
                  <a:srgbClr val="7030A0"/>
                </a:solidFill>
                <a:cs typeface="B Lotus" pitchFamily="2" charset="-78"/>
              </a:rPr>
              <a:t>NPH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) یا سوسپانسیون انسولین- روی </a:t>
            </a:r>
            <a:r>
              <a:rPr lang="fa-IR" alt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◄</a:t>
            </a:r>
            <a:r>
              <a:rPr lang="fa-IR" altLang="en-US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یک ساعت قبل از صبحانه،</a:t>
            </a:r>
            <a:r>
              <a:rPr lang="en-US" altLang="en-US" sz="2800" dirty="0" smtClean="0">
                <a:solidFill>
                  <a:schemeClr val="bg2"/>
                </a:solidFill>
                <a:cs typeface="B Lotus" pitchFamily="2" charset="-78"/>
              </a:rPr>
              <a:t>SC</a:t>
            </a:r>
            <a:r>
              <a:rPr lang="en-US" altLang="en-US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، 2تا 4 بار در روز همراه با سایر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انسولینها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بکار میرود.</a:t>
            </a:r>
            <a:r>
              <a:rPr lang="fa-IR" altLang="en-US" sz="2800" b="1" dirty="0" smtClean="0">
                <a:cs typeface="B Lotus" pitchFamily="2" charset="-78"/>
              </a:rPr>
              <a:t> </a:t>
            </a:r>
          </a:p>
          <a:p>
            <a:pPr marL="514350" indent="-514350" algn="r" rtl="1" eaLnBrk="1" hangingPunct="1">
              <a:buFont typeface="Wingdings 2" pitchFamily="18" charset="2"/>
              <a:buAutoNum type="arabicPeriod"/>
              <a:defRPr/>
            </a:pPr>
            <a:endParaRPr lang="fa-IR" altLang="en-US" sz="2800" b="1" dirty="0">
              <a:cs typeface="B Lotus" pitchFamily="2" charset="-78"/>
            </a:endParaRPr>
          </a:p>
          <a:p>
            <a:pPr marL="514350" indent="-514350" algn="r" rtl="1" eaLnBrk="1" hangingPunct="1">
              <a:buFont typeface="Wingdings 2" pitchFamily="18" charset="2"/>
              <a:buAutoNum type="arabicPeriod"/>
              <a:defRPr/>
            </a:pPr>
            <a:endParaRPr lang="fa-IR" altLang="en-US" sz="2800" b="1" dirty="0" smtClean="0">
              <a:cs typeface="B Lotus" pitchFamily="2" charset="-78"/>
            </a:endParaRPr>
          </a:p>
          <a:p>
            <a:pPr marL="514350" indent="-514350" algn="r" rtl="1" eaLnBrk="1" hangingPunct="1">
              <a:buFont typeface="Wingdings 2" pitchFamily="18" charset="2"/>
              <a:buAutoNum type="arabicPeriod"/>
              <a:defRPr/>
            </a:pPr>
            <a:endParaRPr lang="fa-IR" altLang="en-US" sz="2800" b="1" dirty="0" smtClean="0">
              <a:cs typeface="B Lotus" pitchFamily="2" charset="-78"/>
            </a:endParaRP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2. انسولین مخلوط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(</a:t>
            </a:r>
            <a:r>
              <a:rPr lang="en-US" sz="2800" b="1" dirty="0" smtClean="0">
                <a:solidFill>
                  <a:srgbClr val="7030A0"/>
                </a:solidFill>
              </a:rPr>
              <a:t>Insulin Biphasic </a:t>
            </a:r>
            <a:r>
              <a:rPr lang="en-US" sz="2800" b="1" dirty="0" err="1" smtClean="0">
                <a:solidFill>
                  <a:srgbClr val="7030A0"/>
                </a:solidFill>
              </a:rPr>
              <a:t>Isophane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): سوسپانسیون انسولین </a:t>
            </a:r>
            <a:r>
              <a:rPr lang="fa-IR" sz="2800" b="1" dirty="0" err="1" smtClean="0">
                <a:solidFill>
                  <a:schemeClr val="bg2"/>
                </a:solidFill>
                <a:cs typeface="B Lotus" pitchFamily="2" charset="-78"/>
              </a:rPr>
              <a:t>ایزوفان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+ انسولین معمولی،</a:t>
            </a:r>
            <a:r>
              <a:rPr lang="en-US" sz="2800" dirty="0" smtClean="0">
                <a:solidFill>
                  <a:schemeClr val="bg2"/>
                </a:solidFill>
                <a:cs typeface="B Lotus" pitchFamily="2" charset="-78"/>
              </a:rPr>
              <a:t>SC</a:t>
            </a:r>
            <a:endParaRPr lang="fa-IR" sz="2800" dirty="0" smtClean="0">
              <a:solidFill>
                <a:schemeClr val="bg2"/>
              </a:solidFill>
              <a:cs typeface="B Lotus" pitchFamily="2" charset="-78"/>
            </a:endParaRPr>
          </a:p>
          <a:p>
            <a:pPr marL="514350" indent="-514350" algn="r" rtl="1" eaLnBrk="1" hangingPunct="1">
              <a:buFont typeface="Wingdings 2" pitchFamily="18" charset="2"/>
              <a:buAutoNum type="arabicPeriod"/>
              <a:defRPr/>
            </a:pPr>
            <a:endParaRPr lang="fa-IR" altLang="en-US" sz="2800" b="1" dirty="0" smtClean="0">
              <a:cs typeface="B Lotus" pitchFamily="2" charset="-78"/>
            </a:endParaRP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endParaRPr lang="fa-IR" altLang="en-US" sz="2800" b="1" dirty="0" smtClean="0">
              <a:cs typeface="B Lotus" pitchFamily="2" charset="-78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167640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08500"/>
            <a:ext cx="21034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انسولین های طویل الاثر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07950" y="765175"/>
            <a:ext cx="8785225" cy="6092825"/>
          </a:xfrm>
        </p:spPr>
        <p:txBody>
          <a:bodyPr/>
          <a:lstStyle/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4. </a:t>
            </a:r>
            <a:r>
              <a:rPr lang="fa-IR" altLang="en-US" b="1" dirty="0" err="1">
                <a:solidFill>
                  <a:srgbClr val="840678"/>
                </a:solidFill>
                <a:cs typeface="B Lotus" pitchFamily="2" charset="-78"/>
              </a:rPr>
              <a:t>انسولینهای</a:t>
            </a:r>
            <a:r>
              <a:rPr lang="fa-IR" altLang="en-US" b="1" dirty="0">
                <a:solidFill>
                  <a:srgbClr val="840678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با اثر طولانی و شروع اثر آهسته: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انسولین گلارژین (</a:t>
            </a:r>
            <a:r>
              <a:rPr lang="en-US" sz="2800" b="1" dirty="0">
                <a:solidFill>
                  <a:srgbClr val="7030A0"/>
                </a:solidFill>
              </a:rPr>
              <a:t>Insulin </a:t>
            </a:r>
            <a:r>
              <a:rPr lang="en-US" sz="2800" b="1" dirty="0" err="1" smtClean="0">
                <a:solidFill>
                  <a:srgbClr val="7030A0"/>
                </a:solidFill>
              </a:rPr>
              <a:t>Glargine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)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 و انسولین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دتمیر (</a:t>
            </a:r>
            <a:r>
              <a:rPr lang="en-US" altLang="en-US" sz="2800" b="1" dirty="0">
                <a:solidFill>
                  <a:srgbClr val="7030A0"/>
                </a:solidFill>
              </a:rPr>
              <a:t>Insulin </a:t>
            </a:r>
            <a:r>
              <a:rPr lang="en-AU" altLang="en-US" sz="2800" b="1" dirty="0" err="1" smtClean="0">
                <a:solidFill>
                  <a:srgbClr val="7030A0"/>
                </a:solidFill>
              </a:rPr>
              <a:t>detemir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)</a:t>
            </a:r>
            <a:r>
              <a:rPr lang="fa-IR" sz="2800" b="1" dirty="0" smtClean="0">
                <a:solidFill>
                  <a:srgbClr val="C00000"/>
                </a:solidFill>
                <a:latin typeface="Arial"/>
                <a:cs typeface="Arial"/>
              </a:rPr>
              <a:t>◄</a:t>
            </a: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یک ساعت قبل از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صبحانه،</a:t>
            </a:r>
            <a:r>
              <a:rPr lang="en-US" sz="2800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بصورت </a:t>
            </a:r>
            <a:r>
              <a:rPr lang="en-US" sz="2800" dirty="0">
                <a:solidFill>
                  <a:schemeClr val="bg2"/>
                </a:solidFill>
                <a:cs typeface="B Lotus" pitchFamily="2" charset="-78"/>
              </a:rPr>
              <a:t>SC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 تجویز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میشوند</a:t>
            </a:r>
            <a:r>
              <a:rPr lang="fa-IR" sz="2800" dirty="0" smtClean="0">
                <a:solidFill>
                  <a:schemeClr val="bg2"/>
                </a:solidFill>
                <a:cs typeface="B Lotus" pitchFamily="2" charset="-78"/>
              </a:rPr>
              <a:t>،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11 تا 24ساعت دوام اثر دارند و یک یا 2 بار در روز بکار میروند (حالتی مشابه ترشح پایه انسولین در بدن ایجاد می کنند). ریسک هیپوگلیسمی کمی دارند.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انسولین 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گلارژین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فرمولاسیون اسیدی دارد و نباید با سایر انسولینها مخلوط شود.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endParaRPr lang="fa-IR" sz="2800" b="1" dirty="0">
              <a:solidFill>
                <a:schemeClr val="bg2"/>
              </a:solidFill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sz="2800" b="1" dirty="0" smtClean="0">
              <a:cs typeface="B Lotus" pitchFamily="2" charset="-78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5532438"/>
            <a:ext cx="6688137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3716338"/>
            <a:ext cx="432276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8785225" cy="1143000"/>
          </a:xfrm>
        </p:spPr>
        <p:txBody>
          <a:bodyPr/>
          <a:lstStyle/>
          <a:p>
            <a:pPr eaLnBrk="1" hangingPunct="1"/>
            <a: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  <a:t>شروع اثر و طول مدت اثر انواع فرآورده های انسولین </a:t>
            </a:r>
            <a:endParaRPr lang="en-US" altLang="en-US" sz="4000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628775"/>
            <a:ext cx="8809038" cy="5070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کاربرد انسولین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836613"/>
            <a:ext cx="8696325" cy="6021387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تمام بیماران دیابتی نوع1 و فرم شدید دیابت نوع2</a:t>
            </a:r>
          </a:p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بیماران دیابتی نوع2 که در معرض استرس قرار گرفته اند.</a:t>
            </a:r>
          </a:p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دیابت بارداری</a:t>
            </a:r>
          </a:p>
          <a:p>
            <a:pPr algn="r" rtl="1" eaLnBrk="1" hangingPunct="1"/>
            <a:endParaRPr lang="fa-IR" altLang="en-US" sz="2800" b="1" dirty="0" smtClean="0"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فاکتورهای افزایش دهنده میزان نیاز به انسولین: 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چاقی، عفونت، قاعدگی، جراحی، بارداری، زایمان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مصرف قرصهای ضدبارداری خوراکی، کورتیکوستروئیدها، دیورتیکهای تیازیدی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کاربرد انسولین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836613"/>
            <a:ext cx="8856662" cy="6021387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انسولین با استفاده از سرنگ مخصوص یکبار مصرف بصورت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SC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در نواحی شکم(</a:t>
            </a:r>
            <a:r>
              <a:rPr lang="fa-IR" sz="2800" b="1" dirty="0" smtClean="0">
                <a:cs typeface="B Lotus" pitchFamily="2" charset="-78"/>
              </a:rPr>
              <a:t>جذب سریعتر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)، بازو و روی ران، و در 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کتواسیدوز بصورت 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IV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تجویز میشود.</a:t>
            </a:r>
            <a:endParaRPr lang="fa-IR" sz="2800" b="1" dirty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سرنگهای </a:t>
            </a:r>
            <a:r>
              <a:rPr lang="fa-IR" b="1" dirty="0">
                <a:solidFill>
                  <a:srgbClr val="840678"/>
                </a:solidFill>
                <a:cs typeface="B Lotus" pitchFamily="2" charset="-78"/>
              </a:rPr>
              <a:t>قلمی انسولین:</a:t>
            </a:r>
          </a:p>
          <a:p>
            <a:pPr algn="r" rtl="1" eaLnBrk="1" hangingPunct="1">
              <a:defRPr/>
            </a:pPr>
            <a:endParaRPr lang="fa-IR" b="1" dirty="0" smtClean="0">
              <a:solidFill>
                <a:srgbClr val="840678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انسولین استنشاقی</a:t>
            </a:r>
          </a:p>
          <a:p>
            <a:pPr algn="r" rtl="1" eaLnBrk="1" hangingPunct="1">
              <a:defRPr/>
            </a:pPr>
            <a:endParaRPr lang="fa-IR" b="1" dirty="0" smtClean="0">
              <a:solidFill>
                <a:srgbClr val="840678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پمپ های انفوزیون انسولین </a:t>
            </a:r>
            <a:endParaRPr lang="fa-IR" b="1" dirty="0">
              <a:cs typeface="B Lotus" pitchFamily="2" charset="-78"/>
            </a:endParaRPr>
          </a:p>
        </p:txBody>
      </p:sp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215900"/>
            <a:ext cx="1785938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218113"/>
            <a:ext cx="2032000" cy="164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349500"/>
            <a:ext cx="3475038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183188"/>
            <a:ext cx="1779588" cy="167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52963"/>
            <a:ext cx="1365250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3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303588"/>
            <a:ext cx="2324100" cy="17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23850" y="-171450"/>
            <a:ext cx="8229600" cy="1143000"/>
          </a:xfrm>
        </p:spPr>
        <p:txBody>
          <a:bodyPr/>
          <a:lstStyle/>
          <a:p>
            <a:pPr algn="r" rtl="1" eaLnBrk="1" hangingPunct="1"/>
            <a: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  <a:t>عوارض جانبی انسولین</a:t>
            </a:r>
            <a:endParaRPr lang="en-US" altLang="en-US" sz="4000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75" y="692150"/>
            <a:ext cx="8985250" cy="5834063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هیپوگلیسمی: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سرگیجه، کاهش هوشیاری،خستگی،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 سردرد، لرزش، تاکیکاردی، تهوع، استفراغ </a:t>
            </a:r>
            <a:r>
              <a:rPr lang="fa-IR" b="1" dirty="0" smtClean="0">
                <a:solidFill>
                  <a:srgbClr val="840678"/>
                </a:solidFill>
                <a:latin typeface="Arial"/>
                <a:cs typeface="Arial"/>
              </a:rPr>
              <a:t>←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 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 تشنج، کما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درمان: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محلول گلوکز،گلوکز وریدی، گلوکاگون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IM</a:t>
            </a:r>
            <a:endParaRPr lang="fa-IR" sz="2800" b="1" dirty="0" smtClean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endParaRPr lang="en-US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اختلالات مصونیتی: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آلرژی ، ایجاد آنتی بادیهای 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ضدانسولین و مقاومت به انسولین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واکنشهای محل تزریق: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لیپودیستروفی(آتروفی یا هیپرتروفی) نسج چربی، اسکار و تغییر شکل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←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نیاز به تعویض </a:t>
            </a:r>
          </a:p>
          <a:p>
            <a:pPr marL="0" indent="0" algn="r" rtl="1" eaLnBrk="1" hangingPunct="1">
              <a:buNone/>
              <a:defRPr/>
            </a:pP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 چرخشی محل تزریق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3338"/>
            <a:ext cx="2573337" cy="4614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5013325"/>
            <a:ext cx="1387475" cy="186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026025"/>
            <a:ext cx="1366838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5540375"/>
            <a:ext cx="1944688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50825" y="-315913"/>
            <a:ext cx="8229600" cy="1143001"/>
          </a:xfrm>
        </p:spPr>
        <p:txBody>
          <a:bodyPr/>
          <a:lstStyle/>
          <a:p>
            <a:pPr rtl="1" eaLnBrk="1" hangingPunct="1"/>
            <a: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  <a:t/>
            </a:r>
            <a:b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</a:br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توصیه ها: 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07950" y="836613"/>
            <a:ext cx="8856663" cy="5832475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کنترل قند و پایش منظم قندخون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فراموش نکردن وعده های غذایی، همراه داشتن 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 همیشگی گلوکز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استفاده از کربوهیدرات با فیبر بالا، کلسیم، </a:t>
            </a:r>
            <a:r>
              <a:rPr 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Vit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 D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پایش غلظت یون پتاسیم در طول تزریق وریدی انسولین (بدلیل</a:t>
            </a:r>
            <a:r>
              <a:rPr lang="fa-IR" sz="2800" b="1" dirty="0" smtClean="0">
                <a:solidFill>
                  <a:schemeClr val="bg2"/>
                </a:solidFill>
                <a:latin typeface="Arial" charset="0"/>
                <a:cs typeface="Arial" charset="0"/>
              </a:rPr>
              <a:t>↑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ورود 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K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به سلولها و احتمال </a:t>
            </a: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هیپوکالمی</a:t>
            </a:r>
            <a:r>
              <a:rPr lang="fa-IR" sz="2800" b="1" dirty="0" smtClean="0">
                <a:cs typeface="B Lotus" pitchFamily="2" charset="-78"/>
              </a:rPr>
              <a:t>)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کما هم در اثر دیابت کنترل نشده (هیپرگلیسمی) و هم در اثر دوز بالای انسولین (هیپوگلیسمی) میتواند رخ دهد.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کاهش نیاز به انسولین در ورزش</a:t>
            </a:r>
            <a:endParaRPr lang="en-US" sz="2800" b="1" dirty="0" smtClean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فرآورده های انسولین را میتوان تا یکماه در دمای اتاق نگهداری کرد ولی برای بیش از یکماه باید در یخچال نگهداری نمود.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رعایت بهداشت فردی، شستشوی پاها، درمان سریع آسیبهای پوستی</a:t>
            </a:r>
          </a:p>
          <a:p>
            <a:pPr algn="r" rtl="1" eaLnBrk="1" hangingPunct="1">
              <a:defRPr/>
            </a:pPr>
            <a:endParaRPr lang="en-US" sz="2800" b="1" dirty="0" smtClean="0">
              <a:solidFill>
                <a:schemeClr val="bg2"/>
              </a:solidFill>
              <a:cs typeface="B Lotus" pitchFamily="2" charset="-78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2987675" cy="226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23850" y="-171450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b="1" i="0" dirty="0" smtClean="0">
                <a:solidFill>
                  <a:srgbClr val="840678"/>
                </a:solidFill>
                <a:cs typeface="B Lotus" pitchFamily="2" charset="-78"/>
              </a:rPr>
              <a:t>داروهای </a:t>
            </a:r>
            <a:r>
              <a:rPr lang="fa-IR" b="1" i="0" dirty="0" err="1" smtClean="0">
                <a:solidFill>
                  <a:srgbClr val="840678"/>
                </a:solidFill>
                <a:cs typeface="B Lotus" pitchFamily="2" charset="-78"/>
              </a:rPr>
              <a:t>ضددیابت</a:t>
            </a:r>
            <a:r>
              <a:rPr lang="fa-IR" b="1" i="0" dirty="0" smtClean="0">
                <a:solidFill>
                  <a:srgbClr val="840678"/>
                </a:solidFill>
                <a:cs typeface="B Lotus" pitchFamily="2" charset="-78"/>
              </a:rPr>
              <a:t> نوع 2</a:t>
            </a:r>
            <a:endParaRPr lang="en-US" b="1" i="0" dirty="0" smtClean="0">
              <a:solidFill>
                <a:srgbClr val="840678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23850" y="908720"/>
            <a:ext cx="8496300" cy="5399087"/>
          </a:xfrm>
        </p:spPr>
        <p:txBody>
          <a:bodyPr/>
          <a:lstStyle/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1. داروهای افزایش دهنده ترشح انسولین: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سولفونیل اوره ها: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کلرپروپامید، گلیبنکلامید، گلیکلازید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مگلیتینیدها: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رپاگلیناید</a:t>
            </a:r>
          </a:p>
          <a:p>
            <a:pPr algn="r" rtl="1" eaLnBrk="1" hangingPunct="1">
              <a:defRPr/>
            </a:pPr>
            <a:endParaRPr lang="fa-IR" sz="2800" b="1" dirty="0"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2. داروهای کاهش دهنده مقاومت</a:t>
            </a:r>
            <a:r>
              <a:rPr lang="fa-IR" b="1" dirty="0" smtClean="0">
                <a:solidFill>
                  <a:srgbClr val="840678"/>
                </a:solidFill>
                <a:cs typeface="Times New Roman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نسبت به انسولین: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بی گوانیدها: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مت فورمین 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تیازولیدین دیون ها: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پیوگلیتازون</a:t>
            </a:r>
            <a:endParaRPr lang="fa-IR" sz="2800" b="1" dirty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3. مهار کننده آلفا گلوکوزیداز: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آکاربوز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4. </a:t>
            </a:r>
            <a:r>
              <a:rPr lang="fa-IR" sz="2800" b="1" dirty="0">
                <a:solidFill>
                  <a:srgbClr val="840678"/>
                </a:solidFill>
                <a:cs typeface="B Lotus" pitchFamily="2" charset="-78"/>
              </a:rPr>
              <a:t>مهار </a:t>
            </a: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کننده های</a:t>
            </a:r>
            <a:r>
              <a:rPr lang="fa-IR" sz="2800" dirty="0" smtClean="0"/>
              <a:t> </a:t>
            </a:r>
            <a:r>
              <a:rPr lang="fa-IR" sz="2800" b="1" dirty="0">
                <a:solidFill>
                  <a:srgbClr val="840678"/>
                </a:solidFill>
                <a:cs typeface="B Lotus" panose="00000400000000000000" pitchFamily="2" charset="-78"/>
              </a:rPr>
              <a:t>انتخابی </a:t>
            </a:r>
            <a:r>
              <a:rPr lang="fa-IR" sz="2800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سدیم-گلوکز ترانسپورتر 2: </a:t>
            </a:r>
            <a:r>
              <a:rPr lang="fa-IR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امپاگلیفلوزین</a:t>
            </a:r>
            <a:endParaRPr lang="fa-IR" sz="2800" b="1" dirty="0" smtClean="0">
              <a:solidFill>
                <a:schemeClr val="bg2"/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  </a:t>
            </a:r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         غده پانکراس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4099" name="Content Placeholder 5"/>
          <p:cNvSpPr>
            <a:spLocks noGrp="1"/>
          </p:cNvSpPr>
          <p:nvPr>
            <p:ph idx="1"/>
          </p:nvPr>
        </p:nvSpPr>
        <p:spPr>
          <a:xfrm>
            <a:off x="481013" y="2290763"/>
            <a:ext cx="8234362" cy="1214437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cs typeface="B Lotus" panose="00000400000000000000" pitchFamily="2" charset="-78"/>
              </a:rPr>
              <a:t>از غدد بزرگ بدن است که ترشحات اگزوکرین (تریپسین و آنزیمهای گوارشی) و ترشحات اندوکرین دارد.</a:t>
            </a:r>
            <a:endParaRPr lang="en-US" altLang="en-US" b="1" dirty="0" smtClean="0">
              <a:cs typeface="B Lotus" panose="00000400000000000000" pitchFamily="2" charset="-78"/>
            </a:endParaRPr>
          </a:p>
        </p:txBody>
      </p:sp>
      <p:pic>
        <p:nvPicPr>
          <p:cNvPr id="4100" name="Picture 6" descr="pancreas pic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3286125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 descr="pance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505200"/>
            <a:ext cx="6027737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95288" y="-387350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sz="4000" b="1" i="0" dirty="0" err="1" smtClean="0">
                <a:solidFill>
                  <a:srgbClr val="840678"/>
                </a:solidFill>
                <a:cs typeface="B Lotus" pitchFamily="2" charset="-78"/>
              </a:rPr>
              <a:t>سولفونیل</a:t>
            </a:r>
            <a:r>
              <a:rPr lang="fa-IR" sz="4000" b="1" i="0" dirty="0" smtClean="0">
                <a:solidFill>
                  <a:srgbClr val="840678"/>
                </a:solidFill>
                <a:cs typeface="B Lotus" pitchFamily="2" charset="-78"/>
              </a:rPr>
              <a:t> </a:t>
            </a:r>
            <a:r>
              <a:rPr lang="fa-IR" sz="4000" b="1" i="0" dirty="0">
                <a:solidFill>
                  <a:srgbClr val="840678"/>
                </a:solidFill>
                <a:cs typeface="B Lotus" pitchFamily="2" charset="-78"/>
              </a:rPr>
              <a:t>اوره ها</a:t>
            </a:r>
            <a:endParaRPr lang="en-US" sz="4000" b="1" i="0" dirty="0" smtClean="0">
              <a:solidFill>
                <a:srgbClr val="840678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23850" y="836613"/>
            <a:ext cx="8496300" cy="5688012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نسل اول: 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کلرپروپامید</a:t>
            </a:r>
            <a:r>
              <a:rPr lang="en-US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 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 </a:t>
            </a:r>
            <a:r>
              <a:rPr lang="en-AU" altLang="en-US" sz="2800" i="1" dirty="0" smtClean="0">
                <a:cs typeface="B Lotus" panose="00000400000000000000" pitchFamily="2" charset="-78"/>
              </a:rPr>
              <a:t>TAB</a:t>
            </a:r>
            <a:r>
              <a:rPr lang="fa-IR" altLang="en-US" sz="2800" i="1" dirty="0" smtClean="0">
                <a:cs typeface="B Lotus" panose="00000400000000000000" pitchFamily="2" charset="-78"/>
              </a:rPr>
              <a:t> </a:t>
            </a:r>
          </a:p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نسل دوم: 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گلیبنکلامید</a:t>
            </a:r>
            <a:r>
              <a:rPr lang="en-AU" altLang="en-US" i="1" dirty="0" smtClean="0">
                <a:cs typeface="B Lotus" panose="00000400000000000000" pitchFamily="2" charset="-78"/>
              </a:rPr>
              <a:t> TAB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، گلیکلازید</a:t>
            </a:r>
            <a:r>
              <a:rPr lang="en-AU" altLang="en-US" i="1" dirty="0" smtClean="0">
                <a:cs typeface="B Lotus" panose="00000400000000000000" pitchFamily="2" charset="-78"/>
              </a:rPr>
              <a:t> </a:t>
            </a:r>
            <a:endParaRPr lang="fa-IR" altLang="en-US" i="1" dirty="0" smtClean="0">
              <a:cs typeface="B Lotus" panose="00000400000000000000" pitchFamily="2" charset="-78"/>
            </a:endParaRPr>
          </a:p>
          <a:p>
            <a:pPr algn="r" rtl="1" eaLnBrk="1" hangingPunct="1"/>
            <a:r>
              <a:rPr lang="en-AU" altLang="en-US" i="1" dirty="0" smtClean="0">
                <a:cs typeface="B Lotus" panose="00000400000000000000" pitchFamily="2" charset="-78"/>
              </a:rPr>
              <a:t>TAB</a:t>
            </a:r>
            <a:r>
              <a:rPr lang="fa-IR" altLang="en-US" i="1" dirty="0" smtClean="0">
                <a:cs typeface="B Lotus" panose="00000400000000000000" pitchFamily="2" charset="-78"/>
              </a:rPr>
              <a:t> </a:t>
            </a:r>
            <a:endParaRPr lang="fa-IR" altLang="en-US" b="1" dirty="0" smtClean="0">
              <a:solidFill>
                <a:srgbClr val="840678"/>
              </a:solidFill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sz="28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مکانیسم اثر: ↑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آزاد شدن انسولین از پانکراس (از طریق مهار کانالهای پتاسیم و در نتیجه ایجاد دپلاریزاسیون) و ↓غلظت گلوکاگون</a:t>
            </a:r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568700"/>
            <a:ext cx="4537075" cy="328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836613"/>
            <a:ext cx="2109787" cy="172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23850" y="-171450"/>
            <a:ext cx="8229600" cy="1143000"/>
          </a:xfrm>
        </p:spPr>
        <p:txBody>
          <a:bodyPr/>
          <a:lstStyle/>
          <a:p>
            <a:pPr rtl="1" eaLnBrk="1" hangingPunct="1"/>
            <a: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  <a:t>سولفونیل اوره ها</a:t>
            </a:r>
            <a:endParaRPr lang="en-US" altLang="en-US" sz="4000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23850" y="836712"/>
            <a:ext cx="8496300" cy="5543550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فارماکوکینتیک: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داروهای نسل اول نیمه عمر کوتاه، اتصال پروتئینی زیاد و ریسک تداخلات دارویی بیشتری دارند.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بدنبال مصرف کلرپروپامید ریسک هیپوگلیسمی تأخیری در افراد مسن وجود دارد</a:t>
            </a:r>
            <a:r>
              <a:rPr lang="fa-IR" altLang="en-US" sz="2800" b="1" dirty="0" smtClean="0">
                <a:solidFill>
                  <a:schemeClr val="bg2"/>
                </a:solidFill>
                <a:cs typeface="Times New Roman" panose="02020603050405020304" pitchFamily="18" charset="0"/>
              </a:rPr>
              <a:t>◄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ممنوعیت مصرف در نارسایی کبدی، کلیوی و سالمندان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نسل دوم نیمه عمر طولانی تر و قدرت اثر بیشتر دارند و شایعترین عارضه آنها هیپوگلیسمی است</a:t>
            </a:r>
            <a:r>
              <a:rPr lang="fa-IR" altLang="en-US" sz="2800" b="1" dirty="0" smtClean="0">
                <a:solidFill>
                  <a:schemeClr val="bg2"/>
                </a:solidFill>
                <a:cs typeface="Times New Roman" panose="02020603050405020304" pitchFamily="18" charset="0"/>
              </a:rPr>
              <a:t>◄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ممنوعیت مصرف در نارسایی کبدی، کلیوی 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کاربرد بالینی: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درمان</a:t>
            </a: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دیابت نوع2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عوار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ض جانبی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(میزان بروز عوارض کم است): اختلالات خونی، واکنشهای پوستی، عوارض گوارشی، یرقان. هیپوگلیسمی (در دوزهای بالا)، احتمال واکنشهای حساسیتی با سایر داروهای با ساختار سولفا </a:t>
            </a:r>
          </a:p>
          <a:p>
            <a:pPr algn="r" rtl="1" eaLnBrk="1" hangingPunct="1"/>
            <a:endParaRPr lang="fa-IR" altLang="en-US" sz="2800" b="1" dirty="0" smtClean="0">
              <a:cs typeface="B Lotus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23850" y="-171450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sz="4000" b="1" i="0" dirty="0" err="1" smtClean="0">
                <a:solidFill>
                  <a:srgbClr val="840678"/>
                </a:solidFill>
                <a:cs typeface="B Lotus" pitchFamily="2" charset="-78"/>
              </a:rPr>
              <a:t>رپاگلیناید</a:t>
            </a:r>
            <a:r>
              <a:rPr lang="en-AU" sz="4000" b="1" i="0" dirty="0" smtClean="0">
                <a:solidFill>
                  <a:srgbClr val="840678"/>
                </a:solidFill>
                <a:cs typeface="B Lotus" pitchFamily="2" charset="-78"/>
              </a:rPr>
              <a:t> </a:t>
            </a:r>
            <a:r>
              <a:rPr lang="en-AU" altLang="en-US" sz="3600" dirty="0">
                <a:solidFill>
                  <a:schemeClr val="bg2"/>
                </a:solidFill>
                <a:cs typeface="B Lotus" pitchFamily="2" charset="-78"/>
              </a:rPr>
              <a:t>TAB</a:t>
            </a:r>
            <a:r>
              <a:rPr lang="fa-IR" altLang="en-US" sz="3600" dirty="0">
                <a:solidFill>
                  <a:schemeClr val="bg2"/>
                </a:solidFill>
                <a:cs typeface="B Lotus" pitchFamily="2" charset="-78"/>
              </a:rPr>
              <a:t> </a:t>
            </a:r>
            <a:endParaRPr lang="fa-IR" sz="3600" b="1" i="0" dirty="0">
              <a:solidFill>
                <a:schemeClr val="bg2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23850" y="981075"/>
            <a:ext cx="8496300" cy="5543550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مکانیسم اثر: ↑</a:t>
            </a: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آزاد شدن انسولین از پانکراس (از طریق مهار کانالهای پتاسیم)</a:t>
            </a:r>
          </a:p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شروع اثر خیلی سریع </a:t>
            </a:r>
            <a:r>
              <a:rPr lang="fa-IR" altLang="en-US" b="1" dirty="0" smtClean="0">
                <a:solidFill>
                  <a:schemeClr val="bg2"/>
                </a:solidFill>
                <a:cs typeface="Times New Roman" panose="02020603050405020304" pitchFamily="18" charset="0"/>
              </a:rPr>
              <a:t>◄</a:t>
            </a: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مناسب برای کنترل قندخون بعد غذا </a:t>
            </a:r>
            <a:r>
              <a:rPr lang="fa-IR" altLang="en-US" sz="2800" b="1" dirty="0" smtClean="0">
                <a:solidFill>
                  <a:schemeClr val="bg2"/>
                </a:solidFill>
                <a:cs typeface="Times New Roman" panose="02020603050405020304" pitchFamily="18" charset="0"/>
              </a:rPr>
              <a:t>◄ </a:t>
            </a: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بلافاصله قبل از غذا باید مصرف شود.</a:t>
            </a:r>
          </a:p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ریسک هیپوگلیسمی وجود دارد.</a:t>
            </a:r>
          </a:p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در شرایط حساسیت به داروهای با ساختار سولفا قابل کاربرد است. </a:t>
            </a:r>
          </a:p>
          <a:p>
            <a:pPr algn="r" rtl="1" eaLnBrk="1" hangingPunct="1"/>
            <a:endParaRPr lang="fa-IR" altLang="en-US" sz="2800" b="1" dirty="0" smtClean="0">
              <a:cs typeface="B Lotus" panose="00000400000000000000" pitchFamily="2" charset="-78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81525"/>
            <a:ext cx="2994025" cy="196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258888" y="-171450"/>
            <a:ext cx="7885112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sz="4000" b="1" i="0" dirty="0" smtClean="0">
                <a:solidFill>
                  <a:srgbClr val="840678"/>
                </a:solidFill>
                <a:cs typeface="B Lotus" pitchFamily="2" charset="-78"/>
              </a:rPr>
              <a:t>بی گوانیدها (</a:t>
            </a:r>
            <a:r>
              <a:rPr lang="fa-IR" sz="4000" b="1" i="0" dirty="0">
                <a:solidFill>
                  <a:srgbClr val="840678"/>
                </a:solidFill>
                <a:cs typeface="B Lotus" pitchFamily="2" charset="-78"/>
              </a:rPr>
              <a:t>مت </a:t>
            </a:r>
            <a:r>
              <a:rPr lang="fa-IR" sz="4000" b="1" i="0" dirty="0" smtClean="0">
                <a:solidFill>
                  <a:srgbClr val="840678"/>
                </a:solidFill>
                <a:cs typeface="B Lotus" pitchFamily="2" charset="-78"/>
              </a:rPr>
              <a:t>فورمین)</a:t>
            </a:r>
            <a:r>
              <a:rPr lang="fa-IR" sz="4000" b="1" dirty="0">
                <a:solidFill>
                  <a:srgbClr val="840678"/>
                </a:solidFill>
                <a:cs typeface="B Lotus" pitchFamily="2" charset="-78"/>
              </a:rPr>
              <a:t/>
            </a:r>
            <a:br>
              <a:rPr lang="fa-IR" sz="4000" b="1" dirty="0">
                <a:solidFill>
                  <a:srgbClr val="840678"/>
                </a:solidFill>
                <a:cs typeface="B Lotus" pitchFamily="2" charset="-78"/>
              </a:rPr>
            </a:br>
            <a:endParaRPr lang="en-US" sz="4000" b="1" i="0" dirty="0" smtClean="0">
              <a:solidFill>
                <a:srgbClr val="840678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07950" y="981075"/>
            <a:ext cx="8856663" cy="5761038"/>
          </a:xfrm>
        </p:spPr>
        <p:txBody>
          <a:bodyPr/>
          <a:lstStyle/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مت فورمین </a:t>
            </a:r>
            <a:r>
              <a:rPr lang="en-AU" altLang="en-US" sz="2800" i="1" dirty="0" smtClean="0">
                <a:solidFill>
                  <a:schemeClr val="bg2"/>
                </a:solidFill>
                <a:cs typeface="B Lotus" pitchFamily="2" charset="-78"/>
              </a:rPr>
              <a:t>TAB</a:t>
            </a:r>
            <a:r>
              <a:rPr lang="fa-IR" altLang="en-US" sz="2800" i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endParaRPr lang="en-AU" altLang="en-US" sz="2800" i="1" dirty="0" smtClean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یوگلیسمیک است نه هیپوگلیسمیک.</a:t>
            </a:r>
          </a:p>
          <a:p>
            <a:pPr algn="r" rtl="1" eaLnBrk="1" hangingPunct="1">
              <a:defRPr/>
            </a:pP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مکانیسم اثر: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↓جذب گلوکز از روده، ↑مصرف گلوکز در نسوج محیطی، ↓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گلوکونئوژنز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کبدی از طریق مهار پروتئین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کیناز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وابسته به </a:t>
            </a:r>
            <a:r>
              <a:rPr lang="en-US" sz="2800" dirty="0"/>
              <a:t>AMP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، ↓میزان </a:t>
            </a:r>
            <a:r>
              <a:rPr lang="fa-IR" altLang="en-US" sz="2800" b="1" dirty="0" err="1" smtClean="0">
                <a:solidFill>
                  <a:schemeClr val="bg2"/>
                </a:solidFill>
                <a:cs typeface="B Lotus" pitchFamily="2" charset="-78"/>
              </a:rPr>
              <a:t>گلوکاگون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 پلاسما</a:t>
            </a:r>
          </a:p>
          <a:p>
            <a:pPr algn="r" rtl="1" eaLnBrk="1" hangingPunct="1">
              <a:defRPr/>
            </a:pP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فارماکوکینتیک: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نیمه عمر کوتاه دارد. اتصال پروتئینی ندارد.</a:t>
            </a:r>
          </a:p>
          <a:p>
            <a:pPr algn="r" rtl="1" eaLnBrk="1" hangingPunct="1">
              <a:defRPr/>
            </a:pP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کاربرد بالینی: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داروی </a:t>
            </a:r>
            <a:r>
              <a:rPr lang="fa-IR" altLang="en-US" sz="2800" b="1" dirty="0" smtClean="0">
                <a:solidFill>
                  <a:srgbClr val="FF0000"/>
                </a:solidFill>
                <a:cs typeface="B Lotus" pitchFamily="2" charset="-78"/>
              </a:rPr>
              <a:t>انتخاب اول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در دیابت نوع2، جهت پیشگیری از ابتلا به دیابت در افراد چاق مستعد (موجب</a:t>
            </a:r>
            <a:r>
              <a:rPr lang="fa-IR" altLang="en-US" sz="2800" b="1" dirty="0" smtClean="0">
                <a:solidFill>
                  <a:schemeClr val="bg2"/>
                </a:solidFill>
                <a:latin typeface="Arial" charset="0"/>
                <a:cs typeface="B Lotus" pitchFamily="2" charset="-78"/>
              </a:rPr>
              <a:t>↓ وزن یا کنترل وزن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) ، داروی ایمن در اطفال</a:t>
            </a:r>
          </a:p>
          <a:p>
            <a:pPr algn="r" rtl="1" eaLnBrk="1" hangingPunct="1">
              <a:defRPr/>
            </a:pPr>
            <a:r>
              <a:rPr lang="fa-IR" altLang="en-US" sz="2800" b="1" dirty="0" smtClean="0">
                <a:solidFill>
                  <a:srgbClr val="840678"/>
                </a:solidFill>
                <a:cs typeface="B Lotus" pitchFamily="2" charset="-78"/>
              </a:rPr>
              <a:t>عوار</a:t>
            </a:r>
            <a:r>
              <a:rPr lang="fa-IR" altLang="en-US" b="1" dirty="0" smtClean="0">
                <a:solidFill>
                  <a:srgbClr val="840678"/>
                </a:solidFill>
                <a:cs typeface="B Lotus" pitchFamily="2" charset="-78"/>
              </a:rPr>
              <a:t>ض جانبی: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عوارض گوارشی، </a:t>
            </a:r>
            <a:r>
              <a:rPr lang="fa-IR" altLang="en-US" sz="2800" b="1" dirty="0" smtClean="0">
                <a:solidFill>
                  <a:schemeClr val="bg2"/>
                </a:solidFill>
                <a:latin typeface="Arial" charset="0"/>
                <a:cs typeface="Arial" charset="0"/>
              </a:rPr>
              <a:t>↓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جذب ویتامین </a:t>
            </a:r>
            <a:r>
              <a:rPr lang="en-US" altLang="en-US" sz="2800" dirty="0" smtClean="0">
                <a:solidFill>
                  <a:schemeClr val="bg2"/>
                </a:solidFill>
                <a:cs typeface="B Lotus" pitchFamily="2" charset="-78"/>
              </a:rPr>
              <a:t>B12</a:t>
            </a:r>
            <a:r>
              <a:rPr lang="fa-IR" altLang="en-US" sz="2800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و اسید فولیک،</a:t>
            </a:r>
            <a:r>
              <a:rPr lang="en-US" altLang="en-US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itchFamily="2" charset="-78"/>
              </a:rPr>
              <a:t>اسیدوز لاکتیک (در نارسایی کبدی، کلیوی، قلبی-ریوی یا در شرایط هیپوکسی)</a:t>
            </a:r>
            <a:endParaRPr lang="fa-IR" altLang="en-US" sz="2800" b="1" dirty="0" smtClean="0">
              <a:cs typeface="B Lotus" pitchFamily="2" charset="-78"/>
            </a:endParaRPr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0"/>
            <a:ext cx="2894013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23850" y="-571500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altLang="en-US" sz="4000" b="1" i="0" dirty="0" err="1">
                <a:solidFill>
                  <a:srgbClr val="C00000"/>
                </a:solidFill>
                <a:cs typeface="B Lotus" pitchFamily="2" charset="-78"/>
              </a:rPr>
              <a:t>تیازولیدین</a:t>
            </a:r>
            <a:r>
              <a:rPr lang="fa-IR" altLang="en-US" sz="4000" b="1" i="0" dirty="0">
                <a:solidFill>
                  <a:srgbClr val="C00000"/>
                </a:solidFill>
                <a:cs typeface="B Lotus" pitchFamily="2" charset="-78"/>
              </a:rPr>
              <a:t> دیون ها</a:t>
            </a:r>
            <a:endParaRPr lang="en-US" sz="4000" b="1" i="0" dirty="0" smtClean="0">
              <a:solidFill>
                <a:srgbClr val="840678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616575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پیوگلیتازون </a:t>
            </a:r>
            <a:r>
              <a:rPr lang="en-AU" altLang="en-US" i="1" dirty="0" smtClean="0">
                <a:cs typeface="B Lotus" panose="00000400000000000000" pitchFamily="2" charset="-78"/>
              </a:rPr>
              <a:t> TAB</a:t>
            </a:r>
            <a:r>
              <a:rPr lang="fa-IR" altLang="en-US" i="1" dirty="0" smtClean="0">
                <a:cs typeface="B Lotus" panose="00000400000000000000" pitchFamily="2" charset="-78"/>
              </a:rPr>
              <a:t> </a:t>
            </a:r>
            <a:endParaRPr lang="fa-IR" altLang="en-US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مکانیسم اثر: </a:t>
            </a:r>
            <a:r>
              <a:rPr lang="fa-IR" altLang="en-US" sz="28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مقاومت به انسولین از طریق اثر بر ژنهای تنظیم کننده متابولیسم گلوکز و لیپید</a:t>
            </a: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کاربرد بالینی: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یوگلیسمیک است، بصورت منوتراپی یا همراه با سایر داروها در درمان دیابت نوع2 بکار میرود، اثر پایین آورنده چربی های خون را نیز دارد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.</a:t>
            </a:r>
            <a:endParaRPr lang="en-US" altLang="en-US" sz="2800" b="1" dirty="0" smtClean="0">
              <a:solidFill>
                <a:schemeClr val="bg2"/>
              </a:solidFill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sz="2800" b="1" dirty="0">
                <a:solidFill>
                  <a:srgbClr val="840678"/>
                </a:solidFill>
                <a:cs typeface="B Lotus" panose="00000400000000000000" pitchFamily="2" charset="-78"/>
              </a:rPr>
              <a:t>عوارض</a:t>
            </a:r>
            <a:r>
              <a:rPr lang="fa-IR" altLang="en-US" sz="2800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:</a:t>
            </a:r>
            <a:r>
              <a:rPr lang="en-US" altLang="en-US" sz="2800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ادم، نارسایی قلبی،</a:t>
            </a:r>
            <a:r>
              <a:rPr lang="fa-IR" altLang="en-US" sz="2800" b="1" dirty="0">
                <a:solidFill>
                  <a:schemeClr val="bg2"/>
                </a:solidFill>
                <a:cs typeface="B Lotus" panose="00000400000000000000" pitchFamily="2" charset="-78"/>
              </a:rPr>
              <a:t> کاهش دانسیته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استخوانها، افزایش وزن، آنمی</a:t>
            </a:r>
          </a:p>
          <a:p>
            <a:pPr algn="r" rtl="1" eaLnBrk="1" hangingPunct="1"/>
            <a:r>
              <a:rPr lang="fa-IR" altLang="en-US" sz="2800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احتیاط: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در بیماران کبدی</a:t>
            </a:r>
            <a:r>
              <a:rPr lang="fa-IR" altLang="en-US" sz="2800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 </a:t>
            </a:r>
            <a:endParaRPr lang="fa-IR" altLang="en-US" sz="2800" b="1" dirty="0" smtClean="0">
              <a:solidFill>
                <a:schemeClr val="bg2"/>
              </a:solidFill>
              <a:cs typeface="B Lotus" panose="00000400000000000000" pitchFamily="2" charset="-78"/>
            </a:endParaRPr>
          </a:p>
          <a:p>
            <a:pPr algn="r" rtl="1" eaLnBrk="1" hangingPunct="1"/>
            <a:endParaRPr lang="fa-IR" altLang="en-US" sz="2800" b="1" dirty="0" smtClean="0">
              <a:cs typeface="B Lotus" panose="00000400000000000000" pitchFamily="2" charset="-78"/>
            </a:endParaRPr>
          </a:p>
          <a:p>
            <a:pPr algn="r" rtl="1" eaLnBrk="1" hangingPunct="1"/>
            <a:endParaRPr lang="fa-IR" altLang="en-US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29" y="4842454"/>
            <a:ext cx="2402447" cy="201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23850" y="-571500"/>
            <a:ext cx="8229600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altLang="en-US" sz="4000" b="1" i="0" dirty="0">
                <a:solidFill>
                  <a:srgbClr val="C00000"/>
                </a:solidFill>
                <a:cs typeface="B Lotus" panose="00000400000000000000" pitchFamily="2" charset="-78"/>
              </a:rPr>
              <a:t>مهار </a:t>
            </a:r>
            <a:r>
              <a:rPr lang="fa-IR" altLang="en-US" sz="4000" b="1" i="0" dirty="0" smtClean="0">
                <a:solidFill>
                  <a:srgbClr val="C00000"/>
                </a:solidFill>
                <a:cs typeface="B Lotus" panose="00000400000000000000" pitchFamily="2" charset="-78"/>
              </a:rPr>
              <a:t>کننده های </a:t>
            </a:r>
            <a:r>
              <a:rPr lang="fa-IR" altLang="en-US" sz="4000" b="1" i="0" dirty="0">
                <a:solidFill>
                  <a:srgbClr val="C00000"/>
                </a:solidFill>
                <a:cs typeface="B Lotus" panose="00000400000000000000" pitchFamily="2" charset="-78"/>
              </a:rPr>
              <a:t>آلفا </a:t>
            </a:r>
            <a:r>
              <a:rPr lang="fa-IR" altLang="en-US" sz="4000" b="1" i="0" dirty="0" smtClean="0">
                <a:solidFill>
                  <a:srgbClr val="C00000"/>
                </a:solidFill>
                <a:cs typeface="B Lotus" panose="00000400000000000000" pitchFamily="2" charset="-78"/>
              </a:rPr>
              <a:t>گلوکوزیداز</a:t>
            </a:r>
            <a:endParaRPr lang="en-US" sz="4000" b="1" i="0" dirty="0" smtClean="0">
              <a:solidFill>
                <a:srgbClr val="840678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616575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آکاربوز</a:t>
            </a:r>
            <a:r>
              <a:rPr lang="en-AU" altLang="en-US" i="1" dirty="0" smtClean="0">
                <a:cs typeface="B Lotus" panose="00000400000000000000" pitchFamily="2" charset="-78"/>
              </a:rPr>
              <a:t> TAB</a:t>
            </a:r>
            <a:r>
              <a:rPr lang="fa-IR" altLang="en-US" i="1" dirty="0" smtClean="0">
                <a:cs typeface="B Lotus" panose="00000400000000000000" pitchFamily="2" charset="-78"/>
              </a:rPr>
              <a:t> </a:t>
            </a:r>
            <a:endParaRPr lang="fa-IR" altLang="en-US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مکانیسم اثر: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جلوگیری از هضم و جذب نشاسته و دی ساکاریدها و مهار تبدیل آنها به منوساکاریدهای قابل جذب در دستگاه گوارش</a:t>
            </a: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عوارض: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نفخ، اسهال، دل درد 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 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729038"/>
            <a:ext cx="3216275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6406" y="-243408"/>
            <a:ext cx="8508207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Lotus" pitchFamily="2" charset="-78"/>
              </a:rPr>
            </a:br>
            <a:r>
              <a:rPr lang="fa-IR" altLang="en-US" sz="3600" b="1" i="0" dirty="0">
                <a:solidFill>
                  <a:srgbClr val="C00000"/>
                </a:solidFill>
                <a:cs typeface="B Lotus" panose="00000400000000000000" pitchFamily="2" charset="-78"/>
              </a:rPr>
              <a:t>مهار </a:t>
            </a:r>
            <a:r>
              <a:rPr lang="fa-IR" altLang="en-US" sz="3600" b="1" i="0" dirty="0" smtClean="0">
                <a:solidFill>
                  <a:srgbClr val="C00000"/>
                </a:solidFill>
                <a:cs typeface="B Lotus" panose="00000400000000000000" pitchFamily="2" charset="-78"/>
              </a:rPr>
              <a:t>کننده های </a:t>
            </a:r>
            <a:r>
              <a:rPr lang="fa-IR" sz="3600" b="1" i="0" dirty="0" smtClean="0">
                <a:solidFill>
                  <a:srgbClr val="C00000"/>
                </a:solidFill>
                <a:cs typeface="B Lotus" panose="00000400000000000000" pitchFamily="2" charset="-78"/>
              </a:rPr>
              <a:t>انتخابی </a:t>
            </a:r>
            <a:r>
              <a:rPr lang="fa-IR" sz="3600" b="1" i="0" dirty="0">
                <a:solidFill>
                  <a:srgbClr val="C00000"/>
                </a:solidFill>
                <a:cs typeface="B Lotus" panose="00000400000000000000" pitchFamily="2" charset="-78"/>
              </a:rPr>
              <a:t>سدیم-گلوکز </a:t>
            </a:r>
            <a:r>
              <a:rPr lang="fa-IR" sz="3600" b="1" i="0" dirty="0" smtClean="0">
                <a:solidFill>
                  <a:srgbClr val="C00000"/>
                </a:solidFill>
                <a:cs typeface="B Lotus" panose="00000400000000000000" pitchFamily="2" charset="-78"/>
              </a:rPr>
              <a:t>ترانسپورتر2 (</a:t>
            </a:r>
            <a:r>
              <a:rPr lang="en-US" sz="3600" b="1" i="0" dirty="0" smtClean="0">
                <a:solidFill>
                  <a:srgbClr val="C00000"/>
                </a:solidFill>
              </a:rPr>
              <a:t>SGLT2</a:t>
            </a:r>
            <a:r>
              <a:rPr lang="fa-IR" sz="3600" b="1" i="0" dirty="0" smtClean="0">
                <a:solidFill>
                  <a:srgbClr val="C00000"/>
                </a:solidFill>
                <a:cs typeface="B Lotus" panose="00000400000000000000" pitchFamily="2" charset="-78"/>
              </a:rPr>
              <a:t>)</a:t>
            </a:r>
            <a:endParaRPr lang="en-US" sz="3600" b="1" i="0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616575"/>
          </a:xfrm>
        </p:spPr>
        <p:txBody>
          <a:bodyPr/>
          <a:lstStyle/>
          <a:p>
            <a:pPr algn="r" rtl="1" eaLnBrk="1" hangingPunct="1"/>
            <a:r>
              <a:rPr lang="fa-IR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امپاگلیفلوزین </a:t>
            </a:r>
            <a:r>
              <a:rPr lang="en-AU" altLang="en-US" i="1" dirty="0" smtClean="0">
                <a:cs typeface="B Lotus" panose="00000400000000000000" pitchFamily="2" charset="-78"/>
              </a:rPr>
              <a:t>TAB (</a:t>
            </a:r>
            <a:r>
              <a:rPr lang="en-US" altLang="en-US" i="1" dirty="0" smtClean="0">
                <a:cs typeface="B Lotus" panose="00000400000000000000" pitchFamily="2" charset="-78"/>
              </a:rPr>
              <a:t>FC) </a:t>
            </a:r>
            <a:r>
              <a:rPr lang="fa-IR" altLang="en-US" i="1" dirty="0" smtClean="0">
                <a:cs typeface="B Lotus" panose="00000400000000000000" pitchFamily="2" charset="-78"/>
              </a:rPr>
              <a:t> </a:t>
            </a:r>
            <a:endParaRPr lang="fa-IR" altLang="en-US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مکانیسم اثر: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با </a:t>
            </a:r>
            <a:r>
              <a:rPr lang="fa-IR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اثر بر توبول پروگزیمال کلیه، بازجذب </a:t>
            </a:r>
            <a:r>
              <a:rPr lang="fa-IR" sz="2800" b="1" dirty="0">
                <a:solidFill>
                  <a:schemeClr val="bg2"/>
                </a:solidFill>
                <a:cs typeface="B Lotus" panose="00000400000000000000" pitchFamily="2" charset="-78"/>
              </a:rPr>
              <a:t>گلوکز را کاهش </a:t>
            </a:r>
            <a:r>
              <a:rPr lang="fa-IR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داده و موجب دفع قند از طریق ادرار می شود.</a:t>
            </a:r>
          </a:p>
          <a:p>
            <a:pPr algn="r" rtl="1" eaLnBrk="1" hangingPunct="1"/>
            <a:r>
              <a:rPr lang="fa-IR" sz="2800" b="1" dirty="0">
                <a:cs typeface="B Lotus" panose="00000400000000000000" pitchFamily="2" charset="-78"/>
              </a:rPr>
              <a:t>به تنهایی و یا همراه با سایر داروهای قند خون در دیابت نوع دو کاربرد دارد.</a:t>
            </a:r>
            <a:r>
              <a:rPr lang="fa-IR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</a:t>
            </a:r>
          </a:p>
          <a:p>
            <a:pPr algn="r" rtl="1" eaLnBrk="1" hangingPunct="1"/>
            <a:r>
              <a:rPr lang="fa-IR" sz="2800" b="1" dirty="0">
                <a:cs typeface="B Lotus" panose="00000400000000000000" pitchFamily="2" charset="-78"/>
              </a:rPr>
              <a:t>در کنترل بیماری های قلبی عروقی نیز کاربرد دارد و با توجه به عوارض جانبی کمی که دارا می باشد مصرف این دارو در حال افزایش می </a:t>
            </a:r>
            <a:r>
              <a:rPr lang="fa-IR" sz="2800" b="1" dirty="0" smtClean="0">
                <a:cs typeface="B Lotus" panose="00000400000000000000" pitchFamily="2" charset="-78"/>
              </a:rPr>
              <a:t>باشد.</a:t>
            </a:r>
            <a:endParaRPr lang="fa-IR" sz="2800" b="1" dirty="0" smtClean="0">
              <a:solidFill>
                <a:schemeClr val="bg2"/>
              </a:solidFill>
              <a:cs typeface="B Lotus" panose="00000400000000000000" pitchFamily="2" charset="-78"/>
            </a:endParaRP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عوارض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: 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عفونتهای ادراری و تناسلی، پلی اوری، هیپوتانسیون، کاهش دانسیته استخوانها، افزایش </a:t>
            </a:r>
            <a:r>
              <a:rPr lang="en-US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LDL</a:t>
            </a:r>
            <a:r>
              <a:rPr lang="fa-IR" altLang="en-US" sz="2800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، یبوست</a:t>
            </a:r>
            <a:endParaRPr lang="fa-IR" altLang="en-US" b="1" dirty="0" smtClean="0">
              <a:solidFill>
                <a:srgbClr val="C00000"/>
              </a:solidFill>
              <a:cs typeface="B Lotus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" y="5301208"/>
            <a:ext cx="2158623" cy="14764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502" y="5484630"/>
            <a:ext cx="1963146" cy="13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3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idx="4294967295"/>
          </p:nvPr>
        </p:nvSpPr>
        <p:spPr>
          <a:xfrm>
            <a:off x="609600" y="357188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840678"/>
                </a:solidFill>
              </a:rPr>
              <a:t>Endocrine Pancreas</a:t>
            </a:r>
            <a:r>
              <a:rPr lang="fa-IR" b="1" dirty="0" smtClean="0">
                <a:solidFill>
                  <a:srgbClr val="840678"/>
                </a:solidFill>
              </a:rPr>
              <a:t/>
            </a:r>
            <a:br>
              <a:rPr lang="fa-IR" b="1" dirty="0" smtClean="0">
                <a:solidFill>
                  <a:srgbClr val="840678"/>
                </a:solidFill>
              </a:rPr>
            </a:br>
            <a:r>
              <a:rPr lang="fa-IR" sz="4900" b="1" i="0" dirty="0" smtClean="0">
                <a:solidFill>
                  <a:srgbClr val="840678"/>
                </a:solidFill>
                <a:cs typeface="B Lotus" pitchFamily="2" charset="-78"/>
              </a:rPr>
              <a:t>جزایر لانگرهانس</a:t>
            </a:r>
            <a:endParaRPr lang="en-US" sz="4900" b="1" i="0" dirty="0">
              <a:solidFill>
                <a:srgbClr val="840678"/>
              </a:solidFill>
              <a:cs typeface="B Lotus" pitchFamily="2" charset="-78"/>
            </a:endParaRPr>
          </a:p>
        </p:txBody>
      </p:sp>
      <p:sp>
        <p:nvSpPr>
          <p:cNvPr id="3" name="Shape 2"/>
          <p:cNvSpPr>
            <a:spLocks noGrp="1"/>
          </p:cNvSpPr>
          <p:nvPr>
            <p:ph idx="4294967295"/>
          </p:nvPr>
        </p:nvSpPr>
        <p:spPr>
          <a:xfrm>
            <a:off x="609600" y="1714500"/>
            <a:ext cx="8177213" cy="2857500"/>
          </a:xfrm>
        </p:spPr>
        <p:txBody>
          <a:bodyPr>
            <a:normAutofit lnSpcReduction="10000"/>
          </a:bodyPr>
          <a:lstStyle/>
          <a:p>
            <a:pPr algn="r" rtl="1" eaLnBrk="1" hangingPunct="1">
              <a:buClr>
                <a:srgbClr val="840678"/>
              </a:buClr>
              <a:buFont typeface="Wingdings" panose="05000000000000000000" pitchFamily="2" charset="2"/>
              <a:buChar char="q"/>
              <a:defRPr/>
            </a:pPr>
            <a:r>
              <a:rPr lang="fa-IR" b="1" dirty="0" smtClean="0">
                <a:cs typeface="B Lotus" pitchFamily="2" charset="-78"/>
              </a:rPr>
              <a:t>سلولهای </a:t>
            </a:r>
            <a:r>
              <a:rPr lang="el-GR" b="1" dirty="0" smtClean="0">
                <a:cs typeface="B Lotus" pitchFamily="2" charset="-78"/>
              </a:rPr>
              <a:t>α</a:t>
            </a:r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←</a:t>
            </a:r>
            <a:r>
              <a:rPr lang="fa-IR" b="1" dirty="0" smtClean="0">
                <a:cs typeface="B Lotus" pitchFamily="2" charset="-78"/>
              </a:rPr>
              <a:t> گلوکاگون</a:t>
            </a:r>
          </a:p>
          <a:p>
            <a:pPr algn="r" rtl="1" eaLnBrk="1" hangingPunct="1">
              <a:buClr>
                <a:srgbClr val="840678"/>
              </a:buClr>
              <a:buFont typeface="Wingdings" panose="05000000000000000000" pitchFamily="2" charset="2"/>
              <a:buChar char="q"/>
              <a:defRPr/>
            </a:pPr>
            <a:r>
              <a:rPr lang="fa-IR" b="1" dirty="0" smtClean="0">
                <a:cs typeface="B Lotus" pitchFamily="2" charset="-78"/>
              </a:rPr>
              <a:t>سلولهای </a:t>
            </a:r>
            <a:r>
              <a:rPr lang="el-GR" b="1" dirty="0" smtClean="0">
                <a:cs typeface="B Lotus" pitchFamily="2" charset="-78"/>
              </a:rPr>
              <a:t>β</a:t>
            </a:r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←</a:t>
            </a:r>
            <a:r>
              <a:rPr lang="fa-IR" b="1" dirty="0" smtClean="0">
                <a:cs typeface="B Lotus" pitchFamily="2" charset="-78"/>
              </a:rPr>
              <a:t> انسولین، آمیلین</a:t>
            </a:r>
          </a:p>
          <a:p>
            <a:pPr algn="r" rtl="1" eaLnBrk="1" hangingPunct="1">
              <a:buClr>
                <a:srgbClr val="840678"/>
              </a:buClr>
              <a:buFont typeface="Wingdings" panose="05000000000000000000" pitchFamily="2" charset="2"/>
              <a:buChar char="q"/>
              <a:defRPr/>
            </a:pPr>
            <a:r>
              <a:rPr lang="fa-IR" b="1" dirty="0" smtClean="0">
                <a:cs typeface="B Lotus" pitchFamily="2" charset="-78"/>
              </a:rPr>
              <a:t>سلولهای </a:t>
            </a:r>
            <a:r>
              <a:rPr lang="el-GR" b="1" dirty="0" smtClean="0">
                <a:cs typeface="B Lotus" pitchFamily="2" charset="-78"/>
              </a:rPr>
              <a:t>δ</a:t>
            </a:r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←</a:t>
            </a:r>
            <a:r>
              <a:rPr lang="fa-IR" b="1" dirty="0" smtClean="0">
                <a:cs typeface="B Lotus" pitchFamily="2" charset="-78"/>
              </a:rPr>
              <a:t> سوماتوستاتین</a:t>
            </a:r>
          </a:p>
          <a:p>
            <a:pPr algn="r" rtl="1" eaLnBrk="1" hangingPunct="1">
              <a:buClr>
                <a:srgbClr val="840678"/>
              </a:buClr>
              <a:buFont typeface="Wingdings" panose="05000000000000000000" pitchFamily="2" charset="2"/>
              <a:buChar char="q"/>
              <a:defRPr/>
            </a:pPr>
            <a:r>
              <a:rPr lang="fa-IR" b="1" dirty="0" smtClean="0">
                <a:cs typeface="B Lotus" pitchFamily="2" charset="-78"/>
              </a:rPr>
              <a:t>سلولهای </a:t>
            </a:r>
            <a:r>
              <a:rPr lang="en-US" b="1" dirty="0" smtClean="0">
                <a:cs typeface="B Lotus" pitchFamily="2" charset="-78"/>
              </a:rPr>
              <a:t>PP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←</a:t>
            </a:r>
            <a:r>
              <a:rPr lang="fa-IR" b="1" dirty="0" smtClean="0">
                <a:cs typeface="B Lotus" pitchFamily="2" charset="-78"/>
              </a:rPr>
              <a:t> پلی پپتیدهای </a:t>
            </a:r>
          </a:p>
          <a:p>
            <a:pPr algn="r" rtl="1" eaLnBrk="1" hangingPunct="1">
              <a:buClr>
                <a:srgbClr val="840678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cs typeface="B Lotus" pitchFamily="2" charset="-78"/>
              </a:rPr>
              <a:t>                         پانکراسی</a:t>
            </a:r>
          </a:p>
          <a:p>
            <a:pPr algn="r" rtl="1" eaLnBrk="1" hangingPunct="1">
              <a:defRPr/>
            </a:pPr>
            <a:endParaRPr lang="fa-IR" dirty="0" smtClean="0"/>
          </a:p>
        </p:txBody>
      </p:sp>
      <p:pic>
        <p:nvPicPr>
          <p:cNvPr id="5124" name="Rectangle 92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1750"/>
            <a:ext cx="42862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840678"/>
                </a:solidFill>
                <a:cs typeface="B Lotus" panose="00000400000000000000" pitchFamily="2" charset="-78"/>
              </a:rPr>
              <a:t>Diabetes Mellitus </a:t>
            </a:r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دیابت شیرین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79388" y="960438"/>
            <a:ext cx="8783637" cy="5683250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یک اختلال متابولیک مزمن است که بدلیل کمبود ترشح انسولین یا کاهش فعالیت بیولوژیک انسولین (بدلیل مقاومت به انسولین) منجر به هیپرگلیسمی میشود.</a:t>
            </a:r>
          </a:p>
          <a:p>
            <a:pPr algn="r" rtl="1" eaLnBrk="1" hangingPunct="1"/>
            <a:endParaRPr lang="fa-IR" altLang="en-US" sz="2800" b="1" dirty="0" smtClean="0">
              <a:solidFill>
                <a:schemeClr val="bg2"/>
              </a:solidFill>
              <a:cs typeface="B Lotus" panose="00000400000000000000" pitchFamily="2" charset="-78"/>
            </a:endParaRPr>
          </a:p>
          <a:p>
            <a:pPr algn="r" rtl="1" eaLnBrk="1" hangingPunct="1">
              <a:buFont typeface="Wingdings" panose="05000000000000000000" pitchFamily="2" charset="2"/>
              <a:buChar char="q"/>
            </a:pP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انواع دیابت: </a:t>
            </a:r>
          </a:p>
          <a:p>
            <a:pPr algn="r" rtl="1" eaLnBrk="1" hangingPunct="1"/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دیابت نوع 1 یا دیابت وابسته به انسولین</a:t>
            </a: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(</a:t>
            </a:r>
            <a:r>
              <a:rPr lang="en-US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IDDM= Insulin Dependent Diabetes Mellitus</a:t>
            </a: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): بیشتر در جوانان دیده میشود، با عدم وجود انسولین بعلت فقدان سلولهای بتا در جزایر لانگرهانس پانکراس. </a:t>
            </a:r>
            <a:r>
              <a:rPr lang="fa-IR" altLang="en-US" b="1" dirty="0" smtClean="0">
                <a:solidFill>
                  <a:srgbClr val="840678"/>
                </a:solidFill>
                <a:cs typeface="B Lotus" panose="00000400000000000000" pitchFamily="2" charset="-78"/>
              </a:rPr>
              <a:t>درمان:</a:t>
            </a:r>
            <a:r>
              <a:rPr lang="fa-IR" altLang="en-US" b="1" dirty="0" smtClean="0">
                <a:solidFill>
                  <a:schemeClr val="bg2"/>
                </a:solidFill>
                <a:cs typeface="B Lotus" panose="00000400000000000000" pitchFamily="2" charset="-78"/>
              </a:rPr>
              <a:t> جایگزینی انسولین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95288" y="-100013"/>
            <a:ext cx="8229600" cy="1143001"/>
          </a:xfrm>
        </p:spPr>
        <p:txBody>
          <a:bodyPr/>
          <a:lstStyle/>
          <a:p>
            <a:pPr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انواع دیابت </a:t>
            </a:r>
            <a:endParaRPr lang="en-US" altLang="en-US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09550" y="908050"/>
            <a:ext cx="8572500" cy="5834063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دیابت نوع 2 یا دیابت غیروابسته به انسولین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(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NIDDM= Non Insulin Dependent Diabetes Mellitus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): بیشتر در بالغین، کاهش انسولین به میزان کمتر از حدطبیعی همراه با مقاومت به انسولین (</a:t>
            </a:r>
            <a:r>
              <a:rPr lang="fa-IR" sz="2800" b="1" dirty="0" smtClean="0">
                <a:solidFill>
                  <a:schemeClr val="bg2"/>
                </a:solidFill>
                <a:latin typeface="Arial" charset="0"/>
                <a:cs typeface="Arial" charset="0"/>
              </a:rPr>
              <a:t>↓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حساسیت بافتی به انسولین). </a:t>
            </a: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درمان: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کنترل رژیم غذایی، داروهای کاهش دهنده قندخون یا انسولین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endParaRPr lang="en-US" sz="2800" b="1" dirty="0" smtClean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دیابت نوع 3: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افزایش قند خون بدلایل خاص دیگر (بیماریهای غیرپانکراسی، دارودرمانی،....)</a:t>
            </a:r>
          </a:p>
          <a:p>
            <a:pPr algn="r" rtl="1" eaLnBrk="1" hangingPunct="1">
              <a:defRPr/>
            </a:pPr>
            <a:endParaRPr lang="fa-IR" sz="2800" b="1" dirty="0" smtClean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دیابت نوع 4 یا دیابت بارداری</a:t>
            </a:r>
            <a:r>
              <a:rPr lang="en-US" sz="2800" b="1" dirty="0" smtClean="0">
                <a:solidFill>
                  <a:schemeClr val="bg2"/>
                </a:solidFill>
              </a:rPr>
              <a:t>Gestational diabetes</a:t>
            </a:r>
            <a:r>
              <a:rPr lang="fa-IR" sz="2800" b="1" dirty="0" smtClean="0">
                <a:solidFill>
                  <a:schemeClr val="bg2"/>
                </a:solidFill>
              </a:rPr>
              <a:t> 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  بدلیل عدم کفایت ذخایر انسولین بدن در پاسخگویی به افزایش نیاز   دوران بارداری ایجاد میشود.</a:t>
            </a:r>
          </a:p>
          <a:p>
            <a:pPr algn="r" rtl="1" eaLnBrk="1" hangingPunct="1">
              <a:defRPr/>
            </a:pPr>
            <a:endParaRPr lang="en-US" sz="2800" b="1" dirty="0" smtClean="0">
              <a:solidFill>
                <a:schemeClr val="bg2"/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algn="r" rtl="1" eaLnBrk="1" hangingPunct="1"/>
            <a: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  <a:t>علائم بالینی دیابت:</a:t>
            </a:r>
            <a:endParaRPr lang="en-US" altLang="en-US" sz="4000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928688"/>
            <a:ext cx="8362950" cy="5516562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هیپرگلیسمی، عطش زیاد (پلی دیپسی)، ادرار زیاد (پلی اوری)، احساس گرسنگی (پلی فاژی)، تاری دید، خستگی، گلوکوزوری، برافروختگی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کاهش وزن و کتواسیدوز (کمای هیپرگلیسمی)، بوی استون در تنفس (دیابت نوع 1) 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چاقی (دیابت نوع 2)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3600" b="1" dirty="0" smtClean="0">
                <a:solidFill>
                  <a:srgbClr val="840678"/>
                </a:solidFill>
                <a:cs typeface="B Lotus" pitchFamily="2" charset="-78"/>
              </a:rPr>
              <a:t>عوارض دیابت: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آسیب به بافتها و عروق ریز: نوروپاتی، نفروپاتی، رتینوپاتی (آسیب به عدسی و شبکیه)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هیپرتانسیون، آترواسکلروز، سکته قلبی و مغزی 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latin typeface="Arial"/>
                <a:cs typeface="Arial"/>
              </a:rPr>
              <a:t>↓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توان مبارزه با عفونت</a:t>
            </a:r>
            <a:endParaRPr lang="fa-IR" sz="4000" b="1" dirty="0" smtClean="0">
              <a:solidFill>
                <a:schemeClr val="bg2"/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algn="r" rtl="1" eaLnBrk="1" hangingPunct="1"/>
            <a:r>
              <a:rPr lang="fa-IR" altLang="en-US" sz="4000" b="1" i="0" smtClean="0">
                <a:solidFill>
                  <a:srgbClr val="840678"/>
                </a:solidFill>
                <a:cs typeface="B Lotus" panose="00000400000000000000" pitchFamily="2" charset="-78"/>
              </a:rPr>
              <a:t>تشخیص دیابت:</a:t>
            </a:r>
            <a:endParaRPr lang="en-US" altLang="en-US" sz="4000" b="1" i="0" smtClean="0">
              <a:solidFill>
                <a:srgbClr val="840678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196975"/>
            <a:ext cx="8218487" cy="5184775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قندخون ناشتا:</a:t>
            </a:r>
            <a:r>
              <a:rPr lang="en-US" dirty="0" smtClean="0">
                <a:solidFill>
                  <a:schemeClr val="bg2"/>
                </a:solidFill>
              </a:rPr>
              <a:t>&gt;126mg/</a:t>
            </a:r>
            <a:r>
              <a:rPr lang="en-US" dirty="0" err="1" smtClean="0">
                <a:solidFill>
                  <a:schemeClr val="bg2"/>
                </a:solidFill>
              </a:rPr>
              <a:t>dL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fa-IR" dirty="0" smtClean="0">
                <a:solidFill>
                  <a:schemeClr val="bg2"/>
                </a:solidFill>
              </a:rPr>
              <a:t> (</a:t>
            </a:r>
            <a:r>
              <a:rPr lang="en-US" dirty="0" err="1" smtClean="0">
                <a:solidFill>
                  <a:schemeClr val="bg2"/>
                </a:solidFill>
              </a:rPr>
              <a:t>mmol</a:t>
            </a:r>
            <a:r>
              <a:rPr lang="en-US" dirty="0" smtClean="0">
                <a:solidFill>
                  <a:schemeClr val="bg2"/>
                </a:solidFill>
              </a:rPr>
              <a:t>/L </a:t>
            </a:r>
            <a:r>
              <a:rPr lang="fa-IR" dirty="0" smtClean="0">
                <a:solidFill>
                  <a:schemeClr val="bg2"/>
                </a:solidFill>
              </a:rPr>
              <a:t>4.8</a:t>
            </a:r>
            <a:r>
              <a:rPr lang="en-US" dirty="0" smtClean="0">
                <a:solidFill>
                  <a:schemeClr val="bg2"/>
                </a:solidFill>
              </a:rPr>
              <a:t> &gt;</a:t>
            </a: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)</a:t>
            </a:r>
            <a:r>
              <a:rPr lang="en-US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bg2"/>
                </a:solidFill>
                <a:latin typeface="Arial"/>
                <a:cs typeface="Arial"/>
              </a:rPr>
              <a:t>←</a:t>
            </a:r>
            <a:r>
              <a:rPr lang="en-US" b="1" dirty="0" smtClean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انجام تست تحمل گلوکز 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b="1" dirty="0" smtClean="0"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b="1" dirty="0" smtClean="0">
                <a:cs typeface="B Lotus" pitchFamily="2" charset="-78"/>
              </a:rPr>
              <a:t> </a:t>
            </a:r>
            <a:r>
              <a:rPr lang="fa-IR" sz="4000" b="1" dirty="0" smtClean="0">
                <a:solidFill>
                  <a:srgbClr val="840678"/>
                </a:solidFill>
                <a:cs typeface="B Lotus" pitchFamily="2" charset="-78"/>
              </a:rPr>
              <a:t>کنترل طبیعی قندخون: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توسط انسولین و گلوکاگون صورت میگیرد. 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استرس (عفونت، زایمان، بیماری، تروما، جراحی)</a:t>
            </a:r>
            <a:r>
              <a:rPr lang="fa-IR" b="1" dirty="0" smtClean="0">
                <a:solidFill>
                  <a:srgbClr val="840678"/>
                </a:solidFill>
                <a:latin typeface="Arial"/>
                <a:cs typeface="Arial"/>
              </a:rPr>
              <a:t>←</a:t>
            </a:r>
            <a:r>
              <a:rPr lang="fa-IR" b="1" dirty="0" smtClean="0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آزادسازی گلوکاگون، کورتیزول، هورمون رشد و آدرنالین </a:t>
            </a:r>
            <a:r>
              <a:rPr lang="fa-IR" b="1" dirty="0" smtClean="0">
                <a:solidFill>
                  <a:srgbClr val="840678"/>
                </a:solidFill>
                <a:latin typeface="Arial"/>
                <a:cs typeface="Arial"/>
              </a:rPr>
              <a:t>←</a:t>
            </a: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 هیپرگلیسمی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غذا خوردن</a:t>
            </a:r>
            <a:r>
              <a:rPr lang="fa-IR" b="1" dirty="0" smtClean="0">
                <a:solidFill>
                  <a:srgbClr val="840678"/>
                </a:solidFill>
                <a:latin typeface="Arial"/>
                <a:cs typeface="Arial"/>
              </a:rPr>
              <a:t>←</a:t>
            </a: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bg2"/>
                </a:solidFill>
                <a:cs typeface="B Lotus" pitchFamily="2" charset="-78"/>
              </a:rPr>
              <a:t>ترشح انسولین 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b="1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algn="r"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   انسولین </a:t>
            </a:r>
            <a:r>
              <a:rPr lang="en-US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Insulin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763" y="928688"/>
            <a:ext cx="8401050" cy="5929312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پروتئینی است با دو زنجیره اسیدآمینه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که از سلولهای بتای جزایر لانگرهانس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پانکراس ترشح میشود.</a:t>
            </a:r>
          </a:p>
          <a:p>
            <a:pPr algn="r" rtl="1" eaLnBrk="1" hangingPunct="1">
              <a:defRPr/>
            </a:pPr>
            <a:endParaRPr lang="fa-IR" sz="2800" b="1" dirty="0" smtClean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به گیرنده موجود در غشاء سلولهای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کبد، عضلات مخطط و بافت چربی 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متصل میگردد و موجب فعال شدن 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تیروزین کیناز</a:t>
            </a: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←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فعال شدن </a:t>
            </a: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ناقلین 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rgbClr val="840678"/>
                </a:solidFill>
                <a:cs typeface="B Lotus" pitchFamily="2" charset="-78"/>
              </a:rPr>
              <a:t>گلوکز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در غشا و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تحریک ورود گلوکز،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چربی و اسیدهای آمینه به داخل سلول</a:t>
            </a:r>
          </a:p>
          <a:p>
            <a:pPr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میشود.</a:t>
            </a:r>
          </a:p>
          <a:p>
            <a:pPr algn="r" rtl="1" eaLnBrk="1" hangingPunct="1">
              <a:defRPr/>
            </a:pPr>
            <a:endParaRPr lang="fa-IR" sz="2800" b="1" dirty="0" smtClean="0"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sz="4000" b="1" dirty="0" smtClean="0">
              <a:cs typeface="B Lotus" pitchFamily="2" charset="-78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52" b="11458"/>
          <a:stretch>
            <a:fillRect/>
          </a:stretch>
        </p:blipFill>
        <p:spPr bwMode="auto">
          <a:xfrm>
            <a:off x="0" y="0"/>
            <a:ext cx="4143375" cy="4357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Insulin-mediated glucose upta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8650"/>
            <a:ext cx="4214813" cy="241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pPr algn="r" rtl="1" eaLnBrk="1" hangingPunct="1"/>
            <a:r>
              <a:rPr lang="fa-IR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    انسولین </a:t>
            </a:r>
            <a:r>
              <a:rPr lang="en-US" altLang="en-US" b="1" i="0" smtClean="0">
                <a:solidFill>
                  <a:srgbClr val="840678"/>
                </a:solidFill>
                <a:cs typeface="B Lotus" panose="00000400000000000000" pitchFamily="2" charset="-78"/>
              </a:rPr>
              <a:t>Insulin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981075"/>
            <a:ext cx="8785225" cy="5688013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ورود گلوکز به نسوج مغز، گلبولهای سفید و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قرمز، پارانشیم کلیه و مخاط روده نیازی به</a:t>
            </a:r>
          </a:p>
          <a:p>
            <a:pPr marL="0" indent="0" algn="r" rtl="1" eaLnBrk="1" hangingPunct="1"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انسولین ندارد.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840678"/>
                </a:solidFill>
                <a:cs typeface="B Lotus" pitchFamily="2" charset="-78"/>
              </a:rPr>
              <a:t>آثار انسولین:</a:t>
            </a:r>
          </a:p>
          <a:p>
            <a:pPr algn="r" rtl="1" eaLnBrk="1" hangingPunct="1">
              <a:defRPr/>
            </a:pP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تنظیم رشد و اعمال متابولیکی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بافتهای هدف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↑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ورود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گلوکز و اسیدآمینه، ↑سنتز گلیکوژن و ↑ساخت پروتئین در عضله 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↑ورود گلوکز و تبدیل آن به تری گلیسیریدها در بافت چربی</a:t>
            </a:r>
          </a:p>
          <a:p>
            <a:pPr algn="r" rtl="1" eaLnBrk="1" hangingPunct="1">
              <a:defRPr/>
            </a:pP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↑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سنتز 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گلیکوژن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و مهار گلیکوژنولیز در کبد</a:t>
            </a:r>
          </a:p>
          <a:p>
            <a:pPr algn="r" rtl="1" eaLnBrk="1" hangingPunct="1">
              <a:defRPr/>
            </a:pPr>
            <a:endParaRPr lang="fa-IR" sz="2800" b="1" dirty="0">
              <a:solidFill>
                <a:schemeClr val="bg2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>
                <a:solidFill>
                  <a:srgbClr val="840678"/>
                </a:solidFill>
                <a:cs typeface="B Lotus" pitchFamily="2" charset="-78"/>
              </a:rPr>
              <a:t>منابع تهیه انسولین: </a:t>
            </a:r>
            <a:r>
              <a:rPr lang="fa-IR" sz="2800" b="1" dirty="0">
                <a:solidFill>
                  <a:schemeClr val="bg2"/>
                </a:solidFill>
                <a:cs typeface="B Lotus" pitchFamily="2" charset="-78"/>
              </a:rPr>
              <a:t>از انسولین گاو یا خوک، یا انسولین انسانی بدست آمده از 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تکنولوژی </a:t>
            </a:r>
            <a:r>
              <a:rPr lang="en-US" sz="2800" b="1" dirty="0" smtClean="0">
                <a:solidFill>
                  <a:schemeClr val="bg2"/>
                </a:solidFill>
                <a:cs typeface="B Lotus" pitchFamily="2" charset="-78"/>
              </a:rPr>
              <a:t>DNA</a:t>
            </a:r>
            <a:r>
              <a:rPr lang="fa-IR" sz="2800" b="1" dirty="0" smtClean="0">
                <a:solidFill>
                  <a:schemeClr val="bg2"/>
                </a:solidFill>
                <a:cs typeface="B Lotus" pitchFamily="2" charset="-78"/>
              </a:rPr>
              <a:t> نوترکیب</a:t>
            </a:r>
            <a:endParaRPr lang="fa-IR" sz="2800" b="1" dirty="0" smtClean="0">
              <a:cs typeface="B Lotus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sz="4000" b="1" dirty="0" smtClean="0">
              <a:cs typeface="B Lotus" pitchFamily="2" charset="-78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-3175"/>
            <a:ext cx="327342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ura">
  <a:themeElements>
    <a:clrScheme name="Sakura 1">
      <a:dk1>
        <a:srgbClr val="463634"/>
      </a:dk1>
      <a:lt1>
        <a:srgbClr val="AA947E"/>
      </a:lt1>
      <a:dk2>
        <a:srgbClr val="795241"/>
      </a:dk2>
      <a:lt2>
        <a:srgbClr val="000000"/>
      </a:lt2>
      <a:accent1>
        <a:srgbClr val="F9DBD3"/>
      </a:accent1>
      <a:accent2>
        <a:srgbClr val="DACA9C"/>
      </a:accent2>
      <a:accent3>
        <a:srgbClr val="D2C8C0"/>
      </a:accent3>
      <a:accent4>
        <a:srgbClr val="3A2D2B"/>
      </a:accent4>
      <a:accent5>
        <a:srgbClr val="FBEAE6"/>
      </a:accent5>
      <a:accent6>
        <a:srgbClr val="C5B78D"/>
      </a:accent6>
      <a:hlink>
        <a:srgbClr val="393A18"/>
      </a:hlink>
      <a:folHlink>
        <a:srgbClr val="560000"/>
      </a:folHlink>
    </a:clrScheme>
    <a:fontScheme name="Sakur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akura 1">
        <a:dk1>
          <a:srgbClr val="463634"/>
        </a:dk1>
        <a:lt1>
          <a:srgbClr val="AA947E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D2C8C0"/>
        </a:accent3>
        <a:accent4>
          <a:srgbClr val="3A2D2B"/>
        </a:accent4>
        <a:accent5>
          <a:srgbClr val="FBEAE6"/>
        </a:accent5>
        <a:accent6>
          <a:srgbClr val="C5B78D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 2">
        <a:dk1>
          <a:srgbClr val="463634"/>
        </a:dk1>
        <a:lt1>
          <a:srgbClr val="FFFFCC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FFFFE2"/>
        </a:accent3>
        <a:accent4>
          <a:srgbClr val="3A2D2B"/>
        </a:accent4>
        <a:accent5>
          <a:srgbClr val="FBEAE6"/>
        </a:accent5>
        <a:accent6>
          <a:srgbClr val="C5B78D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Designs\Sakura.pot</Template>
  <TotalTime>1844</TotalTime>
  <Words>1690</Words>
  <Application>Microsoft Office PowerPoint</Application>
  <PresentationFormat>On-screen Show (4:3)</PresentationFormat>
  <Paragraphs>185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B Lotus</vt:lpstr>
      <vt:lpstr>Calibri</vt:lpstr>
      <vt:lpstr>Times New Roman</vt:lpstr>
      <vt:lpstr>Wingdings</vt:lpstr>
      <vt:lpstr>Wingdings 2</vt:lpstr>
      <vt:lpstr>Sakura</vt:lpstr>
      <vt:lpstr>ANTIDIABETIC DRUGS</vt:lpstr>
      <vt:lpstr>           غده پانکراس</vt:lpstr>
      <vt:lpstr>Endocrine Pancreas جزایر لانگرهانس</vt:lpstr>
      <vt:lpstr>Diabetes Mellitus دیابت شیرین</vt:lpstr>
      <vt:lpstr>انواع دیابت </vt:lpstr>
      <vt:lpstr>علائم بالینی دیابت:</vt:lpstr>
      <vt:lpstr>تشخیص دیابت:</vt:lpstr>
      <vt:lpstr>   انسولین Insulin</vt:lpstr>
      <vt:lpstr>    انسولین Insulin</vt:lpstr>
      <vt:lpstr>انواع انسولین </vt:lpstr>
      <vt:lpstr>انسولین های کوتاه اثر</vt:lpstr>
      <vt:lpstr>انسولین های طویل الاثر</vt:lpstr>
      <vt:lpstr>انسولین های طویل الاثر</vt:lpstr>
      <vt:lpstr>شروع اثر و طول مدت اثر انواع فرآورده های انسولین </vt:lpstr>
      <vt:lpstr>کاربرد انسولین</vt:lpstr>
      <vt:lpstr>کاربرد انسولین</vt:lpstr>
      <vt:lpstr>عوارض جانبی انسولین</vt:lpstr>
      <vt:lpstr> توصیه ها: </vt:lpstr>
      <vt:lpstr> داروهای ضددیابت نوع 2</vt:lpstr>
      <vt:lpstr> سولفونیل اوره ها</vt:lpstr>
      <vt:lpstr>سولفونیل اوره ها</vt:lpstr>
      <vt:lpstr> رپاگلیناید TAB </vt:lpstr>
      <vt:lpstr> بی گوانیدها (مت فورمین) </vt:lpstr>
      <vt:lpstr> تیازولیدین دیون ها</vt:lpstr>
      <vt:lpstr> مهار کننده های آلفا گلوکوزیداز</vt:lpstr>
      <vt:lpstr> مهار کننده های انتخابی سدیم-گلوکز ترانسپورتر2 (SGLT2)</vt:lpstr>
    </vt:vector>
  </TitlesOfParts>
  <Company>lfuk-hk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Antidiabetics</dc:title>
  <dc:creator>prof. MUDr. Jiřina Martínková CSc.</dc:creator>
  <cp:lastModifiedBy>Windows User</cp:lastModifiedBy>
  <cp:revision>210</cp:revision>
  <cp:lastPrinted>1601-01-01T00:00:00Z</cp:lastPrinted>
  <dcterms:created xsi:type="dcterms:W3CDTF">2006-11-25T15:02:45Z</dcterms:created>
  <dcterms:modified xsi:type="dcterms:W3CDTF">2022-11-07T06:06:32Z</dcterms:modified>
</cp:coreProperties>
</file>