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7"/>
  </p:notesMasterIdLst>
  <p:sldIdLst>
    <p:sldId id="256" r:id="rId2"/>
    <p:sldId id="279" r:id="rId3"/>
    <p:sldId id="278" r:id="rId4"/>
    <p:sldId id="283" r:id="rId5"/>
    <p:sldId id="280" r:id="rId6"/>
    <p:sldId id="284" r:id="rId7"/>
    <p:sldId id="288" r:id="rId8"/>
    <p:sldId id="294" r:id="rId9"/>
    <p:sldId id="289" r:id="rId10"/>
    <p:sldId id="292" r:id="rId11"/>
    <p:sldId id="312" r:id="rId12"/>
    <p:sldId id="295" r:id="rId13"/>
    <p:sldId id="296" r:id="rId14"/>
    <p:sldId id="297" r:id="rId15"/>
    <p:sldId id="300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 varScale="1">
        <p:scale>
          <a:sx n="99" d="100"/>
          <a:sy n="99" d="100"/>
        </p:scale>
        <p:origin x="148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4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5D66F60D-2CC9-43FE-B3A3-61A1F15F7DE8}" type="datetimeFigureOut">
              <a:rPr lang="en-US"/>
              <a:pPr>
                <a:defRPr/>
              </a:pPr>
              <a:t>10/19/2022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DBD2692-03E2-47F1-9B92-1D859C8B62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30614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rugs.com/mmx/vitamin-k-4.html#citec00168902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drugs.com/mmx/vitamin-k-4.html#citec00168905" TargetMode="External"/><Relationship Id="rId4" Type="http://schemas.openxmlformats.org/officeDocument/2006/relationships/hyperlink" Target="https://www.drugs.com/mmx/vitamin-k-4.html#citec00168904" TargetMode="Externa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a-IR" altLang="en-US"/>
              <a:t>شود</a:t>
            </a:r>
            <a:endParaRPr lang="en-US" altLang="en-US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8E7AD20-37D1-4745-8FA8-9780656B1F68}" type="slidenum">
              <a:rPr lang="en-US" altLang="en-US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4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14364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/>
              <a:t>Menadiol sodium diphosphate has been shown to cause hepatotoxicity and hemolytic anemia in children, and hemolytic anemia, hyperbilirubinemia, and kernicterus </a:t>
            </a:r>
            <a:r>
              <a:rPr lang="en-US" altLang="en-US" baseline="30000">
                <a:hlinkClick r:id="rId3"/>
              </a:rPr>
              <a:t>{02}</a:t>
            </a:r>
            <a:r>
              <a:rPr lang="en-US" altLang="en-US"/>
              <a:t> </a:t>
            </a:r>
            <a:r>
              <a:rPr lang="en-US" altLang="en-US" baseline="30000">
                <a:hlinkClick r:id="rId4"/>
              </a:rPr>
              <a:t>{04}</a:t>
            </a:r>
            <a:r>
              <a:rPr lang="en-US" altLang="en-US"/>
              <a:t> </a:t>
            </a:r>
            <a:r>
              <a:rPr lang="en-US" altLang="en-US" baseline="30000">
                <a:hlinkClick r:id="rId5"/>
              </a:rPr>
              <a:t>{05}</a:t>
            </a:r>
            <a:r>
              <a:rPr lang="en-US" altLang="en-US"/>
              <a:t> in neonates; administration to newborns (especially premature infants) is not recommended. Also, hemolysis, hyperbilirubinemia, and jaundice have been associated with the administration of high doses of phytonadione in neonates, especially premature infants; therefore, the recommended dose should not be exceeded</a:t>
            </a: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C6CD714-DEEE-4D1E-848F-83E5BF962B03}" type="slidenum">
              <a:rPr lang="en-US" altLang="en-US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14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6758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a-IR" altLang="en-US"/>
              <a:t>شود</a:t>
            </a:r>
            <a:endParaRPr lang="en-US" altLang="en-US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DBCDB37-3933-4483-8C11-67996B526A83}" type="slidenum">
              <a:rPr lang="en-US" altLang="en-US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15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737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a-IR" altLang="en-US"/>
              <a:t>شود</a:t>
            </a:r>
            <a:endParaRPr lang="en-US" altLang="en-US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B56DE94-BE56-4B55-8632-7109DB2ED0FF}" type="slidenum">
              <a:rPr lang="en-US" altLang="en-US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6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2348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D268A99-55B4-4CCB-995B-229D2AA5D25B}" type="slidenum">
              <a:rPr lang="en-US" altLang="en-US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7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71045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a-IR" altLang="en-US"/>
              <a:t>شود</a:t>
            </a:r>
            <a:endParaRPr lang="en-US" altLang="en-US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05B3345-0F45-40E0-8745-B14CBB233D58}" type="slidenum">
              <a:rPr lang="en-US" altLang="en-US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8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7523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a-IR" altLang="en-US"/>
              <a:t>شود</a:t>
            </a:r>
            <a:endParaRPr lang="en-US" altLang="en-US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FE89267-EE83-46E7-9907-C98A22599D7B}" type="slidenum">
              <a:rPr lang="en-US" altLang="en-US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9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78005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a-IR" altLang="en-US"/>
              <a:t>شود</a:t>
            </a:r>
            <a:endParaRPr lang="en-US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B31FF09-1780-4C16-961B-6EA8C58D504B}" type="slidenum">
              <a:rPr lang="en-US" altLang="en-US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10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2441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a-IR" altLang="en-US"/>
              <a:t>شود</a:t>
            </a:r>
            <a:endParaRPr lang="en-US" altLang="en-US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3A40673-7C37-40E1-8162-7ABABA1F9EE6}" type="slidenum">
              <a:rPr lang="en-US" altLang="en-US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11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1138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a-IR" altLang="en-US"/>
              <a:t>شود</a:t>
            </a:r>
            <a:endParaRPr lang="en-US" altLang="en-US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364293F-3245-414B-B2E9-A8E4420E6A12}" type="slidenum">
              <a:rPr lang="en-US" altLang="en-US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12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8523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a-IR" altLang="en-US"/>
              <a:t>شود</a:t>
            </a:r>
            <a:endParaRPr lang="en-US" altLang="en-US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7A3E8B8-4DD5-4D3F-9A65-39CCED5A14CC}" type="slidenum">
              <a:rPr lang="en-US" altLang="en-US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13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239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257175" y="-23813"/>
            <a:ext cx="9518650" cy="7229476"/>
            <a:chOff x="-162" y="-15"/>
            <a:chExt cx="5996" cy="4554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-162" y="-15"/>
              <a:ext cx="5996" cy="4554"/>
              <a:chOff x="-162" y="-15"/>
              <a:chExt cx="5996" cy="4554"/>
            </a:xfrm>
          </p:grpSpPr>
          <p:sp>
            <p:nvSpPr>
              <p:cNvPr id="20" name="Freeform 4"/>
              <p:cNvSpPr>
                <a:spLocks/>
              </p:cNvSpPr>
              <p:nvPr userDrawn="1"/>
            </p:nvSpPr>
            <p:spPr bwMode="hidden">
              <a:xfrm>
                <a:off x="3314" y="2990"/>
                <a:ext cx="687" cy="609"/>
              </a:xfrm>
              <a:custGeom>
                <a:avLst/>
                <a:gdLst>
                  <a:gd name="T0" fmla="*/ 144 w 687"/>
                  <a:gd name="T1" fmla="*/ 45 h 609"/>
                  <a:gd name="T2" fmla="*/ 546 w 687"/>
                  <a:gd name="T3" fmla="*/ 9 h 609"/>
                  <a:gd name="T4" fmla="*/ 582 w 687"/>
                  <a:gd name="T5" fmla="*/ 99 h 609"/>
                  <a:gd name="T6" fmla="*/ 123 w 687"/>
                  <a:gd name="T7" fmla="*/ 462 h 609"/>
                  <a:gd name="T8" fmla="*/ 27 w 687"/>
                  <a:gd name="T9" fmla="*/ 438 h 609"/>
                  <a:gd name="T10" fmla="*/ 12 w 687"/>
                  <a:gd name="T11" fmla="*/ 210 h 609"/>
                  <a:gd name="T12" fmla="*/ 144 w 687"/>
                  <a:gd name="T13" fmla="*/ 45 h 60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87" h="609">
                    <a:moveTo>
                      <a:pt x="144" y="45"/>
                    </a:moveTo>
                    <a:cubicBezTo>
                      <a:pt x="306" y="0"/>
                      <a:pt x="472" y="5"/>
                      <a:pt x="546" y="9"/>
                    </a:cubicBezTo>
                    <a:cubicBezTo>
                      <a:pt x="654" y="12"/>
                      <a:pt x="687" y="75"/>
                      <a:pt x="582" y="99"/>
                    </a:cubicBezTo>
                    <a:cubicBezTo>
                      <a:pt x="81" y="144"/>
                      <a:pt x="162" y="423"/>
                      <a:pt x="123" y="462"/>
                    </a:cubicBezTo>
                    <a:cubicBezTo>
                      <a:pt x="123" y="609"/>
                      <a:pt x="39" y="495"/>
                      <a:pt x="27" y="438"/>
                    </a:cubicBezTo>
                    <a:cubicBezTo>
                      <a:pt x="18" y="393"/>
                      <a:pt x="0" y="291"/>
                      <a:pt x="12" y="210"/>
                    </a:cubicBezTo>
                    <a:cubicBezTo>
                      <a:pt x="15" y="141"/>
                      <a:pt x="36" y="66"/>
                      <a:pt x="144" y="45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Freeform 5"/>
              <p:cNvSpPr>
                <a:spLocks/>
              </p:cNvSpPr>
              <p:nvPr userDrawn="1"/>
            </p:nvSpPr>
            <p:spPr bwMode="hidden">
              <a:xfrm>
                <a:off x="2200" y="2586"/>
                <a:ext cx="987" cy="743"/>
              </a:xfrm>
              <a:custGeom>
                <a:avLst/>
                <a:gdLst>
                  <a:gd name="T0" fmla="*/ 742 w 987"/>
                  <a:gd name="T1" fmla="*/ 110 h 743"/>
                  <a:gd name="T2" fmla="*/ 958 w 987"/>
                  <a:gd name="T3" fmla="*/ 572 h 743"/>
                  <a:gd name="T4" fmla="*/ 847 w 987"/>
                  <a:gd name="T5" fmla="*/ 638 h 743"/>
                  <a:gd name="T6" fmla="*/ 202 w 987"/>
                  <a:gd name="T7" fmla="*/ 269 h 743"/>
                  <a:gd name="T8" fmla="*/ 163 w 987"/>
                  <a:gd name="T9" fmla="*/ 173 h 743"/>
                  <a:gd name="T10" fmla="*/ 481 w 987"/>
                  <a:gd name="T11" fmla="*/ 35 h 743"/>
                  <a:gd name="T12" fmla="*/ 742 w 987"/>
                  <a:gd name="T13" fmla="*/ 110 h 7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7" h="743">
                    <a:moveTo>
                      <a:pt x="742" y="110"/>
                    </a:moveTo>
                    <a:cubicBezTo>
                      <a:pt x="853" y="270"/>
                      <a:pt x="941" y="491"/>
                      <a:pt x="958" y="572"/>
                    </a:cubicBezTo>
                    <a:cubicBezTo>
                      <a:pt x="987" y="692"/>
                      <a:pt x="912" y="743"/>
                      <a:pt x="847" y="638"/>
                    </a:cubicBezTo>
                    <a:cubicBezTo>
                      <a:pt x="523" y="89"/>
                      <a:pt x="364" y="254"/>
                      <a:pt x="202" y="269"/>
                    </a:cubicBezTo>
                    <a:cubicBezTo>
                      <a:pt x="0" y="325"/>
                      <a:pt x="89" y="207"/>
                      <a:pt x="163" y="173"/>
                    </a:cubicBezTo>
                    <a:cubicBezTo>
                      <a:pt x="222" y="145"/>
                      <a:pt x="366" y="53"/>
                      <a:pt x="481" y="35"/>
                    </a:cubicBezTo>
                    <a:cubicBezTo>
                      <a:pt x="576" y="12"/>
                      <a:pt x="680" y="0"/>
                      <a:pt x="742" y="11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" name="Freeform 6"/>
              <p:cNvSpPr>
                <a:spLocks/>
              </p:cNvSpPr>
              <p:nvPr userDrawn="1"/>
            </p:nvSpPr>
            <p:spPr bwMode="hidden">
              <a:xfrm>
                <a:off x="2288" y="3047"/>
                <a:ext cx="650" cy="648"/>
              </a:xfrm>
              <a:custGeom>
                <a:avLst/>
                <a:gdLst>
                  <a:gd name="T0" fmla="*/ 468 w 650"/>
                  <a:gd name="T1" fmla="*/ 114 h 648"/>
                  <a:gd name="T2" fmla="*/ 621 w 650"/>
                  <a:gd name="T3" fmla="*/ 453 h 648"/>
                  <a:gd name="T4" fmla="*/ 522 w 650"/>
                  <a:gd name="T5" fmla="*/ 495 h 648"/>
                  <a:gd name="T6" fmla="*/ 105 w 650"/>
                  <a:gd name="T7" fmla="*/ 519 h 648"/>
                  <a:gd name="T8" fmla="*/ 30 w 650"/>
                  <a:gd name="T9" fmla="*/ 450 h 648"/>
                  <a:gd name="T10" fmla="*/ 231 w 650"/>
                  <a:gd name="T11" fmla="*/ 84 h 648"/>
                  <a:gd name="T12" fmla="*/ 468 w 650"/>
                  <a:gd name="T13" fmla="*/ 114 h 6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50" h="648">
                    <a:moveTo>
                      <a:pt x="468" y="114"/>
                    </a:moveTo>
                    <a:cubicBezTo>
                      <a:pt x="579" y="274"/>
                      <a:pt x="604" y="372"/>
                      <a:pt x="621" y="453"/>
                    </a:cubicBezTo>
                    <a:cubicBezTo>
                      <a:pt x="650" y="573"/>
                      <a:pt x="587" y="600"/>
                      <a:pt x="522" y="495"/>
                    </a:cubicBezTo>
                    <a:cubicBezTo>
                      <a:pt x="330" y="99"/>
                      <a:pt x="171" y="417"/>
                      <a:pt x="105" y="519"/>
                    </a:cubicBezTo>
                    <a:cubicBezTo>
                      <a:pt x="51" y="648"/>
                      <a:pt x="0" y="525"/>
                      <a:pt x="30" y="450"/>
                    </a:cubicBezTo>
                    <a:cubicBezTo>
                      <a:pt x="39" y="381"/>
                      <a:pt x="132" y="180"/>
                      <a:pt x="231" y="84"/>
                    </a:cubicBezTo>
                    <a:cubicBezTo>
                      <a:pt x="321" y="0"/>
                      <a:pt x="406" y="4"/>
                      <a:pt x="468" y="114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" name="Freeform 7"/>
              <p:cNvSpPr>
                <a:spLocks/>
              </p:cNvSpPr>
              <p:nvPr userDrawn="1"/>
            </p:nvSpPr>
            <p:spPr bwMode="hidden">
              <a:xfrm>
                <a:off x="2609" y="3558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" name="Freeform 8"/>
              <p:cNvSpPr>
                <a:spLocks/>
              </p:cNvSpPr>
              <p:nvPr userDrawn="1"/>
            </p:nvSpPr>
            <p:spPr bwMode="hidden">
              <a:xfrm>
                <a:off x="3980" y="1830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" name="Freeform 9"/>
              <p:cNvSpPr>
                <a:spLocks/>
              </p:cNvSpPr>
              <p:nvPr userDrawn="1"/>
            </p:nvSpPr>
            <p:spPr bwMode="hidden">
              <a:xfrm>
                <a:off x="3089" y="2063"/>
                <a:ext cx="687" cy="609"/>
              </a:xfrm>
              <a:custGeom>
                <a:avLst/>
                <a:gdLst>
                  <a:gd name="T0" fmla="*/ 144 w 687"/>
                  <a:gd name="T1" fmla="*/ 45 h 609"/>
                  <a:gd name="T2" fmla="*/ 546 w 687"/>
                  <a:gd name="T3" fmla="*/ 9 h 609"/>
                  <a:gd name="T4" fmla="*/ 582 w 687"/>
                  <a:gd name="T5" fmla="*/ 99 h 609"/>
                  <a:gd name="T6" fmla="*/ 123 w 687"/>
                  <a:gd name="T7" fmla="*/ 462 h 609"/>
                  <a:gd name="T8" fmla="*/ 27 w 687"/>
                  <a:gd name="T9" fmla="*/ 438 h 609"/>
                  <a:gd name="T10" fmla="*/ 12 w 687"/>
                  <a:gd name="T11" fmla="*/ 210 h 609"/>
                  <a:gd name="T12" fmla="*/ 144 w 687"/>
                  <a:gd name="T13" fmla="*/ 45 h 60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87" h="609">
                    <a:moveTo>
                      <a:pt x="144" y="45"/>
                    </a:moveTo>
                    <a:cubicBezTo>
                      <a:pt x="306" y="0"/>
                      <a:pt x="472" y="5"/>
                      <a:pt x="546" y="9"/>
                    </a:cubicBezTo>
                    <a:cubicBezTo>
                      <a:pt x="654" y="12"/>
                      <a:pt x="687" y="75"/>
                      <a:pt x="582" y="99"/>
                    </a:cubicBezTo>
                    <a:cubicBezTo>
                      <a:pt x="81" y="144"/>
                      <a:pt x="162" y="423"/>
                      <a:pt x="123" y="462"/>
                    </a:cubicBezTo>
                    <a:cubicBezTo>
                      <a:pt x="123" y="609"/>
                      <a:pt x="39" y="495"/>
                      <a:pt x="27" y="438"/>
                    </a:cubicBezTo>
                    <a:cubicBezTo>
                      <a:pt x="18" y="393"/>
                      <a:pt x="0" y="291"/>
                      <a:pt x="12" y="210"/>
                    </a:cubicBezTo>
                    <a:cubicBezTo>
                      <a:pt x="15" y="141"/>
                      <a:pt x="36" y="66"/>
                      <a:pt x="144" y="45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" name="Freeform 10"/>
              <p:cNvSpPr>
                <a:spLocks/>
              </p:cNvSpPr>
              <p:nvPr userDrawn="1"/>
            </p:nvSpPr>
            <p:spPr bwMode="hidden">
              <a:xfrm rot="3318475">
                <a:off x="2254" y="1895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" name="Freeform 11"/>
              <p:cNvSpPr>
                <a:spLocks/>
              </p:cNvSpPr>
              <p:nvPr userDrawn="1"/>
            </p:nvSpPr>
            <p:spPr bwMode="hidden">
              <a:xfrm rot="20976686" flipH="1">
                <a:off x="2956" y="3382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" name="Freeform 12"/>
              <p:cNvSpPr>
                <a:spLocks/>
              </p:cNvSpPr>
              <p:nvPr userDrawn="1"/>
            </p:nvSpPr>
            <p:spPr bwMode="hidden">
              <a:xfrm>
                <a:off x="1821" y="3000"/>
                <a:ext cx="866" cy="795"/>
              </a:xfrm>
              <a:custGeom>
                <a:avLst/>
                <a:gdLst>
                  <a:gd name="T0" fmla="*/ 17 w 866"/>
                  <a:gd name="T1" fmla="*/ 180 h 795"/>
                  <a:gd name="T2" fmla="*/ 284 w 866"/>
                  <a:gd name="T3" fmla="*/ 720 h 795"/>
                  <a:gd name="T4" fmla="*/ 380 w 866"/>
                  <a:gd name="T5" fmla="*/ 687 h 795"/>
                  <a:gd name="T6" fmla="*/ 647 w 866"/>
                  <a:gd name="T7" fmla="*/ 249 h 795"/>
                  <a:gd name="T8" fmla="*/ 716 w 866"/>
                  <a:gd name="T9" fmla="*/ 138 h 795"/>
                  <a:gd name="T10" fmla="*/ 182 w 866"/>
                  <a:gd name="T11" fmla="*/ 0 h 795"/>
                  <a:gd name="T12" fmla="*/ 17 w 866"/>
                  <a:gd name="T13" fmla="*/ 180 h 79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66" h="795">
                    <a:moveTo>
                      <a:pt x="17" y="180"/>
                    </a:moveTo>
                    <a:cubicBezTo>
                      <a:pt x="49" y="413"/>
                      <a:pt x="206" y="636"/>
                      <a:pt x="284" y="720"/>
                    </a:cubicBezTo>
                    <a:cubicBezTo>
                      <a:pt x="359" y="795"/>
                      <a:pt x="422" y="771"/>
                      <a:pt x="380" y="687"/>
                    </a:cubicBezTo>
                    <a:cubicBezTo>
                      <a:pt x="284" y="378"/>
                      <a:pt x="197" y="183"/>
                      <a:pt x="647" y="249"/>
                    </a:cubicBezTo>
                    <a:cubicBezTo>
                      <a:pt x="866" y="276"/>
                      <a:pt x="791" y="175"/>
                      <a:pt x="716" y="138"/>
                    </a:cubicBezTo>
                    <a:cubicBezTo>
                      <a:pt x="575" y="63"/>
                      <a:pt x="317" y="6"/>
                      <a:pt x="182" y="0"/>
                    </a:cubicBezTo>
                    <a:cubicBezTo>
                      <a:pt x="95" y="0"/>
                      <a:pt x="0" y="32"/>
                      <a:pt x="17" y="18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" name="Freeform 13"/>
              <p:cNvSpPr>
                <a:spLocks/>
              </p:cNvSpPr>
              <p:nvPr userDrawn="1"/>
            </p:nvSpPr>
            <p:spPr bwMode="hidden">
              <a:xfrm rot="16244410" flipH="1">
                <a:off x="3615" y="3751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" name="Freeform 14"/>
              <p:cNvSpPr>
                <a:spLocks/>
              </p:cNvSpPr>
              <p:nvPr userDrawn="1"/>
            </p:nvSpPr>
            <p:spPr bwMode="hidden">
              <a:xfrm rot="6018034">
                <a:off x="1966" y="3575"/>
                <a:ext cx="802" cy="706"/>
              </a:xfrm>
              <a:custGeom>
                <a:avLst/>
                <a:gdLst>
                  <a:gd name="T0" fmla="*/ 93 w 987"/>
                  <a:gd name="T1" fmla="*/ 67 h 743"/>
                  <a:gd name="T2" fmla="*/ 120 w 987"/>
                  <a:gd name="T3" fmla="*/ 344 h 743"/>
                  <a:gd name="T4" fmla="*/ 106 w 987"/>
                  <a:gd name="T5" fmla="*/ 383 h 743"/>
                  <a:gd name="T6" fmla="*/ 26 w 987"/>
                  <a:gd name="T7" fmla="*/ 162 h 743"/>
                  <a:gd name="T8" fmla="*/ 20 w 987"/>
                  <a:gd name="T9" fmla="*/ 104 h 743"/>
                  <a:gd name="T10" fmla="*/ 61 w 987"/>
                  <a:gd name="T11" fmla="*/ 22 h 743"/>
                  <a:gd name="T12" fmla="*/ 93 w 987"/>
                  <a:gd name="T13" fmla="*/ 67 h 7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7" h="743">
                    <a:moveTo>
                      <a:pt x="742" y="110"/>
                    </a:moveTo>
                    <a:cubicBezTo>
                      <a:pt x="853" y="270"/>
                      <a:pt x="941" y="491"/>
                      <a:pt x="958" y="572"/>
                    </a:cubicBezTo>
                    <a:cubicBezTo>
                      <a:pt x="987" y="692"/>
                      <a:pt x="912" y="743"/>
                      <a:pt x="847" y="638"/>
                    </a:cubicBezTo>
                    <a:cubicBezTo>
                      <a:pt x="523" y="89"/>
                      <a:pt x="364" y="254"/>
                      <a:pt x="202" y="269"/>
                    </a:cubicBezTo>
                    <a:cubicBezTo>
                      <a:pt x="0" y="325"/>
                      <a:pt x="89" y="207"/>
                      <a:pt x="163" y="173"/>
                    </a:cubicBezTo>
                    <a:cubicBezTo>
                      <a:pt x="222" y="145"/>
                      <a:pt x="366" y="53"/>
                      <a:pt x="481" y="35"/>
                    </a:cubicBezTo>
                    <a:cubicBezTo>
                      <a:pt x="576" y="12"/>
                      <a:pt x="680" y="0"/>
                      <a:pt x="742" y="11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" name="Freeform 15"/>
              <p:cNvSpPr>
                <a:spLocks/>
              </p:cNvSpPr>
              <p:nvPr userDrawn="1"/>
            </p:nvSpPr>
            <p:spPr bwMode="hidden">
              <a:xfrm rot="6284068">
                <a:off x="3400" y="3066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" name="Freeform 16"/>
              <p:cNvSpPr>
                <a:spLocks/>
              </p:cNvSpPr>
              <p:nvPr userDrawn="1"/>
            </p:nvSpPr>
            <p:spPr bwMode="hidden">
              <a:xfrm rot="19272242" flipV="1">
                <a:off x="3188" y="2264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" name="Freeform 17"/>
              <p:cNvSpPr>
                <a:spLocks/>
              </p:cNvSpPr>
              <p:nvPr userDrawn="1"/>
            </p:nvSpPr>
            <p:spPr bwMode="hidden">
              <a:xfrm rot="563450" flipH="1">
                <a:off x="1796" y="2358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" name="Freeform 18"/>
              <p:cNvSpPr>
                <a:spLocks/>
              </p:cNvSpPr>
              <p:nvPr userDrawn="1"/>
            </p:nvSpPr>
            <p:spPr bwMode="hidden">
              <a:xfrm>
                <a:off x="1227" y="2730"/>
                <a:ext cx="687" cy="609"/>
              </a:xfrm>
              <a:custGeom>
                <a:avLst/>
                <a:gdLst>
                  <a:gd name="T0" fmla="*/ 144 w 687"/>
                  <a:gd name="T1" fmla="*/ 45 h 609"/>
                  <a:gd name="T2" fmla="*/ 546 w 687"/>
                  <a:gd name="T3" fmla="*/ 9 h 609"/>
                  <a:gd name="T4" fmla="*/ 582 w 687"/>
                  <a:gd name="T5" fmla="*/ 99 h 609"/>
                  <a:gd name="T6" fmla="*/ 123 w 687"/>
                  <a:gd name="T7" fmla="*/ 462 h 609"/>
                  <a:gd name="T8" fmla="*/ 27 w 687"/>
                  <a:gd name="T9" fmla="*/ 438 h 609"/>
                  <a:gd name="T10" fmla="*/ 12 w 687"/>
                  <a:gd name="T11" fmla="*/ 210 h 609"/>
                  <a:gd name="T12" fmla="*/ 144 w 687"/>
                  <a:gd name="T13" fmla="*/ 45 h 60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87" h="609">
                    <a:moveTo>
                      <a:pt x="144" y="45"/>
                    </a:moveTo>
                    <a:cubicBezTo>
                      <a:pt x="306" y="0"/>
                      <a:pt x="472" y="5"/>
                      <a:pt x="546" y="9"/>
                    </a:cubicBezTo>
                    <a:cubicBezTo>
                      <a:pt x="654" y="12"/>
                      <a:pt x="687" y="75"/>
                      <a:pt x="582" y="99"/>
                    </a:cubicBezTo>
                    <a:cubicBezTo>
                      <a:pt x="81" y="144"/>
                      <a:pt x="162" y="423"/>
                      <a:pt x="123" y="462"/>
                    </a:cubicBezTo>
                    <a:cubicBezTo>
                      <a:pt x="123" y="609"/>
                      <a:pt x="39" y="495"/>
                      <a:pt x="27" y="438"/>
                    </a:cubicBezTo>
                    <a:cubicBezTo>
                      <a:pt x="18" y="393"/>
                      <a:pt x="0" y="291"/>
                      <a:pt x="12" y="210"/>
                    </a:cubicBezTo>
                    <a:cubicBezTo>
                      <a:pt x="15" y="141"/>
                      <a:pt x="36" y="66"/>
                      <a:pt x="144" y="45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" name="Freeform 19"/>
              <p:cNvSpPr>
                <a:spLocks/>
              </p:cNvSpPr>
              <p:nvPr userDrawn="1"/>
            </p:nvSpPr>
            <p:spPr bwMode="hidden">
              <a:xfrm>
                <a:off x="113" y="2578"/>
                <a:ext cx="987" cy="743"/>
              </a:xfrm>
              <a:custGeom>
                <a:avLst/>
                <a:gdLst>
                  <a:gd name="T0" fmla="*/ 742 w 987"/>
                  <a:gd name="T1" fmla="*/ 110 h 743"/>
                  <a:gd name="T2" fmla="*/ 958 w 987"/>
                  <a:gd name="T3" fmla="*/ 572 h 743"/>
                  <a:gd name="T4" fmla="*/ 847 w 987"/>
                  <a:gd name="T5" fmla="*/ 638 h 743"/>
                  <a:gd name="T6" fmla="*/ 202 w 987"/>
                  <a:gd name="T7" fmla="*/ 269 h 743"/>
                  <a:gd name="T8" fmla="*/ 163 w 987"/>
                  <a:gd name="T9" fmla="*/ 173 h 743"/>
                  <a:gd name="T10" fmla="*/ 481 w 987"/>
                  <a:gd name="T11" fmla="*/ 35 h 743"/>
                  <a:gd name="T12" fmla="*/ 742 w 987"/>
                  <a:gd name="T13" fmla="*/ 110 h 7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7" h="743">
                    <a:moveTo>
                      <a:pt x="742" y="110"/>
                    </a:moveTo>
                    <a:cubicBezTo>
                      <a:pt x="853" y="270"/>
                      <a:pt x="941" y="491"/>
                      <a:pt x="958" y="572"/>
                    </a:cubicBezTo>
                    <a:cubicBezTo>
                      <a:pt x="987" y="692"/>
                      <a:pt x="912" y="743"/>
                      <a:pt x="847" y="638"/>
                    </a:cubicBezTo>
                    <a:cubicBezTo>
                      <a:pt x="523" y="89"/>
                      <a:pt x="364" y="254"/>
                      <a:pt x="202" y="269"/>
                    </a:cubicBezTo>
                    <a:cubicBezTo>
                      <a:pt x="0" y="325"/>
                      <a:pt x="89" y="207"/>
                      <a:pt x="163" y="173"/>
                    </a:cubicBezTo>
                    <a:cubicBezTo>
                      <a:pt x="222" y="145"/>
                      <a:pt x="366" y="53"/>
                      <a:pt x="481" y="35"/>
                    </a:cubicBezTo>
                    <a:cubicBezTo>
                      <a:pt x="576" y="12"/>
                      <a:pt x="680" y="0"/>
                      <a:pt x="742" y="11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" name="Freeform 20"/>
              <p:cNvSpPr>
                <a:spLocks/>
              </p:cNvSpPr>
              <p:nvPr userDrawn="1"/>
            </p:nvSpPr>
            <p:spPr bwMode="hidden">
              <a:xfrm>
                <a:off x="153" y="3003"/>
                <a:ext cx="650" cy="648"/>
              </a:xfrm>
              <a:custGeom>
                <a:avLst/>
                <a:gdLst>
                  <a:gd name="T0" fmla="*/ 468 w 650"/>
                  <a:gd name="T1" fmla="*/ 114 h 648"/>
                  <a:gd name="T2" fmla="*/ 621 w 650"/>
                  <a:gd name="T3" fmla="*/ 453 h 648"/>
                  <a:gd name="T4" fmla="*/ 522 w 650"/>
                  <a:gd name="T5" fmla="*/ 495 h 648"/>
                  <a:gd name="T6" fmla="*/ 105 w 650"/>
                  <a:gd name="T7" fmla="*/ 519 h 648"/>
                  <a:gd name="T8" fmla="*/ 30 w 650"/>
                  <a:gd name="T9" fmla="*/ 450 h 648"/>
                  <a:gd name="T10" fmla="*/ 231 w 650"/>
                  <a:gd name="T11" fmla="*/ 84 h 648"/>
                  <a:gd name="T12" fmla="*/ 468 w 650"/>
                  <a:gd name="T13" fmla="*/ 114 h 6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50" h="648">
                    <a:moveTo>
                      <a:pt x="468" y="114"/>
                    </a:moveTo>
                    <a:cubicBezTo>
                      <a:pt x="579" y="274"/>
                      <a:pt x="604" y="372"/>
                      <a:pt x="621" y="453"/>
                    </a:cubicBezTo>
                    <a:cubicBezTo>
                      <a:pt x="650" y="573"/>
                      <a:pt x="587" y="600"/>
                      <a:pt x="522" y="495"/>
                    </a:cubicBezTo>
                    <a:cubicBezTo>
                      <a:pt x="330" y="99"/>
                      <a:pt x="171" y="417"/>
                      <a:pt x="105" y="519"/>
                    </a:cubicBezTo>
                    <a:cubicBezTo>
                      <a:pt x="51" y="648"/>
                      <a:pt x="0" y="525"/>
                      <a:pt x="30" y="450"/>
                    </a:cubicBezTo>
                    <a:cubicBezTo>
                      <a:pt x="39" y="381"/>
                      <a:pt x="132" y="180"/>
                      <a:pt x="231" y="84"/>
                    </a:cubicBezTo>
                    <a:cubicBezTo>
                      <a:pt x="321" y="0"/>
                      <a:pt x="406" y="4"/>
                      <a:pt x="468" y="114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" name="Freeform 21"/>
              <p:cNvSpPr>
                <a:spLocks/>
              </p:cNvSpPr>
              <p:nvPr userDrawn="1"/>
            </p:nvSpPr>
            <p:spPr bwMode="hidden">
              <a:xfrm rot="-2130091">
                <a:off x="738" y="3742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" name="Freeform 22"/>
              <p:cNvSpPr>
                <a:spLocks/>
              </p:cNvSpPr>
              <p:nvPr userDrawn="1"/>
            </p:nvSpPr>
            <p:spPr bwMode="hidden">
              <a:xfrm>
                <a:off x="1821" y="1954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" name="Freeform 23"/>
              <p:cNvSpPr>
                <a:spLocks/>
              </p:cNvSpPr>
              <p:nvPr userDrawn="1"/>
            </p:nvSpPr>
            <p:spPr bwMode="hidden">
              <a:xfrm>
                <a:off x="1002" y="2055"/>
                <a:ext cx="687" cy="609"/>
              </a:xfrm>
              <a:custGeom>
                <a:avLst/>
                <a:gdLst>
                  <a:gd name="T0" fmla="*/ 144 w 687"/>
                  <a:gd name="T1" fmla="*/ 45 h 609"/>
                  <a:gd name="T2" fmla="*/ 546 w 687"/>
                  <a:gd name="T3" fmla="*/ 9 h 609"/>
                  <a:gd name="T4" fmla="*/ 582 w 687"/>
                  <a:gd name="T5" fmla="*/ 99 h 609"/>
                  <a:gd name="T6" fmla="*/ 123 w 687"/>
                  <a:gd name="T7" fmla="*/ 462 h 609"/>
                  <a:gd name="T8" fmla="*/ 27 w 687"/>
                  <a:gd name="T9" fmla="*/ 438 h 609"/>
                  <a:gd name="T10" fmla="*/ 12 w 687"/>
                  <a:gd name="T11" fmla="*/ 210 h 609"/>
                  <a:gd name="T12" fmla="*/ 144 w 687"/>
                  <a:gd name="T13" fmla="*/ 45 h 60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87" h="609">
                    <a:moveTo>
                      <a:pt x="144" y="45"/>
                    </a:moveTo>
                    <a:cubicBezTo>
                      <a:pt x="306" y="0"/>
                      <a:pt x="472" y="5"/>
                      <a:pt x="546" y="9"/>
                    </a:cubicBezTo>
                    <a:cubicBezTo>
                      <a:pt x="654" y="12"/>
                      <a:pt x="687" y="75"/>
                      <a:pt x="582" y="99"/>
                    </a:cubicBezTo>
                    <a:cubicBezTo>
                      <a:pt x="81" y="144"/>
                      <a:pt x="162" y="423"/>
                      <a:pt x="123" y="462"/>
                    </a:cubicBezTo>
                    <a:cubicBezTo>
                      <a:pt x="123" y="609"/>
                      <a:pt x="39" y="495"/>
                      <a:pt x="27" y="438"/>
                    </a:cubicBezTo>
                    <a:cubicBezTo>
                      <a:pt x="18" y="393"/>
                      <a:pt x="0" y="291"/>
                      <a:pt x="12" y="210"/>
                    </a:cubicBezTo>
                    <a:cubicBezTo>
                      <a:pt x="15" y="141"/>
                      <a:pt x="36" y="66"/>
                      <a:pt x="144" y="45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" name="Freeform 24"/>
              <p:cNvSpPr>
                <a:spLocks/>
              </p:cNvSpPr>
              <p:nvPr userDrawn="1"/>
            </p:nvSpPr>
            <p:spPr bwMode="hidden">
              <a:xfrm rot="3318475">
                <a:off x="-73" y="2007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" name="Freeform 25"/>
              <p:cNvSpPr>
                <a:spLocks/>
              </p:cNvSpPr>
              <p:nvPr userDrawn="1"/>
            </p:nvSpPr>
            <p:spPr bwMode="hidden">
              <a:xfrm rot="20976686" flipH="1">
                <a:off x="869" y="3374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" name="Freeform 26"/>
              <p:cNvSpPr>
                <a:spLocks/>
              </p:cNvSpPr>
              <p:nvPr userDrawn="1"/>
            </p:nvSpPr>
            <p:spPr bwMode="hidden">
              <a:xfrm>
                <a:off x="-14" y="2956"/>
                <a:ext cx="866" cy="795"/>
              </a:xfrm>
              <a:custGeom>
                <a:avLst/>
                <a:gdLst>
                  <a:gd name="T0" fmla="*/ 17 w 866"/>
                  <a:gd name="T1" fmla="*/ 180 h 795"/>
                  <a:gd name="T2" fmla="*/ 284 w 866"/>
                  <a:gd name="T3" fmla="*/ 720 h 795"/>
                  <a:gd name="T4" fmla="*/ 380 w 866"/>
                  <a:gd name="T5" fmla="*/ 687 h 795"/>
                  <a:gd name="T6" fmla="*/ 647 w 866"/>
                  <a:gd name="T7" fmla="*/ 249 h 795"/>
                  <a:gd name="T8" fmla="*/ 716 w 866"/>
                  <a:gd name="T9" fmla="*/ 138 h 795"/>
                  <a:gd name="T10" fmla="*/ 182 w 866"/>
                  <a:gd name="T11" fmla="*/ 0 h 795"/>
                  <a:gd name="T12" fmla="*/ 17 w 866"/>
                  <a:gd name="T13" fmla="*/ 180 h 79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66" h="795">
                    <a:moveTo>
                      <a:pt x="17" y="180"/>
                    </a:moveTo>
                    <a:cubicBezTo>
                      <a:pt x="49" y="413"/>
                      <a:pt x="206" y="636"/>
                      <a:pt x="284" y="720"/>
                    </a:cubicBezTo>
                    <a:cubicBezTo>
                      <a:pt x="359" y="795"/>
                      <a:pt x="422" y="771"/>
                      <a:pt x="380" y="687"/>
                    </a:cubicBezTo>
                    <a:cubicBezTo>
                      <a:pt x="284" y="378"/>
                      <a:pt x="197" y="183"/>
                      <a:pt x="647" y="249"/>
                    </a:cubicBezTo>
                    <a:cubicBezTo>
                      <a:pt x="866" y="276"/>
                      <a:pt x="791" y="175"/>
                      <a:pt x="716" y="138"/>
                    </a:cubicBezTo>
                    <a:cubicBezTo>
                      <a:pt x="575" y="63"/>
                      <a:pt x="317" y="6"/>
                      <a:pt x="182" y="0"/>
                    </a:cubicBezTo>
                    <a:cubicBezTo>
                      <a:pt x="95" y="0"/>
                      <a:pt x="0" y="32"/>
                      <a:pt x="17" y="18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3" name="Freeform 27"/>
              <p:cNvSpPr>
                <a:spLocks/>
              </p:cNvSpPr>
              <p:nvPr userDrawn="1"/>
            </p:nvSpPr>
            <p:spPr bwMode="hidden">
              <a:xfrm rot="16244410" flipH="1">
                <a:off x="1516" y="3727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4" name="Freeform 28"/>
              <p:cNvSpPr>
                <a:spLocks/>
              </p:cNvSpPr>
              <p:nvPr userDrawn="1"/>
            </p:nvSpPr>
            <p:spPr bwMode="hidden">
              <a:xfrm rot="5508134">
                <a:off x="-25" y="3520"/>
                <a:ext cx="802" cy="706"/>
              </a:xfrm>
              <a:custGeom>
                <a:avLst/>
                <a:gdLst>
                  <a:gd name="T0" fmla="*/ 93 w 987"/>
                  <a:gd name="T1" fmla="*/ 67 h 743"/>
                  <a:gd name="T2" fmla="*/ 120 w 987"/>
                  <a:gd name="T3" fmla="*/ 344 h 743"/>
                  <a:gd name="T4" fmla="*/ 106 w 987"/>
                  <a:gd name="T5" fmla="*/ 383 h 743"/>
                  <a:gd name="T6" fmla="*/ 26 w 987"/>
                  <a:gd name="T7" fmla="*/ 162 h 743"/>
                  <a:gd name="T8" fmla="*/ 20 w 987"/>
                  <a:gd name="T9" fmla="*/ 104 h 743"/>
                  <a:gd name="T10" fmla="*/ 61 w 987"/>
                  <a:gd name="T11" fmla="*/ 22 h 743"/>
                  <a:gd name="T12" fmla="*/ 93 w 987"/>
                  <a:gd name="T13" fmla="*/ 67 h 7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7" h="743">
                    <a:moveTo>
                      <a:pt x="742" y="110"/>
                    </a:moveTo>
                    <a:cubicBezTo>
                      <a:pt x="853" y="270"/>
                      <a:pt x="941" y="491"/>
                      <a:pt x="958" y="572"/>
                    </a:cubicBezTo>
                    <a:cubicBezTo>
                      <a:pt x="987" y="692"/>
                      <a:pt x="912" y="743"/>
                      <a:pt x="847" y="638"/>
                    </a:cubicBezTo>
                    <a:cubicBezTo>
                      <a:pt x="523" y="89"/>
                      <a:pt x="364" y="254"/>
                      <a:pt x="202" y="269"/>
                    </a:cubicBezTo>
                    <a:cubicBezTo>
                      <a:pt x="0" y="325"/>
                      <a:pt x="89" y="207"/>
                      <a:pt x="163" y="173"/>
                    </a:cubicBezTo>
                    <a:cubicBezTo>
                      <a:pt x="222" y="145"/>
                      <a:pt x="366" y="53"/>
                      <a:pt x="481" y="35"/>
                    </a:cubicBezTo>
                    <a:cubicBezTo>
                      <a:pt x="576" y="12"/>
                      <a:pt x="680" y="0"/>
                      <a:pt x="742" y="11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5" name="Freeform 29"/>
              <p:cNvSpPr>
                <a:spLocks/>
              </p:cNvSpPr>
              <p:nvPr userDrawn="1"/>
            </p:nvSpPr>
            <p:spPr bwMode="hidden">
              <a:xfrm rot="6284068">
                <a:off x="1169" y="2903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6" name="Freeform 30"/>
              <p:cNvSpPr>
                <a:spLocks/>
              </p:cNvSpPr>
              <p:nvPr userDrawn="1"/>
            </p:nvSpPr>
            <p:spPr bwMode="hidden">
              <a:xfrm rot="19272242" flipV="1">
                <a:off x="945" y="2040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7" name="Freeform 31"/>
              <p:cNvSpPr>
                <a:spLocks/>
              </p:cNvSpPr>
              <p:nvPr userDrawn="1"/>
            </p:nvSpPr>
            <p:spPr bwMode="hidden">
              <a:xfrm rot="563450" flipH="1">
                <a:off x="501" y="2218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8" name="Freeform 32"/>
              <p:cNvSpPr>
                <a:spLocks/>
              </p:cNvSpPr>
              <p:nvPr userDrawn="1"/>
            </p:nvSpPr>
            <p:spPr bwMode="hidden">
              <a:xfrm>
                <a:off x="1210" y="870"/>
                <a:ext cx="687" cy="609"/>
              </a:xfrm>
              <a:custGeom>
                <a:avLst/>
                <a:gdLst>
                  <a:gd name="T0" fmla="*/ 144 w 687"/>
                  <a:gd name="T1" fmla="*/ 45 h 609"/>
                  <a:gd name="T2" fmla="*/ 546 w 687"/>
                  <a:gd name="T3" fmla="*/ 9 h 609"/>
                  <a:gd name="T4" fmla="*/ 582 w 687"/>
                  <a:gd name="T5" fmla="*/ 99 h 609"/>
                  <a:gd name="T6" fmla="*/ 123 w 687"/>
                  <a:gd name="T7" fmla="*/ 462 h 609"/>
                  <a:gd name="T8" fmla="*/ 27 w 687"/>
                  <a:gd name="T9" fmla="*/ 438 h 609"/>
                  <a:gd name="T10" fmla="*/ 12 w 687"/>
                  <a:gd name="T11" fmla="*/ 210 h 609"/>
                  <a:gd name="T12" fmla="*/ 144 w 687"/>
                  <a:gd name="T13" fmla="*/ 45 h 60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87" h="609">
                    <a:moveTo>
                      <a:pt x="144" y="45"/>
                    </a:moveTo>
                    <a:cubicBezTo>
                      <a:pt x="306" y="0"/>
                      <a:pt x="472" y="5"/>
                      <a:pt x="546" y="9"/>
                    </a:cubicBezTo>
                    <a:cubicBezTo>
                      <a:pt x="654" y="12"/>
                      <a:pt x="687" y="75"/>
                      <a:pt x="582" y="99"/>
                    </a:cubicBezTo>
                    <a:cubicBezTo>
                      <a:pt x="81" y="144"/>
                      <a:pt x="162" y="423"/>
                      <a:pt x="123" y="462"/>
                    </a:cubicBezTo>
                    <a:cubicBezTo>
                      <a:pt x="123" y="609"/>
                      <a:pt x="39" y="495"/>
                      <a:pt x="27" y="438"/>
                    </a:cubicBezTo>
                    <a:cubicBezTo>
                      <a:pt x="18" y="393"/>
                      <a:pt x="0" y="291"/>
                      <a:pt x="12" y="210"/>
                    </a:cubicBezTo>
                    <a:cubicBezTo>
                      <a:pt x="15" y="141"/>
                      <a:pt x="36" y="66"/>
                      <a:pt x="144" y="45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9" name="Freeform 33"/>
              <p:cNvSpPr>
                <a:spLocks/>
              </p:cNvSpPr>
              <p:nvPr userDrawn="1"/>
            </p:nvSpPr>
            <p:spPr bwMode="hidden">
              <a:xfrm>
                <a:off x="96" y="466"/>
                <a:ext cx="987" cy="743"/>
              </a:xfrm>
              <a:custGeom>
                <a:avLst/>
                <a:gdLst>
                  <a:gd name="T0" fmla="*/ 742 w 987"/>
                  <a:gd name="T1" fmla="*/ 110 h 743"/>
                  <a:gd name="T2" fmla="*/ 958 w 987"/>
                  <a:gd name="T3" fmla="*/ 572 h 743"/>
                  <a:gd name="T4" fmla="*/ 847 w 987"/>
                  <a:gd name="T5" fmla="*/ 638 h 743"/>
                  <a:gd name="T6" fmla="*/ 202 w 987"/>
                  <a:gd name="T7" fmla="*/ 269 h 743"/>
                  <a:gd name="T8" fmla="*/ 163 w 987"/>
                  <a:gd name="T9" fmla="*/ 173 h 743"/>
                  <a:gd name="T10" fmla="*/ 481 w 987"/>
                  <a:gd name="T11" fmla="*/ 35 h 743"/>
                  <a:gd name="T12" fmla="*/ 742 w 987"/>
                  <a:gd name="T13" fmla="*/ 110 h 7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7" h="743">
                    <a:moveTo>
                      <a:pt x="742" y="110"/>
                    </a:moveTo>
                    <a:cubicBezTo>
                      <a:pt x="853" y="270"/>
                      <a:pt x="941" y="491"/>
                      <a:pt x="958" y="572"/>
                    </a:cubicBezTo>
                    <a:cubicBezTo>
                      <a:pt x="987" y="692"/>
                      <a:pt x="912" y="743"/>
                      <a:pt x="847" y="638"/>
                    </a:cubicBezTo>
                    <a:cubicBezTo>
                      <a:pt x="523" y="89"/>
                      <a:pt x="364" y="254"/>
                      <a:pt x="202" y="269"/>
                    </a:cubicBezTo>
                    <a:cubicBezTo>
                      <a:pt x="0" y="325"/>
                      <a:pt x="89" y="207"/>
                      <a:pt x="163" y="173"/>
                    </a:cubicBezTo>
                    <a:cubicBezTo>
                      <a:pt x="222" y="145"/>
                      <a:pt x="366" y="53"/>
                      <a:pt x="481" y="35"/>
                    </a:cubicBezTo>
                    <a:cubicBezTo>
                      <a:pt x="576" y="12"/>
                      <a:pt x="680" y="0"/>
                      <a:pt x="742" y="11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" name="Freeform 34"/>
              <p:cNvSpPr>
                <a:spLocks/>
              </p:cNvSpPr>
              <p:nvPr userDrawn="1"/>
            </p:nvSpPr>
            <p:spPr bwMode="hidden">
              <a:xfrm>
                <a:off x="-20" y="1119"/>
                <a:ext cx="650" cy="648"/>
              </a:xfrm>
              <a:custGeom>
                <a:avLst/>
                <a:gdLst>
                  <a:gd name="T0" fmla="*/ 468 w 650"/>
                  <a:gd name="T1" fmla="*/ 114 h 648"/>
                  <a:gd name="T2" fmla="*/ 621 w 650"/>
                  <a:gd name="T3" fmla="*/ 453 h 648"/>
                  <a:gd name="T4" fmla="*/ 522 w 650"/>
                  <a:gd name="T5" fmla="*/ 495 h 648"/>
                  <a:gd name="T6" fmla="*/ 105 w 650"/>
                  <a:gd name="T7" fmla="*/ 519 h 648"/>
                  <a:gd name="T8" fmla="*/ 30 w 650"/>
                  <a:gd name="T9" fmla="*/ 450 h 648"/>
                  <a:gd name="T10" fmla="*/ 231 w 650"/>
                  <a:gd name="T11" fmla="*/ 84 h 648"/>
                  <a:gd name="T12" fmla="*/ 468 w 650"/>
                  <a:gd name="T13" fmla="*/ 114 h 6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50" h="648">
                    <a:moveTo>
                      <a:pt x="468" y="114"/>
                    </a:moveTo>
                    <a:cubicBezTo>
                      <a:pt x="579" y="274"/>
                      <a:pt x="604" y="372"/>
                      <a:pt x="621" y="453"/>
                    </a:cubicBezTo>
                    <a:cubicBezTo>
                      <a:pt x="650" y="573"/>
                      <a:pt x="587" y="600"/>
                      <a:pt x="522" y="495"/>
                    </a:cubicBezTo>
                    <a:cubicBezTo>
                      <a:pt x="330" y="99"/>
                      <a:pt x="171" y="417"/>
                      <a:pt x="105" y="519"/>
                    </a:cubicBezTo>
                    <a:cubicBezTo>
                      <a:pt x="51" y="648"/>
                      <a:pt x="0" y="525"/>
                      <a:pt x="30" y="450"/>
                    </a:cubicBezTo>
                    <a:cubicBezTo>
                      <a:pt x="39" y="381"/>
                      <a:pt x="132" y="180"/>
                      <a:pt x="231" y="84"/>
                    </a:cubicBezTo>
                    <a:cubicBezTo>
                      <a:pt x="321" y="0"/>
                      <a:pt x="406" y="4"/>
                      <a:pt x="468" y="114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" name="Freeform 35"/>
              <p:cNvSpPr>
                <a:spLocks/>
              </p:cNvSpPr>
              <p:nvPr userDrawn="1"/>
            </p:nvSpPr>
            <p:spPr bwMode="hidden">
              <a:xfrm>
                <a:off x="721" y="1630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" name="Freeform 36"/>
              <p:cNvSpPr>
                <a:spLocks/>
              </p:cNvSpPr>
              <p:nvPr userDrawn="1"/>
            </p:nvSpPr>
            <p:spPr bwMode="hidden">
              <a:xfrm>
                <a:off x="1804" y="-2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" name="Freeform 37"/>
              <p:cNvSpPr>
                <a:spLocks/>
              </p:cNvSpPr>
              <p:nvPr userDrawn="1"/>
            </p:nvSpPr>
            <p:spPr bwMode="hidden">
              <a:xfrm>
                <a:off x="985" y="99"/>
                <a:ext cx="687" cy="609"/>
              </a:xfrm>
              <a:custGeom>
                <a:avLst/>
                <a:gdLst>
                  <a:gd name="T0" fmla="*/ 144 w 687"/>
                  <a:gd name="T1" fmla="*/ 45 h 609"/>
                  <a:gd name="T2" fmla="*/ 546 w 687"/>
                  <a:gd name="T3" fmla="*/ 9 h 609"/>
                  <a:gd name="T4" fmla="*/ 582 w 687"/>
                  <a:gd name="T5" fmla="*/ 99 h 609"/>
                  <a:gd name="T6" fmla="*/ 123 w 687"/>
                  <a:gd name="T7" fmla="*/ 462 h 609"/>
                  <a:gd name="T8" fmla="*/ 27 w 687"/>
                  <a:gd name="T9" fmla="*/ 438 h 609"/>
                  <a:gd name="T10" fmla="*/ 12 w 687"/>
                  <a:gd name="T11" fmla="*/ 210 h 609"/>
                  <a:gd name="T12" fmla="*/ 144 w 687"/>
                  <a:gd name="T13" fmla="*/ 45 h 60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87" h="609">
                    <a:moveTo>
                      <a:pt x="144" y="45"/>
                    </a:moveTo>
                    <a:cubicBezTo>
                      <a:pt x="306" y="0"/>
                      <a:pt x="472" y="5"/>
                      <a:pt x="546" y="9"/>
                    </a:cubicBezTo>
                    <a:cubicBezTo>
                      <a:pt x="654" y="12"/>
                      <a:pt x="687" y="75"/>
                      <a:pt x="582" y="99"/>
                    </a:cubicBezTo>
                    <a:cubicBezTo>
                      <a:pt x="81" y="144"/>
                      <a:pt x="162" y="423"/>
                      <a:pt x="123" y="462"/>
                    </a:cubicBezTo>
                    <a:cubicBezTo>
                      <a:pt x="123" y="609"/>
                      <a:pt x="39" y="495"/>
                      <a:pt x="27" y="438"/>
                    </a:cubicBezTo>
                    <a:cubicBezTo>
                      <a:pt x="18" y="393"/>
                      <a:pt x="0" y="291"/>
                      <a:pt x="12" y="210"/>
                    </a:cubicBezTo>
                    <a:cubicBezTo>
                      <a:pt x="15" y="141"/>
                      <a:pt x="36" y="66"/>
                      <a:pt x="144" y="45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4" name="Freeform 38"/>
              <p:cNvSpPr>
                <a:spLocks/>
              </p:cNvSpPr>
              <p:nvPr userDrawn="1"/>
            </p:nvSpPr>
            <p:spPr bwMode="hidden">
              <a:xfrm rot="3318475">
                <a:off x="185" y="-93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Freeform 39"/>
              <p:cNvSpPr>
                <a:spLocks/>
              </p:cNvSpPr>
              <p:nvPr userDrawn="1"/>
            </p:nvSpPr>
            <p:spPr bwMode="hidden">
              <a:xfrm rot="20976686" flipH="1">
                <a:off x="852" y="1262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" name="Freeform 40"/>
              <p:cNvSpPr>
                <a:spLocks/>
              </p:cNvSpPr>
              <p:nvPr userDrawn="1"/>
            </p:nvSpPr>
            <p:spPr bwMode="hidden">
              <a:xfrm>
                <a:off x="185" y="952"/>
                <a:ext cx="866" cy="795"/>
              </a:xfrm>
              <a:custGeom>
                <a:avLst/>
                <a:gdLst>
                  <a:gd name="T0" fmla="*/ 17 w 866"/>
                  <a:gd name="T1" fmla="*/ 180 h 795"/>
                  <a:gd name="T2" fmla="*/ 284 w 866"/>
                  <a:gd name="T3" fmla="*/ 720 h 795"/>
                  <a:gd name="T4" fmla="*/ 380 w 866"/>
                  <a:gd name="T5" fmla="*/ 687 h 795"/>
                  <a:gd name="T6" fmla="*/ 647 w 866"/>
                  <a:gd name="T7" fmla="*/ 249 h 795"/>
                  <a:gd name="T8" fmla="*/ 716 w 866"/>
                  <a:gd name="T9" fmla="*/ 138 h 795"/>
                  <a:gd name="T10" fmla="*/ 182 w 866"/>
                  <a:gd name="T11" fmla="*/ 0 h 795"/>
                  <a:gd name="T12" fmla="*/ 17 w 866"/>
                  <a:gd name="T13" fmla="*/ 180 h 79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66" h="795">
                    <a:moveTo>
                      <a:pt x="17" y="180"/>
                    </a:moveTo>
                    <a:cubicBezTo>
                      <a:pt x="49" y="413"/>
                      <a:pt x="206" y="636"/>
                      <a:pt x="284" y="720"/>
                    </a:cubicBezTo>
                    <a:cubicBezTo>
                      <a:pt x="359" y="795"/>
                      <a:pt x="422" y="771"/>
                      <a:pt x="380" y="687"/>
                    </a:cubicBezTo>
                    <a:cubicBezTo>
                      <a:pt x="284" y="378"/>
                      <a:pt x="197" y="183"/>
                      <a:pt x="647" y="249"/>
                    </a:cubicBezTo>
                    <a:cubicBezTo>
                      <a:pt x="866" y="276"/>
                      <a:pt x="791" y="175"/>
                      <a:pt x="716" y="138"/>
                    </a:cubicBezTo>
                    <a:cubicBezTo>
                      <a:pt x="575" y="63"/>
                      <a:pt x="317" y="6"/>
                      <a:pt x="182" y="0"/>
                    </a:cubicBezTo>
                    <a:cubicBezTo>
                      <a:pt x="95" y="0"/>
                      <a:pt x="0" y="32"/>
                      <a:pt x="17" y="18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" name="Freeform 41"/>
              <p:cNvSpPr>
                <a:spLocks/>
              </p:cNvSpPr>
              <p:nvPr userDrawn="1"/>
            </p:nvSpPr>
            <p:spPr bwMode="hidden">
              <a:xfrm rot="16244410" flipH="1">
                <a:off x="1487" y="1463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8" name="Freeform 42"/>
              <p:cNvSpPr>
                <a:spLocks/>
              </p:cNvSpPr>
              <p:nvPr userDrawn="1"/>
            </p:nvSpPr>
            <p:spPr bwMode="hidden">
              <a:xfrm rot="2428453">
                <a:off x="-162" y="1684"/>
                <a:ext cx="802" cy="706"/>
              </a:xfrm>
              <a:custGeom>
                <a:avLst/>
                <a:gdLst>
                  <a:gd name="T0" fmla="*/ 93 w 987"/>
                  <a:gd name="T1" fmla="*/ 67 h 743"/>
                  <a:gd name="T2" fmla="*/ 120 w 987"/>
                  <a:gd name="T3" fmla="*/ 344 h 743"/>
                  <a:gd name="T4" fmla="*/ 106 w 987"/>
                  <a:gd name="T5" fmla="*/ 383 h 743"/>
                  <a:gd name="T6" fmla="*/ 26 w 987"/>
                  <a:gd name="T7" fmla="*/ 162 h 743"/>
                  <a:gd name="T8" fmla="*/ 20 w 987"/>
                  <a:gd name="T9" fmla="*/ 104 h 743"/>
                  <a:gd name="T10" fmla="*/ 61 w 987"/>
                  <a:gd name="T11" fmla="*/ 22 h 743"/>
                  <a:gd name="T12" fmla="*/ 93 w 987"/>
                  <a:gd name="T13" fmla="*/ 67 h 7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7" h="743">
                    <a:moveTo>
                      <a:pt x="742" y="110"/>
                    </a:moveTo>
                    <a:cubicBezTo>
                      <a:pt x="853" y="270"/>
                      <a:pt x="941" y="491"/>
                      <a:pt x="958" y="572"/>
                    </a:cubicBezTo>
                    <a:cubicBezTo>
                      <a:pt x="987" y="692"/>
                      <a:pt x="912" y="743"/>
                      <a:pt x="847" y="638"/>
                    </a:cubicBezTo>
                    <a:cubicBezTo>
                      <a:pt x="523" y="89"/>
                      <a:pt x="364" y="254"/>
                      <a:pt x="202" y="269"/>
                    </a:cubicBezTo>
                    <a:cubicBezTo>
                      <a:pt x="0" y="325"/>
                      <a:pt x="89" y="207"/>
                      <a:pt x="163" y="173"/>
                    </a:cubicBezTo>
                    <a:cubicBezTo>
                      <a:pt x="222" y="145"/>
                      <a:pt x="366" y="53"/>
                      <a:pt x="481" y="35"/>
                    </a:cubicBezTo>
                    <a:cubicBezTo>
                      <a:pt x="576" y="12"/>
                      <a:pt x="680" y="0"/>
                      <a:pt x="742" y="11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9" name="Freeform 43"/>
              <p:cNvSpPr>
                <a:spLocks/>
              </p:cNvSpPr>
              <p:nvPr userDrawn="1"/>
            </p:nvSpPr>
            <p:spPr bwMode="hidden">
              <a:xfrm rot="6284068">
                <a:off x="1296" y="947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0" name="Freeform 44"/>
              <p:cNvSpPr>
                <a:spLocks/>
              </p:cNvSpPr>
              <p:nvPr userDrawn="1"/>
            </p:nvSpPr>
            <p:spPr bwMode="hidden">
              <a:xfrm rot="19272242" flipV="1">
                <a:off x="928" y="84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" name="Freeform 45"/>
              <p:cNvSpPr>
                <a:spLocks/>
              </p:cNvSpPr>
              <p:nvPr userDrawn="1"/>
            </p:nvSpPr>
            <p:spPr bwMode="hidden">
              <a:xfrm rot="563450" flipH="1">
                <a:off x="-20" y="238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" name="Freeform 46"/>
              <p:cNvSpPr>
                <a:spLocks/>
              </p:cNvSpPr>
              <p:nvPr userDrawn="1"/>
            </p:nvSpPr>
            <p:spPr bwMode="hidden">
              <a:xfrm>
                <a:off x="3305" y="870"/>
                <a:ext cx="687" cy="609"/>
              </a:xfrm>
              <a:custGeom>
                <a:avLst/>
                <a:gdLst>
                  <a:gd name="T0" fmla="*/ 144 w 687"/>
                  <a:gd name="T1" fmla="*/ 45 h 609"/>
                  <a:gd name="T2" fmla="*/ 546 w 687"/>
                  <a:gd name="T3" fmla="*/ 9 h 609"/>
                  <a:gd name="T4" fmla="*/ 582 w 687"/>
                  <a:gd name="T5" fmla="*/ 99 h 609"/>
                  <a:gd name="T6" fmla="*/ 123 w 687"/>
                  <a:gd name="T7" fmla="*/ 462 h 609"/>
                  <a:gd name="T8" fmla="*/ 27 w 687"/>
                  <a:gd name="T9" fmla="*/ 438 h 609"/>
                  <a:gd name="T10" fmla="*/ 12 w 687"/>
                  <a:gd name="T11" fmla="*/ 210 h 609"/>
                  <a:gd name="T12" fmla="*/ 144 w 687"/>
                  <a:gd name="T13" fmla="*/ 45 h 60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87" h="609">
                    <a:moveTo>
                      <a:pt x="144" y="45"/>
                    </a:moveTo>
                    <a:cubicBezTo>
                      <a:pt x="306" y="0"/>
                      <a:pt x="472" y="5"/>
                      <a:pt x="546" y="9"/>
                    </a:cubicBezTo>
                    <a:cubicBezTo>
                      <a:pt x="654" y="12"/>
                      <a:pt x="687" y="75"/>
                      <a:pt x="582" y="99"/>
                    </a:cubicBezTo>
                    <a:cubicBezTo>
                      <a:pt x="81" y="144"/>
                      <a:pt x="162" y="423"/>
                      <a:pt x="123" y="462"/>
                    </a:cubicBezTo>
                    <a:cubicBezTo>
                      <a:pt x="123" y="609"/>
                      <a:pt x="39" y="495"/>
                      <a:pt x="27" y="438"/>
                    </a:cubicBezTo>
                    <a:cubicBezTo>
                      <a:pt x="18" y="393"/>
                      <a:pt x="0" y="291"/>
                      <a:pt x="12" y="210"/>
                    </a:cubicBezTo>
                    <a:cubicBezTo>
                      <a:pt x="15" y="141"/>
                      <a:pt x="36" y="66"/>
                      <a:pt x="144" y="45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3" name="Freeform 47"/>
              <p:cNvSpPr>
                <a:spLocks/>
              </p:cNvSpPr>
              <p:nvPr userDrawn="1"/>
            </p:nvSpPr>
            <p:spPr bwMode="hidden">
              <a:xfrm>
                <a:off x="2191" y="466"/>
                <a:ext cx="987" cy="743"/>
              </a:xfrm>
              <a:custGeom>
                <a:avLst/>
                <a:gdLst>
                  <a:gd name="T0" fmla="*/ 742 w 987"/>
                  <a:gd name="T1" fmla="*/ 110 h 743"/>
                  <a:gd name="T2" fmla="*/ 958 w 987"/>
                  <a:gd name="T3" fmla="*/ 572 h 743"/>
                  <a:gd name="T4" fmla="*/ 847 w 987"/>
                  <a:gd name="T5" fmla="*/ 638 h 743"/>
                  <a:gd name="T6" fmla="*/ 202 w 987"/>
                  <a:gd name="T7" fmla="*/ 269 h 743"/>
                  <a:gd name="T8" fmla="*/ 163 w 987"/>
                  <a:gd name="T9" fmla="*/ 173 h 743"/>
                  <a:gd name="T10" fmla="*/ 481 w 987"/>
                  <a:gd name="T11" fmla="*/ 35 h 743"/>
                  <a:gd name="T12" fmla="*/ 742 w 987"/>
                  <a:gd name="T13" fmla="*/ 110 h 7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7" h="743">
                    <a:moveTo>
                      <a:pt x="742" y="110"/>
                    </a:moveTo>
                    <a:cubicBezTo>
                      <a:pt x="853" y="270"/>
                      <a:pt x="941" y="491"/>
                      <a:pt x="958" y="572"/>
                    </a:cubicBezTo>
                    <a:cubicBezTo>
                      <a:pt x="987" y="692"/>
                      <a:pt x="912" y="743"/>
                      <a:pt x="847" y="638"/>
                    </a:cubicBezTo>
                    <a:cubicBezTo>
                      <a:pt x="523" y="89"/>
                      <a:pt x="364" y="254"/>
                      <a:pt x="202" y="269"/>
                    </a:cubicBezTo>
                    <a:cubicBezTo>
                      <a:pt x="0" y="325"/>
                      <a:pt x="89" y="207"/>
                      <a:pt x="163" y="173"/>
                    </a:cubicBezTo>
                    <a:cubicBezTo>
                      <a:pt x="222" y="145"/>
                      <a:pt x="366" y="53"/>
                      <a:pt x="481" y="35"/>
                    </a:cubicBezTo>
                    <a:cubicBezTo>
                      <a:pt x="576" y="12"/>
                      <a:pt x="680" y="0"/>
                      <a:pt x="742" y="11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4" name="Freeform 48"/>
              <p:cNvSpPr>
                <a:spLocks/>
              </p:cNvSpPr>
              <p:nvPr userDrawn="1"/>
            </p:nvSpPr>
            <p:spPr bwMode="hidden">
              <a:xfrm>
                <a:off x="2075" y="1119"/>
                <a:ext cx="650" cy="648"/>
              </a:xfrm>
              <a:custGeom>
                <a:avLst/>
                <a:gdLst>
                  <a:gd name="T0" fmla="*/ 468 w 650"/>
                  <a:gd name="T1" fmla="*/ 114 h 648"/>
                  <a:gd name="T2" fmla="*/ 621 w 650"/>
                  <a:gd name="T3" fmla="*/ 453 h 648"/>
                  <a:gd name="T4" fmla="*/ 522 w 650"/>
                  <a:gd name="T5" fmla="*/ 495 h 648"/>
                  <a:gd name="T6" fmla="*/ 105 w 650"/>
                  <a:gd name="T7" fmla="*/ 519 h 648"/>
                  <a:gd name="T8" fmla="*/ 30 w 650"/>
                  <a:gd name="T9" fmla="*/ 450 h 648"/>
                  <a:gd name="T10" fmla="*/ 231 w 650"/>
                  <a:gd name="T11" fmla="*/ 84 h 648"/>
                  <a:gd name="T12" fmla="*/ 468 w 650"/>
                  <a:gd name="T13" fmla="*/ 114 h 6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50" h="648">
                    <a:moveTo>
                      <a:pt x="468" y="114"/>
                    </a:moveTo>
                    <a:cubicBezTo>
                      <a:pt x="579" y="274"/>
                      <a:pt x="604" y="372"/>
                      <a:pt x="621" y="453"/>
                    </a:cubicBezTo>
                    <a:cubicBezTo>
                      <a:pt x="650" y="573"/>
                      <a:pt x="587" y="600"/>
                      <a:pt x="522" y="495"/>
                    </a:cubicBezTo>
                    <a:cubicBezTo>
                      <a:pt x="330" y="99"/>
                      <a:pt x="171" y="417"/>
                      <a:pt x="105" y="519"/>
                    </a:cubicBezTo>
                    <a:cubicBezTo>
                      <a:pt x="51" y="648"/>
                      <a:pt x="0" y="525"/>
                      <a:pt x="30" y="450"/>
                    </a:cubicBezTo>
                    <a:cubicBezTo>
                      <a:pt x="39" y="381"/>
                      <a:pt x="132" y="180"/>
                      <a:pt x="231" y="84"/>
                    </a:cubicBezTo>
                    <a:cubicBezTo>
                      <a:pt x="321" y="0"/>
                      <a:pt x="406" y="4"/>
                      <a:pt x="468" y="114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5" name="Freeform 49"/>
              <p:cNvSpPr>
                <a:spLocks/>
              </p:cNvSpPr>
              <p:nvPr userDrawn="1"/>
            </p:nvSpPr>
            <p:spPr bwMode="hidden">
              <a:xfrm>
                <a:off x="2816" y="1630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6" name="Freeform 50"/>
              <p:cNvSpPr>
                <a:spLocks/>
              </p:cNvSpPr>
              <p:nvPr userDrawn="1"/>
            </p:nvSpPr>
            <p:spPr bwMode="hidden">
              <a:xfrm>
                <a:off x="3899" y="-2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7" name="Freeform 51"/>
              <p:cNvSpPr>
                <a:spLocks/>
              </p:cNvSpPr>
              <p:nvPr userDrawn="1"/>
            </p:nvSpPr>
            <p:spPr bwMode="hidden">
              <a:xfrm>
                <a:off x="3080" y="99"/>
                <a:ext cx="687" cy="609"/>
              </a:xfrm>
              <a:custGeom>
                <a:avLst/>
                <a:gdLst>
                  <a:gd name="T0" fmla="*/ 144 w 687"/>
                  <a:gd name="T1" fmla="*/ 45 h 609"/>
                  <a:gd name="T2" fmla="*/ 546 w 687"/>
                  <a:gd name="T3" fmla="*/ 9 h 609"/>
                  <a:gd name="T4" fmla="*/ 582 w 687"/>
                  <a:gd name="T5" fmla="*/ 99 h 609"/>
                  <a:gd name="T6" fmla="*/ 123 w 687"/>
                  <a:gd name="T7" fmla="*/ 462 h 609"/>
                  <a:gd name="T8" fmla="*/ 27 w 687"/>
                  <a:gd name="T9" fmla="*/ 438 h 609"/>
                  <a:gd name="T10" fmla="*/ 12 w 687"/>
                  <a:gd name="T11" fmla="*/ 210 h 609"/>
                  <a:gd name="T12" fmla="*/ 144 w 687"/>
                  <a:gd name="T13" fmla="*/ 45 h 60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87" h="609">
                    <a:moveTo>
                      <a:pt x="144" y="45"/>
                    </a:moveTo>
                    <a:cubicBezTo>
                      <a:pt x="306" y="0"/>
                      <a:pt x="472" y="5"/>
                      <a:pt x="546" y="9"/>
                    </a:cubicBezTo>
                    <a:cubicBezTo>
                      <a:pt x="654" y="12"/>
                      <a:pt x="687" y="75"/>
                      <a:pt x="582" y="99"/>
                    </a:cubicBezTo>
                    <a:cubicBezTo>
                      <a:pt x="81" y="144"/>
                      <a:pt x="162" y="423"/>
                      <a:pt x="123" y="462"/>
                    </a:cubicBezTo>
                    <a:cubicBezTo>
                      <a:pt x="123" y="609"/>
                      <a:pt x="39" y="495"/>
                      <a:pt x="27" y="438"/>
                    </a:cubicBezTo>
                    <a:cubicBezTo>
                      <a:pt x="18" y="393"/>
                      <a:pt x="0" y="291"/>
                      <a:pt x="12" y="210"/>
                    </a:cubicBezTo>
                    <a:cubicBezTo>
                      <a:pt x="15" y="141"/>
                      <a:pt x="36" y="66"/>
                      <a:pt x="144" y="45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8" name="Freeform 52"/>
              <p:cNvSpPr>
                <a:spLocks/>
              </p:cNvSpPr>
              <p:nvPr userDrawn="1"/>
            </p:nvSpPr>
            <p:spPr bwMode="hidden">
              <a:xfrm rot="3318475">
                <a:off x="2005" y="51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9" name="Freeform 53"/>
              <p:cNvSpPr>
                <a:spLocks/>
              </p:cNvSpPr>
              <p:nvPr userDrawn="1"/>
            </p:nvSpPr>
            <p:spPr bwMode="hidden">
              <a:xfrm rot="20976686" flipH="1">
                <a:off x="2947" y="1262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0" name="Freeform 54"/>
              <p:cNvSpPr>
                <a:spLocks/>
              </p:cNvSpPr>
              <p:nvPr userDrawn="1"/>
            </p:nvSpPr>
            <p:spPr bwMode="hidden">
              <a:xfrm>
                <a:off x="1908" y="1072"/>
                <a:ext cx="866" cy="795"/>
              </a:xfrm>
              <a:custGeom>
                <a:avLst/>
                <a:gdLst>
                  <a:gd name="T0" fmla="*/ 17 w 866"/>
                  <a:gd name="T1" fmla="*/ 180 h 795"/>
                  <a:gd name="T2" fmla="*/ 284 w 866"/>
                  <a:gd name="T3" fmla="*/ 720 h 795"/>
                  <a:gd name="T4" fmla="*/ 380 w 866"/>
                  <a:gd name="T5" fmla="*/ 687 h 795"/>
                  <a:gd name="T6" fmla="*/ 647 w 866"/>
                  <a:gd name="T7" fmla="*/ 249 h 795"/>
                  <a:gd name="T8" fmla="*/ 716 w 866"/>
                  <a:gd name="T9" fmla="*/ 138 h 795"/>
                  <a:gd name="T10" fmla="*/ 182 w 866"/>
                  <a:gd name="T11" fmla="*/ 0 h 795"/>
                  <a:gd name="T12" fmla="*/ 17 w 866"/>
                  <a:gd name="T13" fmla="*/ 180 h 79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66" h="795">
                    <a:moveTo>
                      <a:pt x="17" y="180"/>
                    </a:moveTo>
                    <a:cubicBezTo>
                      <a:pt x="49" y="413"/>
                      <a:pt x="206" y="636"/>
                      <a:pt x="284" y="720"/>
                    </a:cubicBezTo>
                    <a:cubicBezTo>
                      <a:pt x="359" y="795"/>
                      <a:pt x="422" y="771"/>
                      <a:pt x="380" y="687"/>
                    </a:cubicBezTo>
                    <a:cubicBezTo>
                      <a:pt x="284" y="378"/>
                      <a:pt x="197" y="183"/>
                      <a:pt x="647" y="249"/>
                    </a:cubicBezTo>
                    <a:cubicBezTo>
                      <a:pt x="866" y="276"/>
                      <a:pt x="791" y="175"/>
                      <a:pt x="716" y="138"/>
                    </a:cubicBezTo>
                    <a:cubicBezTo>
                      <a:pt x="575" y="63"/>
                      <a:pt x="317" y="6"/>
                      <a:pt x="182" y="0"/>
                    </a:cubicBezTo>
                    <a:cubicBezTo>
                      <a:pt x="95" y="0"/>
                      <a:pt x="0" y="32"/>
                      <a:pt x="17" y="18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1" name="Freeform 55"/>
              <p:cNvSpPr>
                <a:spLocks/>
              </p:cNvSpPr>
              <p:nvPr userDrawn="1"/>
            </p:nvSpPr>
            <p:spPr bwMode="hidden">
              <a:xfrm rot="16244410" flipH="1">
                <a:off x="3582" y="1463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" name="Freeform 56"/>
              <p:cNvSpPr>
                <a:spLocks/>
              </p:cNvSpPr>
              <p:nvPr userDrawn="1"/>
            </p:nvSpPr>
            <p:spPr bwMode="hidden">
              <a:xfrm rot="2428453">
                <a:off x="1933" y="1684"/>
                <a:ext cx="802" cy="706"/>
              </a:xfrm>
              <a:custGeom>
                <a:avLst/>
                <a:gdLst>
                  <a:gd name="T0" fmla="*/ 93 w 987"/>
                  <a:gd name="T1" fmla="*/ 67 h 743"/>
                  <a:gd name="T2" fmla="*/ 120 w 987"/>
                  <a:gd name="T3" fmla="*/ 344 h 743"/>
                  <a:gd name="T4" fmla="*/ 106 w 987"/>
                  <a:gd name="T5" fmla="*/ 383 h 743"/>
                  <a:gd name="T6" fmla="*/ 26 w 987"/>
                  <a:gd name="T7" fmla="*/ 162 h 743"/>
                  <a:gd name="T8" fmla="*/ 20 w 987"/>
                  <a:gd name="T9" fmla="*/ 104 h 743"/>
                  <a:gd name="T10" fmla="*/ 61 w 987"/>
                  <a:gd name="T11" fmla="*/ 22 h 743"/>
                  <a:gd name="T12" fmla="*/ 93 w 987"/>
                  <a:gd name="T13" fmla="*/ 67 h 7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7" h="743">
                    <a:moveTo>
                      <a:pt x="742" y="110"/>
                    </a:moveTo>
                    <a:cubicBezTo>
                      <a:pt x="853" y="270"/>
                      <a:pt x="941" y="491"/>
                      <a:pt x="958" y="572"/>
                    </a:cubicBezTo>
                    <a:cubicBezTo>
                      <a:pt x="987" y="692"/>
                      <a:pt x="912" y="743"/>
                      <a:pt x="847" y="638"/>
                    </a:cubicBezTo>
                    <a:cubicBezTo>
                      <a:pt x="523" y="89"/>
                      <a:pt x="364" y="254"/>
                      <a:pt x="202" y="269"/>
                    </a:cubicBezTo>
                    <a:cubicBezTo>
                      <a:pt x="0" y="325"/>
                      <a:pt x="89" y="207"/>
                      <a:pt x="163" y="173"/>
                    </a:cubicBezTo>
                    <a:cubicBezTo>
                      <a:pt x="222" y="145"/>
                      <a:pt x="366" y="53"/>
                      <a:pt x="481" y="35"/>
                    </a:cubicBezTo>
                    <a:cubicBezTo>
                      <a:pt x="576" y="12"/>
                      <a:pt x="680" y="0"/>
                      <a:pt x="742" y="11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3" name="Freeform 57"/>
              <p:cNvSpPr>
                <a:spLocks/>
              </p:cNvSpPr>
              <p:nvPr userDrawn="1"/>
            </p:nvSpPr>
            <p:spPr bwMode="hidden">
              <a:xfrm rot="6284068">
                <a:off x="3391" y="947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4" name="Freeform 58"/>
              <p:cNvSpPr>
                <a:spLocks/>
              </p:cNvSpPr>
              <p:nvPr userDrawn="1"/>
            </p:nvSpPr>
            <p:spPr bwMode="hidden">
              <a:xfrm rot="19272242" flipV="1">
                <a:off x="3023" y="84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5" name="Freeform 59"/>
              <p:cNvSpPr>
                <a:spLocks/>
              </p:cNvSpPr>
              <p:nvPr userDrawn="1"/>
            </p:nvSpPr>
            <p:spPr bwMode="hidden">
              <a:xfrm rot="563450" flipH="1">
                <a:off x="1847" y="238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6" name="Freeform 60"/>
              <p:cNvSpPr>
                <a:spLocks/>
              </p:cNvSpPr>
              <p:nvPr userDrawn="1"/>
            </p:nvSpPr>
            <p:spPr bwMode="hidden">
              <a:xfrm flipH="1">
                <a:off x="5075" y="867"/>
                <a:ext cx="687" cy="609"/>
              </a:xfrm>
              <a:custGeom>
                <a:avLst/>
                <a:gdLst>
                  <a:gd name="T0" fmla="*/ 144 w 687"/>
                  <a:gd name="T1" fmla="*/ 45 h 609"/>
                  <a:gd name="T2" fmla="*/ 546 w 687"/>
                  <a:gd name="T3" fmla="*/ 9 h 609"/>
                  <a:gd name="T4" fmla="*/ 582 w 687"/>
                  <a:gd name="T5" fmla="*/ 99 h 609"/>
                  <a:gd name="T6" fmla="*/ 123 w 687"/>
                  <a:gd name="T7" fmla="*/ 462 h 609"/>
                  <a:gd name="T8" fmla="*/ 27 w 687"/>
                  <a:gd name="T9" fmla="*/ 438 h 609"/>
                  <a:gd name="T10" fmla="*/ 12 w 687"/>
                  <a:gd name="T11" fmla="*/ 210 h 609"/>
                  <a:gd name="T12" fmla="*/ 144 w 687"/>
                  <a:gd name="T13" fmla="*/ 45 h 60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87" h="609">
                    <a:moveTo>
                      <a:pt x="144" y="45"/>
                    </a:moveTo>
                    <a:cubicBezTo>
                      <a:pt x="306" y="0"/>
                      <a:pt x="472" y="5"/>
                      <a:pt x="546" y="9"/>
                    </a:cubicBezTo>
                    <a:cubicBezTo>
                      <a:pt x="654" y="12"/>
                      <a:pt x="687" y="75"/>
                      <a:pt x="582" y="99"/>
                    </a:cubicBezTo>
                    <a:cubicBezTo>
                      <a:pt x="81" y="144"/>
                      <a:pt x="162" y="423"/>
                      <a:pt x="123" y="462"/>
                    </a:cubicBezTo>
                    <a:cubicBezTo>
                      <a:pt x="123" y="609"/>
                      <a:pt x="39" y="495"/>
                      <a:pt x="27" y="438"/>
                    </a:cubicBezTo>
                    <a:cubicBezTo>
                      <a:pt x="18" y="393"/>
                      <a:pt x="0" y="291"/>
                      <a:pt x="12" y="210"/>
                    </a:cubicBezTo>
                    <a:cubicBezTo>
                      <a:pt x="15" y="141"/>
                      <a:pt x="36" y="66"/>
                      <a:pt x="144" y="45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" name="Freeform 61"/>
              <p:cNvSpPr>
                <a:spLocks/>
              </p:cNvSpPr>
              <p:nvPr userDrawn="1"/>
            </p:nvSpPr>
            <p:spPr bwMode="hidden">
              <a:xfrm>
                <a:off x="4287" y="475"/>
                <a:ext cx="987" cy="743"/>
              </a:xfrm>
              <a:custGeom>
                <a:avLst/>
                <a:gdLst>
                  <a:gd name="T0" fmla="*/ 742 w 987"/>
                  <a:gd name="T1" fmla="*/ 110 h 743"/>
                  <a:gd name="T2" fmla="*/ 958 w 987"/>
                  <a:gd name="T3" fmla="*/ 572 h 743"/>
                  <a:gd name="T4" fmla="*/ 847 w 987"/>
                  <a:gd name="T5" fmla="*/ 638 h 743"/>
                  <a:gd name="T6" fmla="*/ 202 w 987"/>
                  <a:gd name="T7" fmla="*/ 269 h 743"/>
                  <a:gd name="T8" fmla="*/ 163 w 987"/>
                  <a:gd name="T9" fmla="*/ 173 h 743"/>
                  <a:gd name="T10" fmla="*/ 481 w 987"/>
                  <a:gd name="T11" fmla="*/ 35 h 743"/>
                  <a:gd name="T12" fmla="*/ 742 w 987"/>
                  <a:gd name="T13" fmla="*/ 110 h 7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7" h="743">
                    <a:moveTo>
                      <a:pt x="742" y="110"/>
                    </a:moveTo>
                    <a:cubicBezTo>
                      <a:pt x="853" y="270"/>
                      <a:pt x="941" y="491"/>
                      <a:pt x="958" y="572"/>
                    </a:cubicBezTo>
                    <a:cubicBezTo>
                      <a:pt x="987" y="692"/>
                      <a:pt x="912" y="743"/>
                      <a:pt x="847" y="638"/>
                    </a:cubicBezTo>
                    <a:cubicBezTo>
                      <a:pt x="523" y="89"/>
                      <a:pt x="364" y="254"/>
                      <a:pt x="202" y="269"/>
                    </a:cubicBezTo>
                    <a:cubicBezTo>
                      <a:pt x="0" y="325"/>
                      <a:pt x="89" y="207"/>
                      <a:pt x="163" y="173"/>
                    </a:cubicBezTo>
                    <a:cubicBezTo>
                      <a:pt x="222" y="145"/>
                      <a:pt x="366" y="53"/>
                      <a:pt x="481" y="35"/>
                    </a:cubicBezTo>
                    <a:cubicBezTo>
                      <a:pt x="576" y="12"/>
                      <a:pt x="680" y="0"/>
                      <a:pt x="742" y="11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8" name="Freeform 62"/>
              <p:cNvSpPr>
                <a:spLocks/>
              </p:cNvSpPr>
              <p:nvPr userDrawn="1"/>
            </p:nvSpPr>
            <p:spPr bwMode="hidden">
              <a:xfrm>
                <a:off x="4171" y="1128"/>
                <a:ext cx="650" cy="648"/>
              </a:xfrm>
              <a:custGeom>
                <a:avLst/>
                <a:gdLst>
                  <a:gd name="T0" fmla="*/ 468 w 650"/>
                  <a:gd name="T1" fmla="*/ 114 h 648"/>
                  <a:gd name="T2" fmla="*/ 621 w 650"/>
                  <a:gd name="T3" fmla="*/ 453 h 648"/>
                  <a:gd name="T4" fmla="*/ 522 w 650"/>
                  <a:gd name="T5" fmla="*/ 495 h 648"/>
                  <a:gd name="T6" fmla="*/ 105 w 650"/>
                  <a:gd name="T7" fmla="*/ 519 h 648"/>
                  <a:gd name="T8" fmla="*/ 30 w 650"/>
                  <a:gd name="T9" fmla="*/ 450 h 648"/>
                  <a:gd name="T10" fmla="*/ 231 w 650"/>
                  <a:gd name="T11" fmla="*/ 84 h 648"/>
                  <a:gd name="T12" fmla="*/ 468 w 650"/>
                  <a:gd name="T13" fmla="*/ 114 h 6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50" h="648">
                    <a:moveTo>
                      <a:pt x="468" y="114"/>
                    </a:moveTo>
                    <a:cubicBezTo>
                      <a:pt x="579" y="274"/>
                      <a:pt x="604" y="372"/>
                      <a:pt x="621" y="453"/>
                    </a:cubicBezTo>
                    <a:cubicBezTo>
                      <a:pt x="650" y="573"/>
                      <a:pt x="587" y="600"/>
                      <a:pt x="522" y="495"/>
                    </a:cubicBezTo>
                    <a:cubicBezTo>
                      <a:pt x="330" y="99"/>
                      <a:pt x="171" y="417"/>
                      <a:pt x="105" y="519"/>
                    </a:cubicBezTo>
                    <a:cubicBezTo>
                      <a:pt x="51" y="648"/>
                      <a:pt x="0" y="525"/>
                      <a:pt x="30" y="450"/>
                    </a:cubicBezTo>
                    <a:cubicBezTo>
                      <a:pt x="39" y="381"/>
                      <a:pt x="132" y="180"/>
                      <a:pt x="231" y="84"/>
                    </a:cubicBezTo>
                    <a:cubicBezTo>
                      <a:pt x="321" y="0"/>
                      <a:pt x="406" y="4"/>
                      <a:pt x="468" y="114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9" name="Freeform 63"/>
              <p:cNvSpPr>
                <a:spLocks/>
              </p:cNvSpPr>
              <p:nvPr userDrawn="1"/>
            </p:nvSpPr>
            <p:spPr bwMode="hidden">
              <a:xfrm>
                <a:off x="5092" y="1579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0" name="Freeform 64"/>
              <p:cNvSpPr>
                <a:spLocks/>
              </p:cNvSpPr>
              <p:nvPr userDrawn="1"/>
            </p:nvSpPr>
            <p:spPr bwMode="hidden">
              <a:xfrm>
                <a:off x="4828" y="24"/>
                <a:ext cx="687" cy="609"/>
              </a:xfrm>
              <a:custGeom>
                <a:avLst/>
                <a:gdLst>
                  <a:gd name="T0" fmla="*/ 144 w 687"/>
                  <a:gd name="T1" fmla="*/ 45 h 609"/>
                  <a:gd name="T2" fmla="*/ 546 w 687"/>
                  <a:gd name="T3" fmla="*/ 9 h 609"/>
                  <a:gd name="T4" fmla="*/ 582 w 687"/>
                  <a:gd name="T5" fmla="*/ 99 h 609"/>
                  <a:gd name="T6" fmla="*/ 123 w 687"/>
                  <a:gd name="T7" fmla="*/ 462 h 609"/>
                  <a:gd name="T8" fmla="*/ 27 w 687"/>
                  <a:gd name="T9" fmla="*/ 438 h 609"/>
                  <a:gd name="T10" fmla="*/ 12 w 687"/>
                  <a:gd name="T11" fmla="*/ 210 h 609"/>
                  <a:gd name="T12" fmla="*/ 144 w 687"/>
                  <a:gd name="T13" fmla="*/ 45 h 60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87" h="609">
                    <a:moveTo>
                      <a:pt x="144" y="45"/>
                    </a:moveTo>
                    <a:cubicBezTo>
                      <a:pt x="306" y="0"/>
                      <a:pt x="472" y="5"/>
                      <a:pt x="546" y="9"/>
                    </a:cubicBezTo>
                    <a:cubicBezTo>
                      <a:pt x="654" y="12"/>
                      <a:pt x="687" y="75"/>
                      <a:pt x="582" y="99"/>
                    </a:cubicBezTo>
                    <a:cubicBezTo>
                      <a:pt x="81" y="144"/>
                      <a:pt x="162" y="423"/>
                      <a:pt x="123" y="462"/>
                    </a:cubicBezTo>
                    <a:cubicBezTo>
                      <a:pt x="123" y="609"/>
                      <a:pt x="39" y="495"/>
                      <a:pt x="27" y="438"/>
                    </a:cubicBezTo>
                    <a:cubicBezTo>
                      <a:pt x="18" y="393"/>
                      <a:pt x="0" y="291"/>
                      <a:pt x="12" y="210"/>
                    </a:cubicBezTo>
                    <a:cubicBezTo>
                      <a:pt x="15" y="141"/>
                      <a:pt x="36" y="66"/>
                      <a:pt x="144" y="45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1" name="Freeform 65"/>
              <p:cNvSpPr>
                <a:spLocks/>
              </p:cNvSpPr>
              <p:nvPr userDrawn="1"/>
            </p:nvSpPr>
            <p:spPr bwMode="hidden">
              <a:xfrm rot="3318475">
                <a:off x="4137" y="-48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2" name="Freeform 66"/>
              <p:cNvSpPr>
                <a:spLocks/>
              </p:cNvSpPr>
              <p:nvPr userDrawn="1"/>
            </p:nvSpPr>
            <p:spPr bwMode="hidden">
              <a:xfrm rot="20976686" flipH="1">
                <a:off x="5043" y="1271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3" name="Freeform 67"/>
              <p:cNvSpPr>
                <a:spLocks/>
              </p:cNvSpPr>
              <p:nvPr userDrawn="1"/>
            </p:nvSpPr>
            <p:spPr bwMode="hidden">
              <a:xfrm>
                <a:off x="4328" y="949"/>
                <a:ext cx="866" cy="795"/>
              </a:xfrm>
              <a:custGeom>
                <a:avLst/>
                <a:gdLst>
                  <a:gd name="T0" fmla="*/ 17 w 866"/>
                  <a:gd name="T1" fmla="*/ 180 h 795"/>
                  <a:gd name="T2" fmla="*/ 284 w 866"/>
                  <a:gd name="T3" fmla="*/ 720 h 795"/>
                  <a:gd name="T4" fmla="*/ 380 w 866"/>
                  <a:gd name="T5" fmla="*/ 687 h 795"/>
                  <a:gd name="T6" fmla="*/ 647 w 866"/>
                  <a:gd name="T7" fmla="*/ 249 h 795"/>
                  <a:gd name="T8" fmla="*/ 716 w 866"/>
                  <a:gd name="T9" fmla="*/ 138 h 795"/>
                  <a:gd name="T10" fmla="*/ 182 w 866"/>
                  <a:gd name="T11" fmla="*/ 0 h 795"/>
                  <a:gd name="T12" fmla="*/ 17 w 866"/>
                  <a:gd name="T13" fmla="*/ 180 h 79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66" h="795">
                    <a:moveTo>
                      <a:pt x="17" y="180"/>
                    </a:moveTo>
                    <a:cubicBezTo>
                      <a:pt x="49" y="413"/>
                      <a:pt x="206" y="636"/>
                      <a:pt x="284" y="720"/>
                    </a:cubicBezTo>
                    <a:cubicBezTo>
                      <a:pt x="359" y="795"/>
                      <a:pt x="422" y="771"/>
                      <a:pt x="380" y="687"/>
                    </a:cubicBezTo>
                    <a:cubicBezTo>
                      <a:pt x="284" y="378"/>
                      <a:pt x="197" y="183"/>
                      <a:pt x="647" y="249"/>
                    </a:cubicBezTo>
                    <a:cubicBezTo>
                      <a:pt x="866" y="276"/>
                      <a:pt x="791" y="175"/>
                      <a:pt x="716" y="138"/>
                    </a:cubicBezTo>
                    <a:cubicBezTo>
                      <a:pt x="575" y="63"/>
                      <a:pt x="317" y="6"/>
                      <a:pt x="182" y="0"/>
                    </a:cubicBezTo>
                    <a:cubicBezTo>
                      <a:pt x="95" y="0"/>
                      <a:pt x="0" y="32"/>
                      <a:pt x="17" y="18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4" name="Freeform 68"/>
              <p:cNvSpPr>
                <a:spLocks/>
              </p:cNvSpPr>
              <p:nvPr userDrawn="1"/>
            </p:nvSpPr>
            <p:spPr bwMode="hidden">
              <a:xfrm rot="16244410" flipH="1">
                <a:off x="5172" y="3212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5" name="Freeform 69"/>
              <p:cNvSpPr>
                <a:spLocks/>
              </p:cNvSpPr>
              <p:nvPr userDrawn="1"/>
            </p:nvSpPr>
            <p:spPr bwMode="hidden">
              <a:xfrm rot="2428453">
                <a:off x="4161" y="1609"/>
                <a:ext cx="802" cy="706"/>
              </a:xfrm>
              <a:custGeom>
                <a:avLst/>
                <a:gdLst>
                  <a:gd name="T0" fmla="*/ 93 w 987"/>
                  <a:gd name="T1" fmla="*/ 67 h 743"/>
                  <a:gd name="T2" fmla="*/ 120 w 987"/>
                  <a:gd name="T3" fmla="*/ 344 h 743"/>
                  <a:gd name="T4" fmla="*/ 106 w 987"/>
                  <a:gd name="T5" fmla="*/ 383 h 743"/>
                  <a:gd name="T6" fmla="*/ 26 w 987"/>
                  <a:gd name="T7" fmla="*/ 162 h 743"/>
                  <a:gd name="T8" fmla="*/ 20 w 987"/>
                  <a:gd name="T9" fmla="*/ 104 h 743"/>
                  <a:gd name="T10" fmla="*/ 61 w 987"/>
                  <a:gd name="T11" fmla="*/ 22 h 743"/>
                  <a:gd name="T12" fmla="*/ 93 w 987"/>
                  <a:gd name="T13" fmla="*/ 67 h 7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7" h="743">
                    <a:moveTo>
                      <a:pt x="742" y="110"/>
                    </a:moveTo>
                    <a:cubicBezTo>
                      <a:pt x="853" y="270"/>
                      <a:pt x="941" y="491"/>
                      <a:pt x="958" y="572"/>
                    </a:cubicBezTo>
                    <a:cubicBezTo>
                      <a:pt x="987" y="692"/>
                      <a:pt x="912" y="743"/>
                      <a:pt x="847" y="638"/>
                    </a:cubicBezTo>
                    <a:cubicBezTo>
                      <a:pt x="523" y="89"/>
                      <a:pt x="364" y="254"/>
                      <a:pt x="202" y="269"/>
                    </a:cubicBezTo>
                    <a:cubicBezTo>
                      <a:pt x="0" y="325"/>
                      <a:pt x="89" y="207"/>
                      <a:pt x="163" y="173"/>
                    </a:cubicBezTo>
                    <a:cubicBezTo>
                      <a:pt x="222" y="145"/>
                      <a:pt x="366" y="53"/>
                      <a:pt x="481" y="35"/>
                    </a:cubicBezTo>
                    <a:cubicBezTo>
                      <a:pt x="576" y="12"/>
                      <a:pt x="680" y="0"/>
                      <a:pt x="742" y="11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6" name="Freeform 70"/>
              <p:cNvSpPr>
                <a:spLocks/>
              </p:cNvSpPr>
              <p:nvPr userDrawn="1"/>
            </p:nvSpPr>
            <p:spPr bwMode="hidden">
              <a:xfrm rot="6284068">
                <a:off x="4899" y="775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7" name="Freeform 71"/>
              <p:cNvSpPr>
                <a:spLocks/>
              </p:cNvSpPr>
              <p:nvPr userDrawn="1"/>
            </p:nvSpPr>
            <p:spPr bwMode="hidden">
              <a:xfrm rot="21011466" flipV="1">
                <a:off x="5122" y="9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" name="Freeform 72"/>
              <p:cNvSpPr>
                <a:spLocks/>
              </p:cNvSpPr>
              <p:nvPr userDrawn="1"/>
            </p:nvSpPr>
            <p:spPr bwMode="hidden">
              <a:xfrm rot="563450" flipH="1">
                <a:off x="3823" y="463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9" name="Freeform 73"/>
              <p:cNvSpPr>
                <a:spLocks/>
              </p:cNvSpPr>
              <p:nvPr userDrawn="1"/>
            </p:nvSpPr>
            <p:spPr bwMode="hidden">
              <a:xfrm rot="6521641">
                <a:off x="5097" y="2955"/>
                <a:ext cx="687" cy="609"/>
              </a:xfrm>
              <a:custGeom>
                <a:avLst/>
                <a:gdLst>
                  <a:gd name="T0" fmla="*/ 144 w 687"/>
                  <a:gd name="T1" fmla="*/ 45 h 609"/>
                  <a:gd name="T2" fmla="*/ 546 w 687"/>
                  <a:gd name="T3" fmla="*/ 9 h 609"/>
                  <a:gd name="T4" fmla="*/ 582 w 687"/>
                  <a:gd name="T5" fmla="*/ 99 h 609"/>
                  <a:gd name="T6" fmla="*/ 123 w 687"/>
                  <a:gd name="T7" fmla="*/ 462 h 609"/>
                  <a:gd name="T8" fmla="*/ 27 w 687"/>
                  <a:gd name="T9" fmla="*/ 438 h 609"/>
                  <a:gd name="T10" fmla="*/ 12 w 687"/>
                  <a:gd name="T11" fmla="*/ 210 h 609"/>
                  <a:gd name="T12" fmla="*/ 144 w 687"/>
                  <a:gd name="T13" fmla="*/ 45 h 60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87" h="609">
                    <a:moveTo>
                      <a:pt x="144" y="45"/>
                    </a:moveTo>
                    <a:cubicBezTo>
                      <a:pt x="306" y="0"/>
                      <a:pt x="472" y="5"/>
                      <a:pt x="546" y="9"/>
                    </a:cubicBezTo>
                    <a:cubicBezTo>
                      <a:pt x="654" y="12"/>
                      <a:pt x="687" y="75"/>
                      <a:pt x="582" y="99"/>
                    </a:cubicBezTo>
                    <a:cubicBezTo>
                      <a:pt x="81" y="144"/>
                      <a:pt x="162" y="423"/>
                      <a:pt x="123" y="462"/>
                    </a:cubicBezTo>
                    <a:cubicBezTo>
                      <a:pt x="123" y="609"/>
                      <a:pt x="39" y="495"/>
                      <a:pt x="27" y="438"/>
                    </a:cubicBezTo>
                    <a:cubicBezTo>
                      <a:pt x="18" y="393"/>
                      <a:pt x="0" y="291"/>
                      <a:pt x="12" y="210"/>
                    </a:cubicBezTo>
                    <a:cubicBezTo>
                      <a:pt x="15" y="141"/>
                      <a:pt x="36" y="66"/>
                      <a:pt x="144" y="45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" name="Freeform 74"/>
              <p:cNvSpPr>
                <a:spLocks/>
              </p:cNvSpPr>
              <p:nvPr userDrawn="1"/>
            </p:nvSpPr>
            <p:spPr bwMode="hidden">
              <a:xfrm>
                <a:off x="4287" y="2587"/>
                <a:ext cx="987" cy="743"/>
              </a:xfrm>
              <a:custGeom>
                <a:avLst/>
                <a:gdLst>
                  <a:gd name="T0" fmla="*/ 742 w 987"/>
                  <a:gd name="T1" fmla="*/ 110 h 743"/>
                  <a:gd name="T2" fmla="*/ 958 w 987"/>
                  <a:gd name="T3" fmla="*/ 572 h 743"/>
                  <a:gd name="T4" fmla="*/ 847 w 987"/>
                  <a:gd name="T5" fmla="*/ 638 h 743"/>
                  <a:gd name="T6" fmla="*/ 202 w 987"/>
                  <a:gd name="T7" fmla="*/ 269 h 743"/>
                  <a:gd name="T8" fmla="*/ 163 w 987"/>
                  <a:gd name="T9" fmla="*/ 173 h 743"/>
                  <a:gd name="T10" fmla="*/ 481 w 987"/>
                  <a:gd name="T11" fmla="*/ 35 h 743"/>
                  <a:gd name="T12" fmla="*/ 742 w 987"/>
                  <a:gd name="T13" fmla="*/ 110 h 7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7" h="743">
                    <a:moveTo>
                      <a:pt x="742" y="110"/>
                    </a:moveTo>
                    <a:cubicBezTo>
                      <a:pt x="853" y="270"/>
                      <a:pt x="941" y="491"/>
                      <a:pt x="958" y="572"/>
                    </a:cubicBezTo>
                    <a:cubicBezTo>
                      <a:pt x="987" y="692"/>
                      <a:pt x="912" y="743"/>
                      <a:pt x="847" y="638"/>
                    </a:cubicBezTo>
                    <a:cubicBezTo>
                      <a:pt x="523" y="89"/>
                      <a:pt x="364" y="254"/>
                      <a:pt x="202" y="269"/>
                    </a:cubicBezTo>
                    <a:cubicBezTo>
                      <a:pt x="0" y="325"/>
                      <a:pt x="89" y="207"/>
                      <a:pt x="163" y="173"/>
                    </a:cubicBezTo>
                    <a:cubicBezTo>
                      <a:pt x="222" y="145"/>
                      <a:pt x="366" y="53"/>
                      <a:pt x="481" y="35"/>
                    </a:cubicBezTo>
                    <a:cubicBezTo>
                      <a:pt x="576" y="12"/>
                      <a:pt x="680" y="0"/>
                      <a:pt x="742" y="11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1" name="Freeform 75"/>
              <p:cNvSpPr>
                <a:spLocks/>
              </p:cNvSpPr>
              <p:nvPr userDrawn="1"/>
            </p:nvSpPr>
            <p:spPr bwMode="hidden">
              <a:xfrm>
                <a:off x="4171" y="3240"/>
                <a:ext cx="650" cy="648"/>
              </a:xfrm>
              <a:custGeom>
                <a:avLst/>
                <a:gdLst>
                  <a:gd name="T0" fmla="*/ 468 w 650"/>
                  <a:gd name="T1" fmla="*/ 114 h 648"/>
                  <a:gd name="T2" fmla="*/ 621 w 650"/>
                  <a:gd name="T3" fmla="*/ 453 h 648"/>
                  <a:gd name="T4" fmla="*/ 522 w 650"/>
                  <a:gd name="T5" fmla="*/ 495 h 648"/>
                  <a:gd name="T6" fmla="*/ 105 w 650"/>
                  <a:gd name="T7" fmla="*/ 519 h 648"/>
                  <a:gd name="T8" fmla="*/ 30 w 650"/>
                  <a:gd name="T9" fmla="*/ 450 h 648"/>
                  <a:gd name="T10" fmla="*/ 231 w 650"/>
                  <a:gd name="T11" fmla="*/ 84 h 648"/>
                  <a:gd name="T12" fmla="*/ 468 w 650"/>
                  <a:gd name="T13" fmla="*/ 114 h 6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50" h="648">
                    <a:moveTo>
                      <a:pt x="468" y="114"/>
                    </a:moveTo>
                    <a:cubicBezTo>
                      <a:pt x="579" y="274"/>
                      <a:pt x="604" y="372"/>
                      <a:pt x="621" y="453"/>
                    </a:cubicBezTo>
                    <a:cubicBezTo>
                      <a:pt x="650" y="573"/>
                      <a:pt x="587" y="600"/>
                      <a:pt x="522" y="495"/>
                    </a:cubicBezTo>
                    <a:cubicBezTo>
                      <a:pt x="330" y="99"/>
                      <a:pt x="171" y="417"/>
                      <a:pt x="105" y="519"/>
                    </a:cubicBezTo>
                    <a:cubicBezTo>
                      <a:pt x="51" y="648"/>
                      <a:pt x="0" y="525"/>
                      <a:pt x="30" y="450"/>
                    </a:cubicBezTo>
                    <a:cubicBezTo>
                      <a:pt x="39" y="381"/>
                      <a:pt x="132" y="180"/>
                      <a:pt x="231" y="84"/>
                    </a:cubicBezTo>
                    <a:cubicBezTo>
                      <a:pt x="321" y="0"/>
                      <a:pt x="406" y="4"/>
                      <a:pt x="468" y="114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2" name="Freeform 76"/>
              <p:cNvSpPr>
                <a:spLocks/>
              </p:cNvSpPr>
              <p:nvPr userDrawn="1"/>
            </p:nvSpPr>
            <p:spPr bwMode="hidden">
              <a:xfrm rot="5844778">
                <a:off x="5044" y="3610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3" name="Freeform 77"/>
              <p:cNvSpPr>
                <a:spLocks/>
              </p:cNvSpPr>
              <p:nvPr userDrawn="1"/>
            </p:nvSpPr>
            <p:spPr bwMode="hidden">
              <a:xfrm>
                <a:off x="4852" y="2040"/>
                <a:ext cx="687" cy="609"/>
              </a:xfrm>
              <a:custGeom>
                <a:avLst/>
                <a:gdLst>
                  <a:gd name="T0" fmla="*/ 144 w 687"/>
                  <a:gd name="T1" fmla="*/ 45 h 609"/>
                  <a:gd name="T2" fmla="*/ 546 w 687"/>
                  <a:gd name="T3" fmla="*/ 9 h 609"/>
                  <a:gd name="T4" fmla="*/ 582 w 687"/>
                  <a:gd name="T5" fmla="*/ 99 h 609"/>
                  <a:gd name="T6" fmla="*/ 123 w 687"/>
                  <a:gd name="T7" fmla="*/ 462 h 609"/>
                  <a:gd name="T8" fmla="*/ 27 w 687"/>
                  <a:gd name="T9" fmla="*/ 438 h 609"/>
                  <a:gd name="T10" fmla="*/ 12 w 687"/>
                  <a:gd name="T11" fmla="*/ 210 h 609"/>
                  <a:gd name="T12" fmla="*/ 144 w 687"/>
                  <a:gd name="T13" fmla="*/ 45 h 60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87" h="609">
                    <a:moveTo>
                      <a:pt x="144" y="45"/>
                    </a:moveTo>
                    <a:cubicBezTo>
                      <a:pt x="306" y="0"/>
                      <a:pt x="472" y="5"/>
                      <a:pt x="546" y="9"/>
                    </a:cubicBezTo>
                    <a:cubicBezTo>
                      <a:pt x="654" y="12"/>
                      <a:pt x="687" y="75"/>
                      <a:pt x="582" y="99"/>
                    </a:cubicBezTo>
                    <a:cubicBezTo>
                      <a:pt x="81" y="144"/>
                      <a:pt x="162" y="423"/>
                      <a:pt x="123" y="462"/>
                    </a:cubicBezTo>
                    <a:cubicBezTo>
                      <a:pt x="123" y="609"/>
                      <a:pt x="39" y="495"/>
                      <a:pt x="27" y="438"/>
                    </a:cubicBezTo>
                    <a:cubicBezTo>
                      <a:pt x="18" y="393"/>
                      <a:pt x="0" y="291"/>
                      <a:pt x="12" y="210"/>
                    </a:cubicBezTo>
                    <a:cubicBezTo>
                      <a:pt x="15" y="141"/>
                      <a:pt x="36" y="66"/>
                      <a:pt x="144" y="45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4" name="Freeform 78"/>
              <p:cNvSpPr>
                <a:spLocks/>
              </p:cNvSpPr>
              <p:nvPr userDrawn="1"/>
            </p:nvSpPr>
            <p:spPr bwMode="hidden">
              <a:xfrm rot="3318475">
                <a:off x="4101" y="2015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5" name="Freeform 79"/>
              <p:cNvSpPr>
                <a:spLocks/>
              </p:cNvSpPr>
              <p:nvPr userDrawn="1"/>
            </p:nvSpPr>
            <p:spPr bwMode="hidden">
              <a:xfrm rot="20976686" flipH="1">
                <a:off x="4923" y="3684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6" name="Freeform 80"/>
              <p:cNvSpPr>
                <a:spLocks/>
              </p:cNvSpPr>
              <p:nvPr userDrawn="1"/>
            </p:nvSpPr>
            <p:spPr bwMode="hidden">
              <a:xfrm>
                <a:off x="4004" y="3193"/>
                <a:ext cx="866" cy="795"/>
              </a:xfrm>
              <a:custGeom>
                <a:avLst/>
                <a:gdLst>
                  <a:gd name="T0" fmla="*/ 17 w 866"/>
                  <a:gd name="T1" fmla="*/ 180 h 795"/>
                  <a:gd name="T2" fmla="*/ 284 w 866"/>
                  <a:gd name="T3" fmla="*/ 720 h 795"/>
                  <a:gd name="T4" fmla="*/ 380 w 866"/>
                  <a:gd name="T5" fmla="*/ 687 h 795"/>
                  <a:gd name="T6" fmla="*/ 647 w 866"/>
                  <a:gd name="T7" fmla="*/ 249 h 795"/>
                  <a:gd name="T8" fmla="*/ 716 w 866"/>
                  <a:gd name="T9" fmla="*/ 138 h 795"/>
                  <a:gd name="T10" fmla="*/ 182 w 866"/>
                  <a:gd name="T11" fmla="*/ 0 h 795"/>
                  <a:gd name="T12" fmla="*/ 17 w 866"/>
                  <a:gd name="T13" fmla="*/ 180 h 79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66" h="795">
                    <a:moveTo>
                      <a:pt x="17" y="180"/>
                    </a:moveTo>
                    <a:cubicBezTo>
                      <a:pt x="49" y="413"/>
                      <a:pt x="206" y="636"/>
                      <a:pt x="284" y="720"/>
                    </a:cubicBezTo>
                    <a:cubicBezTo>
                      <a:pt x="359" y="795"/>
                      <a:pt x="422" y="771"/>
                      <a:pt x="380" y="687"/>
                    </a:cubicBezTo>
                    <a:cubicBezTo>
                      <a:pt x="284" y="378"/>
                      <a:pt x="197" y="183"/>
                      <a:pt x="647" y="249"/>
                    </a:cubicBezTo>
                    <a:cubicBezTo>
                      <a:pt x="866" y="276"/>
                      <a:pt x="791" y="175"/>
                      <a:pt x="716" y="138"/>
                    </a:cubicBezTo>
                    <a:cubicBezTo>
                      <a:pt x="575" y="63"/>
                      <a:pt x="317" y="6"/>
                      <a:pt x="182" y="0"/>
                    </a:cubicBezTo>
                    <a:cubicBezTo>
                      <a:pt x="95" y="0"/>
                      <a:pt x="0" y="32"/>
                      <a:pt x="17" y="18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7" name="Freeform 81"/>
              <p:cNvSpPr>
                <a:spLocks/>
              </p:cNvSpPr>
              <p:nvPr userDrawn="1"/>
            </p:nvSpPr>
            <p:spPr bwMode="hidden">
              <a:xfrm rot="6820033">
                <a:off x="4161" y="3637"/>
                <a:ext cx="802" cy="706"/>
              </a:xfrm>
              <a:custGeom>
                <a:avLst/>
                <a:gdLst>
                  <a:gd name="T0" fmla="*/ 93 w 987"/>
                  <a:gd name="T1" fmla="*/ 67 h 743"/>
                  <a:gd name="T2" fmla="*/ 120 w 987"/>
                  <a:gd name="T3" fmla="*/ 344 h 743"/>
                  <a:gd name="T4" fmla="*/ 106 w 987"/>
                  <a:gd name="T5" fmla="*/ 383 h 743"/>
                  <a:gd name="T6" fmla="*/ 26 w 987"/>
                  <a:gd name="T7" fmla="*/ 162 h 743"/>
                  <a:gd name="T8" fmla="*/ 20 w 987"/>
                  <a:gd name="T9" fmla="*/ 104 h 743"/>
                  <a:gd name="T10" fmla="*/ 61 w 987"/>
                  <a:gd name="T11" fmla="*/ 22 h 743"/>
                  <a:gd name="T12" fmla="*/ 93 w 987"/>
                  <a:gd name="T13" fmla="*/ 67 h 7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7" h="743">
                    <a:moveTo>
                      <a:pt x="742" y="110"/>
                    </a:moveTo>
                    <a:cubicBezTo>
                      <a:pt x="853" y="270"/>
                      <a:pt x="941" y="491"/>
                      <a:pt x="958" y="572"/>
                    </a:cubicBezTo>
                    <a:cubicBezTo>
                      <a:pt x="987" y="692"/>
                      <a:pt x="912" y="743"/>
                      <a:pt x="847" y="638"/>
                    </a:cubicBezTo>
                    <a:cubicBezTo>
                      <a:pt x="523" y="89"/>
                      <a:pt x="364" y="254"/>
                      <a:pt x="202" y="269"/>
                    </a:cubicBezTo>
                    <a:cubicBezTo>
                      <a:pt x="0" y="325"/>
                      <a:pt x="89" y="207"/>
                      <a:pt x="163" y="173"/>
                    </a:cubicBezTo>
                    <a:cubicBezTo>
                      <a:pt x="222" y="145"/>
                      <a:pt x="366" y="53"/>
                      <a:pt x="481" y="35"/>
                    </a:cubicBezTo>
                    <a:cubicBezTo>
                      <a:pt x="576" y="12"/>
                      <a:pt x="680" y="0"/>
                      <a:pt x="742" y="11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8" name="Freeform 82"/>
              <p:cNvSpPr>
                <a:spLocks/>
              </p:cNvSpPr>
              <p:nvPr userDrawn="1"/>
            </p:nvSpPr>
            <p:spPr bwMode="hidden">
              <a:xfrm rot="6284068">
                <a:off x="4587" y="2575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9" name="Freeform 83"/>
              <p:cNvSpPr>
                <a:spLocks/>
              </p:cNvSpPr>
              <p:nvPr userDrawn="1"/>
            </p:nvSpPr>
            <p:spPr bwMode="hidden">
              <a:xfrm rot="15949041" flipV="1">
                <a:off x="5116" y="2109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0" name="Freeform 84"/>
              <p:cNvSpPr>
                <a:spLocks/>
              </p:cNvSpPr>
              <p:nvPr userDrawn="1"/>
            </p:nvSpPr>
            <p:spPr bwMode="hidden">
              <a:xfrm rot="563450" flipH="1">
                <a:off x="3979" y="2419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6" name="Group 85"/>
            <p:cNvGrpSpPr>
              <a:grpSpLocks/>
            </p:cNvGrpSpPr>
            <p:nvPr userDrawn="1"/>
          </p:nvGrpSpPr>
          <p:grpSpPr bwMode="auto">
            <a:xfrm>
              <a:off x="76" y="1909"/>
              <a:ext cx="5577" cy="1251"/>
              <a:chOff x="76" y="1909"/>
              <a:chExt cx="5577" cy="1251"/>
            </a:xfrm>
          </p:grpSpPr>
          <p:sp>
            <p:nvSpPr>
              <p:cNvPr id="7" name="Freeform 86"/>
              <p:cNvSpPr>
                <a:spLocks/>
              </p:cNvSpPr>
              <p:nvPr/>
            </p:nvSpPr>
            <p:spPr bwMode="ltGray">
              <a:xfrm rot="-3632084">
                <a:off x="225" y="2083"/>
                <a:ext cx="1123" cy="1031"/>
              </a:xfrm>
              <a:custGeom>
                <a:avLst/>
                <a:gdLst>
                  <a:gd name="T0" fmla="*/ 236 w 866"/>
                  <a:gd name="T1" fmla="*/ 2419 h 795"/>
                  <a:gd name="T2" fmla="*/ 3819 w 866"/>
                  <a:gd name="T3" fmla="*/ 9684 h 795"/>
                  <a:gd name="T4" fmla="*/ 5113 w 866"/>
                  <a:gd name="T5" fmla="*/ 9244 h 795"/>
                  <a:gd name="T6" fmla="*/ 8700 w 866"/>
                  <a:gd name="T7" fmla="*/ 3348 h 795"/>
                  <a:gd name="T8" fmla="*/ 9617 w 866"/>
                  <a:gd name="T9" fmla="*/ 1857 h 795"/>
                  <a:gd name="T10" fmla="*/ 2448 w 866"/>
                  <a:gd name="T11" fmla="*/ 0 h 795"/>
                  <a:gd name="T12" fmla="*/ 236 w 866"/>
                  <a:gd name="T13" fmla="*/ 2419 h 79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66" h="795">
                    <a:moveTo>
                      <a:pt x="17" y="180"/>
                    </a:moveTo>
                    <a:cubicBezTo>
                      <a:pt x="49" y="413"/>
                      <a:pt x="206" y="636"/>
                      <a:pt x="284" y="720"/>
                    </a:cubicBezTo>
                    <a:cubicBezTo>
                      <a:pt x="359" y="795"/>
                      <a:pt x="422" y="771"/>
                      <a:pt x="380" y="687"/>
                    </a:cubicBezTo>
                    <a:cubicBezTo>
                      <a:pt x="284" y="378"/>
                      <a:pt x="197" y="183"/>
                      <a:pt x="647" y="249"/>
                    </a:cubicBezTo>
                    <a:cubicBezTo>
                      <a:pt x="866" y="276"/>
                      <a:pt x="791" y="175"/>
                      <a:pt x="716" y="138"/>
                    </a:cubicBezTo>
                    <a:cubicBezTo>
                      <a:pt x="575" y="63"/>
                      <a:pt x="317" y="6"/>
                      <a:pt x="182" y="0"/>
                    </a:cubicBezTo>
                    <a:cubicBezTo>
                      <a:pt x="95" y="0"/>
                      <a:pt x="0" y="32"/>
                      <a:pt x="17" y="180"/>
                    </a:cubicBezTo>
                    <a:close/>
                  </a:path>
                </a:pathLst>
              </a:custGeom>
              <a:solidFill>
                <a:srgbClr val="808080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8" name="Group 87"/>
              <p:cNvGrpSpPr>
                <a:grpSpLocks/>
              </p:cNvGrpSpPr>
              <p:nvPr/>
            </p:nvGrpSpPr>
            <p:grpSpPr bwMode="auto">
              <a:xfrm>
                <a:off x="144" y="2221"/>
                <a:ext cx="5509" cy="141"/>
                <a:chOff x="150" y="543"/>
                <a:chExt cx="5309" cy="200"/>
              </a:xfrm>
            </p:grpSpPr>
            <p:sp>
              <p:nvSpPr>
                <p:cNvPr id="18" name="AutoShape 88"/>
                <p:cNvSpPr>
                  <a:spLocks noChangeArrowheads="1"/>
                </p:cNvSpPr>
                <p:nvPr/>
              </p:nvSpPr>
              <p:spPr bwMode="ltGray">
                <a:xfrm>
                  <a:off x="150" y="543"/>
                  <a:ext cx="5309" cy="2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808080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>
                    <a:defRPr/>
                  </a:pPr>
                  <a:endParaRPr lang="fa-IR" altLang="en-US"/>
                </a:p>
              </p:txBody>
            </p:sp>
            <p:sp>
              <p:nvSpPr>
                <p:cNvPr id="19" name="Rectangle 89"/>
                <p:cNvSpPr>
                  <a:spLocks noChangeArrowheads="1"/>
                </p:cNvSpPr>
                <p:nvPr/>
              </p:nvSpPr>
              <p:spPr bwMode="ltGray">
                <a:xfrm>
                  <a:off x="175" y="600"/>
                  <a:ext cx="5251" cy="50"/>
                </a:xfrm>
                <a:prstGeom prst="rect">
                  <a:avLst/>
                </a:prstGeom>
                <a:solidFill>
                  <a:srgbClr val="808080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>
                    <a:defRPr/>
                  </a:pPr>
                  <a:endParaRPr lang="fa-IR" altLang="en-US"/>
                </a:p>
              </p:txBody>
            </p:sp>
          </p:grpSp>
          <p:grpSp>
            <p:nvGrpSpPr>
              <p:cNvPr id="9" name="Group 90"/>
              <p:cNvGrpSpPr>
                <a:grpSpLocks/>
              </p:cNvGrpSpPr>
              <p:nvPr/>
            </p:nvGrpSpPr>
            <p:grpSpPr bwMode="auto">
              <a:xfrm>
                <a:off x="76" y="2164"/>
                <a:ext cx="5509" cy="141"/>
                <a:chOff x="150" y="543"/>
                <a:chExt cx="5309" cy="200"/>
              </a:xfrm>
            </p:grpSpPr>
            <p:sp>
              <p:nvSpPr>
                <p:cNvPr id="16" name="AutoShape 91"/>
                <p:cNvSpPr>
                  <a:spLocks noChangeArrowheads="1"/>
                </p:cNvSpPr>
                <p:nvPr/>
              </p:nvSpPr>
              <p:spPr bwMode="auto">
                <a:xfrm>
                  <a:off x="150" y="543"/>
                  <a:ext cx="5309" cy="200"/>
                </a:xfrm>
                <a:prstGeom prst="roundRect">
                  <a:avLst>
                    <a:gd name="adj" fmla="val 50000"/>
                  </a:avLst>
                </a:prstGeom>
                <a:gradFill rotWithShape="0">
                  <a:gsLst>
                    <a:gs pos="0">
                      <a:srgbClr val="525252"/>
                    </a:gs>
                    <a:gs pos="50000">
                      <a:srgbClr val="B2B2B2"/>
                    </a:gs>
                    <a:gs pos="100000">
                      <a:srgbClr val="52525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>
                    <a:defRPr/>
                  </a:pPr>
                  <a:endParaRPr lang="fa-IR" altLang="en-US"/>
                </a:p>
              </p:txBody>
            </p:sp>
            <p:sp>
              <p:nvSpPr>
                <p:cNvPr id="17" name="Rectangle 92"/>
                <p:cNvSpPr>
                  <a:spLocks noChangeArrowheads="1"/>
                </p:cNvSpPr>
                <p:nvPr/>
              </p:nvSpPr>
              <p:spPr bwMode="auto">
                <a:xfrm>
                  <a:off x="175" y="600"/>
                  <a:ext cx="5251" cy="50"/>
                </a:xfrm>
                <a:prstGeom prst="rect">
                  <a:avLst/>
                </a:prstGeom>
                <a:gradFill rotWithShape="0">
                  <a:gsLst>
                    <a:gs pos="0">
                      <a:srgbClr val="B2B2B2"/>
                    </a:gs>
                    <a:gs pos="5000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>
                    <a:defRPr/>
                  </a:pPr>
                  <a:endParaRPr lang="fa-IR" altLang="en-US"/>
                </a:p>
              </p:txBody>
            </p:sp>
          </p:grpSp>
          <p:grpSp>
            <p:nvGrpSpPr>
              <p:cNvPr id="10" name="Group 93"/>
              <p:cNvGrpSpPr>
                <a:grpSpLocks/>
              </p:cNvGrpSpPr>
              <p:nvPr/>
            </p:nvGrpSpPr>
            <p:grpSpPr bwMode="auto">
              <a:xfrm rot="-3629538">
                <a:off x="242" y="1946"/>
                <a:ext cx="1025" cy="952"/>
                <a:chOff x="1016" y="940"/>
                <a:chExt cx="2844" cy="2644"/>
              </a:xfrm>
            </p:grpSpPr>
            <p:sp>
              <p:nvSpPr>
                <p:cNvPr id="11" name="Freeform 94"/>
                <p:cNvSpPr>
                  <a:spLocks/>
                </p:cNvSpPr>
                <p:nvPr/>
              </p:nvSpPr>
              <p:spPr bwMode="auto">
                <a:xfrm>
                  <a:off x="1019" y="969"/>
                  <a:ext cx="2844" cy="2613"/>
                </a:xfrm>
                <a:custGeom>
                  <a:avLst/>
                  <a:gdLst>
                    <a:gd name="T0" fmla="*/ 2489101 w 866"/>
                    <a:gd name="T1" fmla="*/ 26503810 h 795"/>
                    <a:gd name="T2" fmla="*/ 41453753 w 866"/>
                    <a:gd name="T3" fmla="*/ 105921948 h 795"/>
                    <a:gd name="T4" fmla="*/ 55457714 w 866"/>
                    <a:gd name="T5" fmla="*/ 101089203 h 795"/>
                    <a:gd name="T6" fmla="*/ 94422508 w 866"/>
                    <a:gd name="T7" fmla="*/ 36623870 h 795"/>
                    <a:gd name="T8" fmla="*/ 104463204 w 866"/>
                    <a:gd name="T9" fmla="*/ 20321110 h 795"/>
                    <a:gd name="T10" fmla="*/ 26572714 w 866"/>
                    <a:gd name="T11" fmla="*/ 0 h 795"/>
                    <a:gd name="T12" fmla="*/ 2489101 w 866"/>
                    <a:gd name="T13" fmla="*/ 26503810 h 79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866" h="795">
                      <a:moveTo>
                        <a:pt x="17" y="180"/>
                      </a:moveTo>
                      <a:cubicBezTo>
                        <a:pt x="49" y="413"/>
                        <a:pt x="206" y="636"/>
                        <a:pt x="284" y="720"/>
                      </a:cubicBezTo>
                      <a:cubicBezTo>
                        <a:pt x="359" y="795"/>
                        <a:pt x="422" y="771"/>
                        <a:pt x="380" y="687"/>
                      </a:cubicBezTo>
                      <a:cubicBezTo>
                        <a:pt x="284" y="378"/>
                        <a:pt x="197" y="183"/>
                        <a:pt x="647" y="249"/>
                      </a:cubicBezTo>
                      <a:cubicBezTo>
                        <a:pt x="866" y="276"/>
                        <a:pt x="791" y="175"/>
                        <a:pt x="716" y="138"/>
                      </a:cubicBezTo>
                      <a:cubicBezTo>
                        <a:pt x="575" y="63"/>
                        <a:pt x="317" y="6"/>
                        <a:pt x="182" y="0"/>
                      </a:cubicBezTo>
                      <a:cubicBezTo>
                        <a:pt x="95" y="0"/>
                        <a:pt x="0" y="32"/>
                        <a:pt x="17" y="18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cmpd="sng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2" name="Freeform 95"/>
                <p:cNvSpPr>
                  <a:spLocks/>
                </p:cNvSpPr>
                <p:nvPr/>
              </p:nvSpPr>
              <p:spPr bwMode="auto">
                <a:xfrm>
                  <a:off x="1078" y="978"/>
                  <a:ext cx="641" cy="1919"/>
                </a:xfrm>
                <a:custGeom>
                  <a:avLst/>
                  <a:gdLst/>
                  <a:ahLst/>
                  <a:cxnLst>
                    <a:cxn ang="0">
                      <a:pos x="209" y="42"/>
                    </a:cxn>
                    <a:cxn ang="0">
                      <a:pos x="1" y="551"/>
                    </a:cxn>
                    <a:cxn ang="0">
                      <a:pos x="218" y="1319"/>
                    </a:cxn>
                    <a:cxn ang="0">
                      <a:pos x="518" y="1845"/>
                    </a:cxn>
                    <a:cxn ang="0">
                      <a:pos x="551" y="1761"/>
                    </a:cxn>
                    <a:cxn ang="0">
                      <a:pos x="259" y="1060"/>
                    </a:cxn>
                    <a:cxn ang="0">
                      <a:pos x="218" y="559"/>
                    </a:cxn>
                    <a:cxn ang="0">
                      <a:pos x="343" y="192"/>
                    </a:cxn>
                    <a:cxn ang="0">
                      <a:pos x="476" y="117"/>
                    </a:cxn>
                    <a:cxn ang="0">
                      <a:pos x="635" y="58"/>
                    </a:cxn>
                    <a:cxn ang="0">
                      <a:pos x="518" y="8"/>
                    </a:cxn>
                    <a:cxn ang="0">
                      <a:pos x="326" y="8"/>
                    </a:cxn>
                    <a:cxn ang="0">
                      <a:pos x="209" y="42"/>
                    </a:cxn>
                  </a:cxnLst>
                  <a:rect l="0" t="0" r="r" b="b"/>
                  <a:pathLst>
                    <a:path w="642" h="1919">
                      <a:moveTo>
                        <a:pt x="209" y="42"/>
                      </a:moveTo>
                      <a:cubicBezTo>
                        <a:pt x="59" y="125"/>
                        <a:pt x="0" y="338"/>
                        <a:pt x="1" y="551"/>
                      </a:cubicBezTo>
                      <a:cubicBezTo>
                        <a:pt x="2" y="764"/>
                        <a:pt x="132" y="1103"/>
                        <a:pt x="218" y="1319"/>
                      </a:cubicBezTo>
                      <a:cubicBezTo>
                        <a:pt x="304" y="1535"/>
                        <a:pt x="462" y="1771"/>
                        <a:pt x="518" y="1845"/>
                      </a:cubicBezTo>
                      <a:cubicBezTo>
                        <a:pt x="574" y="1919"/>
                        <a:pt x="594" y="1892"/>
                        <a:pt x="551" y="1761"/>
                      </a:cubicBezTo>
                      <a:cubicBezTo>
                        <a:pt x="508" y="1630"/>
                        <a:pt x="314" y="1260"/>
                        <a:pt x="259" y="1060"/>
                      </a:cubicBezTo>
                      <a:cubicBezTo>
                        <a:pt x="204" y="860"/>
                        <a:pt x="204" y="704"/>
                        <a:pt x="218" y="559"/>
                      </a:cubicBezTo>
                      <a:cubicBezTo>
                        <a:pt x="232" y="414"/>
                        <a:pt x="300" y="266"/>
                        <a:pt x="343" y="192"/>
                      </a:cubicBezTo>
                      <a:cubicBezTo>
                        <a:pt x="386" y="118"/>
                        <a:pt x="427" y="139"/>
                        <a:pt x="476" y="117"/>
                      </a:cubicBezTo>
                      <a:cubicBezTo>
                        <a:pt x="525" y="95"/>
                        <a:pt x="628" y="76"/>
                        <a:pt x="635" y="58"/>
                      </a:cubicBezTo>
                      <a:cubicBezTo>
                        <a:pt x="642" y="40"/>
                        <a:pt x="569" y="16"/>
                        <a:pt x="518" y="8"/>
                      </a:cubicBezTo>
                      <a:cubicBezTo>
                        <a:pt x="467" y="0"/>
                        <a:pt x="378" y="2"/>
                        <a:pt x="326" y="8"/>
                      </a:cubicBezTo>
                      <a:cubicBezTo>
                        <a:pt x="274" y="14"/>
                        <a:pt x="259" y="0"/>
                        <a:pt x="209" y="42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>
                        <a:gamma/>
                        <a:shade val="75686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eaLnBrk="1" hangingPunct="1">
                    <a:defRPr/>
                  </a:pPr>
                  <a:endParaRPr lang="fa-IR"/>
                </a:p>
              </p:txBody>
            </p:sp>
            <p:sp>
              <p:nvSpPr>
                <p:cNvPr id="13" name="Freeform 96"/>
                <p:cNvSpPr>
                  <a:spLocks/>
                </p:cNvSpPr>
                <p:nvPr/>
              </p:nvSpPr>
              <p:spPr bwMode="auto">
                <a:xfrm>
                  <a:off x="1221" y="922"/>
                  <a:ext cx="2411" cy="628"/>
                </a:xfrm>
                <a:custGeom>
                  <a:avLst/>
                  <a:gdLst/>
                  <a:ahLst/>
                  <a:cxnLst>
                    <a:cxn ang="0">
                      <a:pos x="11" y="117"/>
                    </a:cxn>
                    <a:cxn ang="0">
                      <a:pos x="250" y="10"/>
                    </a:cxn>
                    <a:cxn ang="0">
                      <a:pos x="765" y="58"/>
                    </a:cxn>
                    <a:cxn ang="0">
                      <a:pos x="1574" y="256"/>
                    </a:cxn>
                    <a:cxn ang="0">
                      <a:pos x="2162" y="470"/>
                    </a:cxn>
                    <a:cxn ang="0">
                      <a:pos x="2359" y="586"/>
                    </a:cxn>
                    <a:cxn ang="0">
                      <a:pos x="2307" y="601"/>
                    </a:cxn>
                    <a:cxn ang="0">
                      <a:pos x="1741" y="415"/>
                    </a:cxn>
                    <a:cxn ang="0">
                      <a:pos x="874" y="212"/>
                    </a:cxn>
                    <a:cxn ang="0">
                      <a:pos x="382" y="179"/>
                    </a:cxn>
                    <a:cxn ang="0">
                      <a:pos x="198" y="270"/>
                    </a:cxn>
                    <a:cxn ang="0">
                      <a:pos x="31" y="187"/>
                    </a:cxn>
                    <a:cxn ang="0">
                      <a:pos x="11" y="117"/>
                    </a:cxn>
                  </a:cxnLst>
                  <a:rect l="0" t="0" r="r" b="b"/>
                  <a:pathLst>
                    <a:path w="2411" h="630">
                      <a:moveTo>
                        <a:pt x="11" y="117"/>
                      </a:moveTo>
                      <a:cubicBezTo>
                        <a:pt x="41" y="92"/>
                        <a:pt x="124" y="20"/>
                        <a:pt x="250" y="10"/>
                      </a:cubicBezTo>
                      <a:cubicBezTo>
                        <a:pt x="375" y="0"/>
                        <a:pt x="545" y="18"/>
                        <a:pt x="765" y="58"/>
                      </a:cubicBezTo>
                      <a:cubicBezTo>
                        <a:pt x="986" y="100"/>
                        <a:pt x="1341" y="187"/>
                        <a:pt x="1574" y="256"/>
                      </a:cubicBezTo>
                      <a:cubicBezTo>
                        <a:pt x="1807" y="324"/>
                        <a:pt x="2032" y="415"/>
                        <a:pt x="2162" y="470"/>
                      </a:cubicBezTo>
                      <a:cubicBezTo>
                        <a:pt x="2293" y="525"/>
                        <a:pt x="2336" y="565"/>
                        <a:pt x="2359" y="586"/>
                      </a:cubicBezTo>
                      <a:cubicBezTo>
                        <a:pt x="2383" y="607"/>
                        <a:pt x="2411" y="630"/>
                        <a:pt x="2307" y="601"/>
                      </a:cubicBezTo>
                      <a:cubicBezTo>
                        <a:pt x="2204" y="573"/>
                        <a:pt x="1980" y="481"/>
                        <a:pt x="1741" y="415"/>
                      </a:cubicBezTo>
                      <a:cubicBezTo>
                        <a:pt x="1502" y="351"/>
                        <a:pt x="1100" y="251"/>
                        <a:pt x="874" y="212"/>
                      </a:cubicBezTo>
                      <a:cubicBezTo>
                        <a:pt x="648" y="173"/>
                        <a:pt x="495" y="169"/>
                        <a:pt x="382" y="179"/>
                      </a:cubicBezTo>
                      <a:cubicBezTo>
                        <a:pt x="269" y="189"/>
                        <a:pt x="256" y="269"/>
                        <a:pt x="198" y="270"/>
                      </a:cubicBezTo>
                      <a:cubicBezTo>
                        <a:pt x="140" y="271"/>
                        <a:pt x="62" y="212"/>
                        <a:pt x="31" y="187"/>
                      </a:cubicBezTo>
                      <a:cubicBezTo>
                        <a:pt x="0" y="162"/>
                        <a:pt x="15" y="132"/>
                        <a:pt x="11" y="117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>
                        <a:gamma/>
                        <a:shade val="75686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eaLnBrk="1" hangingPunct="1">
                    <a:defRPr/>
                  </a:pPr>
                  <a:endParaRPr lang="fa-IR"/>
                </a:p>
              </p:txBody>
            </p:sp>
            <p:sp>
              <p:nvSpPr>
                <p:cNvPr id="14" name="Freeform 97"/>
                <p:cNvSpPr>
                  <a:spLocks/>
                </p:cNvSpPr>
                <p:nvPr/>
              </p:nvSpPr>
              <p:spPr bwMode="auto">
                <a:xfrm>
                  <a:off x="1843" y="1636"/>
                  <a:ext cx="1548" cy="1503"/>
                </a:xfrm>
                <a:custGeom>
                  <a:avLst/>
                  <a:gdLst/>
                  <a:ahLst/>
                  <a:cxnLst>
                    <a:cxn ang="0">
                      <a:pos x="54" y="275"/>
                    </a:cxn>
                    <a:cxn ang="0">
                      <a:pos x="388" y="33"/>
                    </a:cxn>
                    <a:cxn ang="0">
                      <a:pos x="1323" y="74"/>
                    </a:cxn>
                    <a:cxn ang="0">
                      <a:pos x="1448" y="149"/>
                    </a:cxn>
                    <a:cxn ang="0">
                      <a:pos x="730" y="108"/>
                    </a:cxn>
                    <a:cxn ang="0">
                      <a:pos x="305" y="216"/>
                    </a:cxn>
                    <a:cxn ang="0">
                      <a:pos x="146" y="525"/>
                    </a:cxn>
                    <a:cxn ang="0">
                      <a:pos x="246" y="1126"/>
                    </a:cxn>
                    <a:cxn ang="0">
                      <a:pos x="338" y="1435"/>
                    </a:cxn>
                    <a:cxn ang="0">
                      <a:pos x="280" y="1435"/>
                    </a:cxn>
                    <a:cxn ang="0">
                      <a:pos x="121" y="1034"/>
                    </a:cxn>
                    <a:cxn ang="0">
                      <a:pos x="38" y="617"/>
                    </a:cxn>
                    <a:cxn ang="0">
                      <a:pos x="54" y="275"/>
                    </a:cxn>
                  </a:cxnLst>
                  <a:rect l="0" t="0" r="r" b="b"/>
                  <a:pathLst>
                    <a:path w="1547" h="1502">
                      <a:moveTo>
                        <a:pt x="54" y="275"/>
                      </a:moveTo>
                      <a:cubicBezTo>
                        <a:pt x="112" y="178"/>
                        <a:pt x="177" y="66"/>
                        <a:pt x="388" y="33"/>
                      </a:cubicBezTo>
                      <a:cubicBezTo>
                        <a:pt x="599" y="0"/>
                        <a:pt x="1146" y="55"/>
                        <a:pt x="1323" y="74"/>
                      </a:cubicBezTo>
                      <a:cubicBezTo>
                        <a:pt x="1500" y="93"/>
                        <a:pt x="1547" y="143"/>
                        <a:pt x="1448" y="149"/>
                      </a:cubicBezTo>
                      <a:cubicBezTo>
                        <a:pt x="1349" y="155"/>
                        <a:pt x="920" y="97"/>
                        <a:pt x="730" y="108"/>
                      </a:cubicBezTo>
                      <a:cubicBezTo>
                        <a:pt x="540" y="119"/>
                        <a:pt x="402" y="147"/>
                        <a:pt x="305" y="216"/>
                      </a:cubicBezTo>
                      <a:cubicBezTo>
                        <a:pt x="208" y="285"/>
                        <a:pt x="156" y="373"/>
                        <a:pt x="146" y="525"/>
                      </a:cubicBezTo>
                      <a:cubicBezTo>
                        <a:pt x="136" y="677"/>
                        <a:pt x="214" y="974"/>
                        <a:pt x="246" y="1126"/>
                      </a:cubicBezTo>
                      <a:cubicBezTo>
                        <a:pt x="278" y="1278"/>
                        <a:pt x="332" y="1383"/>
                        <a:pt x="338" y="1435"/>
                      </a:cubicBezTo>
                      <a:cubicBezTo>
                        <a:pt x="344" y="1487"/>
                        <a:pt x="316" y="1502"/>
                        <a:pt x="280" y="1435"/>
                      </a:cubicBezTo>
                      <a:cubicBezTo>
                        <a:pt x="244" y="1368"/>
                        <a:pt x="161" y="1170"/>
                        <a:pt x="121" y="1034"/>
                      </a:cubicBezTo>
                      <a:cubicBezTo>
                        <a:pt x="81" y="898"/>
                        <a:pt x="49" y="743"/>
                        <a:pt x="38" y="617"/>
                      </a:cubicBezTo>
                      <a:cubicBezTo>
                        <a:pt x="27" y="491"/>
                        <a:pt x="0" y="375"/>
                        <a:pt x="54" y="275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tint val="15294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eaLnBrk="1" hangingPunct="1">
                    <a:defRPr/>
                  </a:pPr>
                  <a:endParaRPr lang="fa-IR"/>
                </a:p>
              </p:txBody>
            </p:sp>
            <p:sp>
              <p:nvSpPr>
                <p:cNvPr id="15" name="Freeform 98"/>
                <p:cNvSpPr>
                  <a:spLocks/>
                </p:cNvSpPr>
                <p:nvPr/>
              </p:nvSpPr>
              <p:spPr bwMode="auto">
                <a:xfrm>
                  <a:off x="1631" y="1453"/>
                  <a:ext cx="921" cy="911"/>
                </a:xfrm>
                <a:custGeom>
                  <a:avLst/>
                  <a:gdLst/>
                  <a:ahLst/>
                  <a:cxnLst>
                    <a:cxn ang="0">
                      <a:pos x="14" y="164"/>
                    </a:cxn>
                    <a:cxn ang="0">
                      <a:pos x="216" y="33"/>
                    </a:cxn>
                    <a:cxn ang="0">
                      <a:pos x="871" y="217"/>
                    </a:cxn>
                    <a:cxn ang="0">
                      <a:pos x="613" y="258"/>
                    </a:cxn>
                    <a:cxn ang="0">
                      <a:pos x="396" y="400"/>
                    </a:cxn>
                    <a:cxn ang="0">
                      <a:pos x="287" y="576"/>
                    </a:cxn>
                    <a:cxn ang="0">
                      <a:pos x="262" y="843"/>
                    </a:cxn>
                    <a:cxn ang="0">
                      <a:pos x="14" y="164"/>
                    </a:cxn>
                  </a:cxnLst>
                  <a:rect l="0" t="0" r="r" b="b"/>
                  <a:pathLst>
                    <a:path w="921" h="912">
                      <a:moveTo>
                        <a:pt x="14" y="164"/>
                      </a:moveTo>
                      <a:cubicBezTo>
                        <a:pt x="0" y="66"/>
                        <a:pt x="67" y="0"/>
                        <a:pt x="216" y="33"/>
                      </a:cubicBezTo>
                      <a:cubicBezTo>
                        <a:pt x="419" y="54"/>
                        <a:pt x="487" y="8"/>
                        <a:pt x="871" y="217"/>
                      </a:cubicBezTo>
                      <a:cubicBezTo>
                        <a:pt x="921" y="234"/>
                        <a:pt x="692" y="228"/>
                        <a:pt x="613" y="258"/>
                      </a:cubicBezTo>
                      <a:cubicBezTo>
                        <a:pt x="534" y="288"/>
                        <a:pt x="450" y="347"/>
                        <a:pt x="396" y="400"/>
                      </a:cubicBezTo>
                      <a:cubicBezTo>
                        <a:pt x="342" y="453"/>
                        <a:pt x="309" y="502"/>
                        <a:pt x="287" y="576"/>
                      </a:cubicBezTo>
                      <a:cubicBezTo>
                        <a:pt x="265" y="650"/>
                        <a:pt x="308" y="912"/>
                        <a:pt x="262" y="843"/>
                      </a:cubicBezTo>
                      <a:cubicBezTo>
                        <a:pt x="45" y="626"/>
                        <a:pt x="59" y="295"/>
                        <a:pt x="14" y="16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tint val="1215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eaLnBrk="1" hangingPunct="1">
                    <a:defRPr/>
                  </a:pPr>
                  <a:endParaRPr lang="fa-IR"/>
                </a:p>
              </p:txBody>
            </p:sp>
          </p:grpSp>
        </p:grpSp>
      </p:grpSp>
      <p:sp>
        <p:nvSpPr>
          <p:cNvPr id="5219" name="Rectangle 99"/>
          <p:cNvSpPr>
            <a:spLocks noGrp="1" noChangeArrowheads="1"/>
          </p:cNvSpPr>
          <p:nvPr>
            <p:ph type="ctrTitle" sz="quarter"/>
          </p:nvPr>
        </p:nvSpPr>
        <p:spPr>
          <a:xfrm>
            <a:off x="1905000" y="2209800"/>
            <a:ext cx="68580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0" name="Rectangle 10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438400" y="3886200"/>
            <a:ext cx="53340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1" name="Rectangle 10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" name="Rectangle 10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" name="Rectangle 10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1ABB7-FBFB-4FAF-8BBD-A1CC1FA7B22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6712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Rectangle 10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DA9A0-FCED-481F-9770-15CB58681D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0248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Rectangle 10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4CEDEC-7D4A-4E85-B2EF-A65DFE42A2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5225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Rectangle 10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CE07F2-A2A9-41F1-B79E-3F736BB914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9710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89D7B1-23D9-45B5-9444-7B2D5C8A4B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9287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Rectangle 10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56426B-F695-48FF-BCBD-261AE0B1D1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3982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Rectangle 10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0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42720E-F872-46A9-A8BB-E893FA9F42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2790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Rectangle 10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8113A2-A9FC-47B0-9A38-E84A5106BE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8647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2A1F1E-4311-47A0-861D-5FE4A7CAB0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9073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57C822-13D4-426B-BB1C-7A59B835DA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3506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a-I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B04E96-FCCB-4138-ACD5-3F0DD5E2E4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2406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254000" y="-50800"/>
            <a:ext cx="9518650" cy="7229475"/>
            <a:chOff x="-160" y="-32"/>
            <a:chExt cx="5996" cy="4554"/>
          </a:xfrm>
        </p:grpSpPr>
        <p:grpSp>
          <p:nvGrpSpPr>
            <p:cNvPr id="1032" name="Group 3"/>
            <p:cNvGrpSpPr>
              <a:grpSpLocks/>
            </p:cNvGrpSpPr>
            <p:nvPr userDrawn="1"/>
          </p:nvGrpSpPr>
          <p:grpSpPr bwMode="auto">
            <a:xfrm>
              <a:off x="-160" y="-32"/>
              <a:ext cx="5996" cy="4554"/>
              <a:chOff x="-160" y="-32"/>
              <a:chExt cx="5996" cy="4554"/>
            </a:xfrm>
          </p:grpSpPr>
          <p:sp>
            <p:nvSpPr>
              <p:cNvPr id="1046" name="Freeform 4"/>
              <p:cNvSpPr>
                <a:spLocks/>
              </p:cNvSpPr>
              <p:nvPr userDrawn="1"/>
            </p:nvSpPr>
            <p:spPr bwMode="hidden">
              <a:xfrm>
                <a:off x="3316" y="2973"/>
                <a:ext cx="687" cy="609"/>
              </a:xfrm>
              <a:custGeom>
                <a:avLst/>
                <a:gdLst>
                  <a:gd name="T0" fmla="*/ 144 w 687"/>
                  <a:gd name="T1" fmla="*/ 45 h 609"/>
                  <a:gd name="T2" fmla="*/ 546 w 687"/>
                  <a:gd name="T3" fmla="*/ 9 h 609"/>
                  <a:gd name="T4" fmla="*/ 582 w 687"/>
                  <a:gd name="T5" fmla="*/ 99 h 609"/>
                  <a:gd name="T6" fmla="*/ 123 w 687"/>
                  <a:gd name="T7" fmla="*/ 462 h 609"/>
                  <a:gd name="T8" fmla="*/ 27 w 687"/>
                  <a:gd name="T9" fmla="*/ 438 h 609"/>
                  <a:gd name="T10" fmla="*/ 12 w 687"/>
                  <a:gd name="T11" fmla="*/ 210 h 609"/>
                  <a:gd name="T12" fmla="*/ 144 w 687"/>
                  <a:gd name="T13" fmla="*/ 45 h 60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87" h="609">
                    <a:moveTo>
                      <a:pt x="144" y="45"/>
                    </a:moveTo>
                    <a:cubicBezTo>
                      <a:pt x="306" y="0"/>
                      <a:pt x="472" y="5"/>
                      <a:pt x="546" y="9"/>
                    </a:cubicBezTo>
                    <a:cubicBezTo>
                      <a:pt x="654" y="12"/>
                      <a:pt x="687" y="75"/>
                      <a:pt x="582" y="99"/>
                    </a:cubicBezTo>
                    <a:cubicBezTo>
                      <a:pt x="81" y="144"/>
                      <a:pt x="162" y="423"/>
                      <a:pt x="123" y="462"/>
                    </a:cubicBezTo>
                    <a:cubicBezTo>
                      <a:pt x="123" y="609"/>
                      <a:pt x="39" y="495"/>
                      <a:pt x="27" y="438"/>
                    </a:cubicBezTo>
                    <a:cubicBezTo>
                      <a:pt x="18" y="393"/>
                      <a:pt x="0" y="291"/>
                      <a:pt x="12" y="210"/>
                    </a:cubicBezTo>
                    <a:cubicBezTo>
                      <a:pt x="15" y="141"/>
                      <a:pt x="36" y="66"/>
                      <a:pt x="144" y="45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47" name="Freeform 5"/>
              <p:cNvSpPr>
                <a:spLocks/>
              </p:cNvSpPr>
              <p:nvPr userDrawn="1"/>
            </p:nvSpPr>
            <p:spPr bwMode="hidden">
              <a:xfrm>
                <a:off x="2202" y="2569"/>
                <a:ext cx="987" cy="743"/>
              </a:xfrm>
              <a:custGeom>
                <a:avLst/>
                <a:gdLst>
                  <a:gd name="T0" fmla="*/ 742 w 987"/>
                  <a:gd name="T1" fmla="*/ 110 h 743"/>
                  <a:gd name="T2" fmla="*/ 958 w 987"/>
                  <a:gd name="T3" fmla="*/ 572 h 743"/>
                  <a:gd name="T4" fmla="*/ 847 w 987"/>
                  <a:gd name="T5" fmla="*/ 638 h 743"/>
                  <a:gd name="T6" fmla="*/ 202 w 987"/>
                  <a:gd name="T7" fmla="*/ 269 h 743"/>
                  <a:gd name="T8" fmla="*/ 163 w 987"/>
                  <a:gd name="T9" fmla="*/ 173 h 743"/>
                  <a:gd name="T10" fmla="*/ 481 w 987"/>
                  <a:gd name="T11" fmla="*/ 35 h 743"/>
                  <a:gd name="T12" fmla="*/ 742 w 987"/>
                  <a:gd name="T13" fmla="*/ 110 h 7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7" h="743">
                    <a:moveTo>
                      <a:pt x="742" y="110"/>
                    </a:moveTo>
                    <a:cubicBezTo>
                      <a:pt x="853" y="270"/>
                      <a:pt x="941" y="491"/>
                      <a:pt x="958" y="572"/>
                    </a:cubicBezTo>
                    <a:cubicBezTo>
                      <a:pt x="987" y="692"/>
                      <a:pt x="912" y="743"/>
                      <a:pt x="847" y="638"/>
                    </a:cubicBezTo>
                    <a:cubicBezTo>
                      <a:pt x="523" y="89"/>
                      <a:pt x="364" y="254"/>
                      <a:pt x="202" y="269"/>
                    </a:cubicBezTo>
                    <a:cubicBezTo>
                      <a:pt x="0" y="325"/>
                      <a:pt x="89" y="207"/>
                      <a:pt x="163" y="173"/>
                    </a:cubicBezTo>
                    <a:cubicBezTo>
                      <a:pt x="222" y="145"/>
                      <a:pt x="366" y="53"/>
                      <a:pt x="481" y="35"/>
                    </a:cubicBezTo>
                    <a:cubicBezTo>
                      <a:pt x="576" y="12"/>
                      <a:pt x="680" y="0"/>
                      <a:pt x="742" y="11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48" name="Freeform 6"/>
              <p:cNvSpPr>
                <a:spLocks/>
              </p:cNvSpPr>
              <p:nvPr userDrawn="1"/>
            </p:nvSpPr>
            <p:spPr bwMode="hidden">
              <a:xfrm>
                <a:off x="2290" y="3030"/>
                <a:ext cx="650" cy="648"/>
              </a:xfrm>
              <a:custGeom>
                <a:avLst/>
                <a:gdLst>
                  <a:gd name="T0" fmla="*/ 468 w 650"/>
                  <a:gd name="T1" fmla="*/ 114 h 648"/>
                  <a:gd name="T2" fmla="*/ 621 w 650"/>
                  <a:gd name="T3" fmla="*/ 453 h 648"/>
                  <a:gd name="T4" fmla="*/ 522 w 650"/>
                  <a:gd name="T5" fmla="*/ 495 h 648"/>
                  <a:gd name="T6" fmla="*/ 105 w 650"/>
                  <a:gd name="T7" fmla="*/ 519 h 648"/>
                  <a:gd name="T8" fmla="*/ 30 w 650"/>
                  <a:gd name="T9" fmla="*/ 450 h 648"/>
                  <a:gd name="T10" fmla="*/ 231 w 650"/>
                  <a:gd name="T11" fmla="*/ 84 h 648"/>
                  <a:gd name="T12" fmla="*/ 468 w 650"/>
                  <a:gd name="T13" fmla="*/ 114 h 6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50" h="648">
                    <a:moveTo>
                      <a:pt x="468" y="114"/>
                    </a:moveTo>
                    <a:cubicBezTo>
                      <a:pt x="579" y="274"/>
                      <a:pt x="604" y="372"/>
                      <a:pt x="621" y="453"/>
                    </a:cubicBezTo>
                    <a:cubicBezTo>
                      <a:pt x="650" y="573"/>
                      <a:pt x="587" y="600"/>
                      <a:pt x="522" y="495"/>
                    </a:cubicBezTo>
                    <a:cubicBezTo>
                      <a:pt x="330" y="99"/>
                      <a:pt x="171" y="417"/>
                      <a:pt x="105" y="519"/>
                    </a:cubicBezTo>
                    <a:cubicBezTo>
                      <a:pt x="51" y="648"/>
                      <a:pt x="0" y="525"/>
                      <a:pt x="30" y="450"/>
                    </a:cubicBezTo>
                    <a:cubicBezTo>
                      <a:pt x="39" y="381"/>
                      <a:pt x="132" y="180"/>
                      <a:pt x="231" y="84"/>
                    </a:cubicBezTo>
                    <a:cubicBezTo>
                      <a:pt x="321" y="0"/>
                      <a:pt x="406" y="4"/>
                      <a:pt x="468" y="114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49" name="Freeform 7"/>
              <p:cNvSpPr>
                <a:spLocks/>
              </p:cNvSpPr>
              <p:nvPr userDrawn="1"/>
            </p:nvSpPr>
            <p:spPr bwMode="hidden">
              <a:xfrm>
                <a:off x="2611" y="3541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50" name="Freeform 8"/>
              <p:cNvSpPr>
                <a:spLocks/>
              </p:cNvSpPr>
              <p:nvPr userDrawn="1"/>
            </p:nvSpPr>
            <p:spPr bwMode="hidden">
              <a:xfrm>
                <a:off x="3982" y="1813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51" name="Freeform 9"/>
              <p:cNvSpPr>
                <a:spLocks/>
              </p:cNvSpPr>
              <p:nvPr userDrawn="1"/>
            </p:nvSpPr>
            <p:spPr bwMode="hidden">
              <a:xfrm>
                <a:off x="3091" y="2046"/>
                <a:ext cx="687" cy="609"/>
              </a:xfrm>
              <a:custGeom>
                <a:avLst/>
                <a:gdLst>
                  <a:gd name="T0" fmla="*/ 144 w 687"/>
                  <a:gd name="T1" fmla="*/ 45 h 609"/>
                  <a:gd name="T2" fmla="*/ 546 w 687"/>
                  <a:gd name="T3" fmla="*/ 9 h 609"/>
                  <a:gd name="T4" fmla="*/ 582 w 687"/>
                  <a:gd name="T5" fmla="*/ 99 h 609"/>
                  <a:gd name="T6" fmla="*/ 123 w 687"/>
                  <a:gd name="T7" fmla="*/ 462 h 609"/>
                  <a:gd name="T8" fmla="*/ 27 w 687"/>
                  <a:gd name="T9" fmla="*/ 438 h 609"/>
                  <a:gd name="T10" fmla="*/ 12 w 687"/>
                  <a:gd name="T11" fmla="*/ 210 h 609"/>
                  <a:gd name="T12" fmla="*/ 144 w 687"/>
                  <a:gd name="T13" fmla="*/ 45 h 60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87" h="609">
                    <a:moveTo>
                      <a:pt x="144" y="45"/>
                    </a:moveTo>
                    <a:cubicBezTo>
                      <a:pt x="306" y="0"/>
                      <a:pt x="472" y="5"/>
                      <a:pt x="546" y="9"/>
                    </a:cubicBezTo>
                    <a:cubicBezTo>
                      <a:pt x="654" y="12"/>
                      <a:pt x="687" y="75"/>
                      <a:pt x="582" y="99"/>
                    </a:cubicBezTo>
                    <a:cubicBezTo>
                      <a:pt x="81" y="144"/>
                      <a:pt x="162" y="423"/>
                      <a:pt x="123" y="462"/>
                    </a:cubicBezTo>
                    <a:cubicBezTo>
                      <a:pt x="123" y="609"/>
                      <a:pt x="39" y="495"/>
                      <a:pt x="27" y="438"/>
                    </a:cubicBezTo>
                    <a:cubicBezTo>
                      <a:pt x="18" y="393"/>
                      <a:pt x="0" y="291"/>
                      <a:pt x="12" y="210"/>
                    </a:cubicBezTo>
                    <a:cubicBezTo>
                      <a:pt x="15" y="141"/>
                      <a:pt x="36" y="66"/>
                      <a:pt x="144" y="45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52" name="Freeform 10"/>
              <p:cNvSpPr>
                <a:spLocks/>
              </p:cNvSpPr>
              <p:nvPr userDrawn="1"/>
            </p:nvSpPr>
            <p:spPr bwMode="hidden">
              <a:xfrm rot="3318475">
                <a:off x="2256" y="1877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53" name="Freeform 11"/>
              <p:cNvSpPr>
                <a:spLocks/>
              </p:cNvSpPr>
              <p:nvPr userDrawn="1"/>
            </p:nvSpPr>
            <p:spPr bwMode="hidden">
              <a:xfrm rot="20976686" flipH="1">
                <a:off x="2958" y="3365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54" name="Freeform 12"/>
              <p:cNvSpPr>
                <a:spLocks/>
              </p:cNvSpPr>
              <p:nvPr userDrawn="1"/>
            </p:nvSpPr>
            <p:spPr bwMode="hidden">
              <a:xfrm>
                <a:off x="1823" y="2983"/>
                <a:ext cx="866" cy="795"/>
              </a:xfrm>
              <a:custGeom>
                <a:avLst/>
                <a:gdLst>
                  <a:gd name="T0" fmla="*/ 17 w 866"/>
                  <a:gd name="T1" fmla="*/ 180 h 795"/>
                  <a:gd name="T2" fmla="*/ 284 w 866"/>
                  <a:gd name="T3" fmla="*/ 720 h 795"/>
                  <a:gd name="T4" fmla="*/ 380 w 866"/>
                  <a:gd name="T5" fmla="*/ 687 h 795"/>
                  <a:gd name="T6" fmla="*/ 647 w 866"/>
                  <a:gd name="T7" fmla="*/ 249 h 795"/>
                  <a:gd name="T8" fmla="*/ 716 w 866"/>
                  <a:gd name="T9" fmla="*/ 138 h 795"/>
                  <a:gd name="T10" fmla="*/ 182 w 866"/>
                  <a:gd name="T11" fmla="*/ 0 h 795"/>
                  <a:gd name="T12" fmla="*/ 17 w 866"/>
                  <a:gd name="T13" fmla="*/ 180 h 79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66" h="795">
                    <a:moveTo>
                      <a:pt x="17" y="180"/>
                    </a:moveTo>
                    <a:cubicBezTo>
                      <a:pt x="49" y="413"/>
                      <a:pt x="206" y="636"/>
                      <a:pt x="284" y="720"/>
                    </a:cubicBezTo>
                    <a:cubicBezTo>
                      <a:pt x="359" y="795"/>
                      <a:pt x="422" y="771"/>
                      <a:pt x="380" y="687"/>
                    </a:cubicBezTo>
                    <a:cubicBezTo>
                      <a:pt x="284" y="378"/>
                      <a:pt x="197" y="183"/>
                      <a:pt x="647" y="249"/>
                    </a:cubicBezTo>
                    <a:cubicBezTo>
                      <a:pt x="866" y="276"/>
                      <a:pt x="791" y="175"/>
                      <a:pt x="716" y="138"/>
                    </a:cubicBezTo>
                    <a:cubicBezTo>
                      <a:pt x="575" y="63"/>
                      <a:pt x="317" y="6"/>
                      <a:pt x="182" y="0"/>
                    </a:cubicBezTo>
                    <a:cubicBezTo>
                      <a:pt x="95" y="0"/>
                      <a:pt x="0" y="32"/>
                      <a:pt x="17" y="18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55" name="Freeform 13"/>
              <p:cNvSpPr>
                <a:spLocks/>
              </p:cNvSpPr>
              <p:nvPr userDrawn="1"/>
            </p:nvSpPr>
            <p:spPr bwMode="hidden">
              <a:xfrm rot="16244410" flipH="1">
                <a:off x="3617" y="3734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56" name="Freeform 14"/>
              <p:cNvSpPr>
                <a:spLocks/>
              </p:cNvSpPr>
              <p:nvPr userDrawn="1"/>
            </p:nvSpPr>
            <p:spPr bwMode="hidden">
              <a:xfrm rot="6018034">
                <a:off x="1968" y="3558"/>
                <a:ext cx="802" cy="706"/>
              </a:xfrm>
              <a:custGeom>
                <a:avLst/>
                <a:gdLst>
                  <a:gd name="T0" fmla="*/ 93 w 987"/>
                  <a:gd name="T1" fmla="*/ 67 h 743"/>
                  <a:gd name="T2" fmla="*/ 120 w 987"/>
                  <a:gd name="T3" fmla="*/ 344 h 743"/>
                  <a:gd name="T4" fmla="*/ 106 w 987"/>
                  <a:gd name="T5" fmla="*/ 383 h 743"/>
                  <a:gd name="T6" fmla="*/ 26 w 987"/>
                  <a:gd name="T7" fmla="*/ 162 h 743"/>
                  <a:gd name="T8" fmla="*/ 20 w 987"/>
                  <a:gd name="T9" fmla="*/ 104 h 743"/>
                  <a:gd name="T10" fmla="*/ 61 w 987"/>
                  <a:gd name="T11" fmla="*/ 22 h 743"/>
                  <a:gd name="T12" fmla="*/ 93 w 987"/>
                  <a:gd name="T13" fmla="*/ 67 h 7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7" h="743">
                    <a:moveTo>
                      <a:pt x="742" y="110"/>
                    </a:moveTo>
                    <a:cubicBezTo>
                      <a:pt x="853" y="270"/>
                      <a:pt x="941" y="491"/>
                      <a:pt x="958" y="572"/>
                    </a:cubicBezTo>
                    <a:cubicBezTo>
                      <a:pt x="987" y="692"/>
                      <a:pt x="912" y="743"/>
                      <a:pt x="847" y="638"/>
                    </a:cubicBezTo>
                    <a:cubicBezTo>
                      <a:pt x="523" y="89"/>
                      <a:pt x="364" y="254"/>
                      <a:pt x="202" y="269"/>
                    </a:cubicBezTo>
                    <a:cubicBezTo>
                      <a:pt x="0" y="325"/>
                      <a:pt x="89" y="207"/>
                      <a:pt x="163" y="173"/>
                    </a:cubicBezTo>
                    <a:cubicBezTo>
                      <a:pt x="222" y="145"/>
                      <a:pt x="366" y="53"/>
                      <a:pt x="481" y="35"/>
                    </a:cubicBezTo>
                    <a:cubicBezTo>
                      <a:pt x="576" y="12"/>
                      <a:pt x="680" y="0"/>
                      <a:pt x="742" y="11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57" name="Freeform 15"/>
              <p:cNvSpPr>
                <a:spLocks/>
              </p:cNvSpPr>
              <p:nvPr userDrawn="1"/>
            </p:nvSpPr>
            <p:spPr bwMode="hidden">
              <a:xfrm rot="6284068">
                <a:off x="3402" y="3049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58" name="Freeform 16"/>
              <p:cNvSpPr>
                <a:spLocks/>
              </p:cNvSpPr>
              <p:nvPr userDrawn="1"/>
            </p:nvSpPr>
            <p:spPr bwMode="hidden">
              <a:xfrm rot="19272242" flipV="1">
                <a:off x="3190" y="2247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59" name="Freeform 17"/>
              <p:cNvSpPr>
                <a:spLocks/>
              </p:cNvSpPr>
              <p:nvPr userDrawn="1"/>
            </p:nvSpPr>
            <p:spPr bwMode="hidden">
              <a:xfrm rot="563450" flipH="1">
                <a:off x="1798" y="2341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60" name="Freeform 18"/>
              <p:cNvSpPr>
                <a:spLocks/>
              </p:cNvSpPr>
              <p:nvPr userDrawn="1"/>
            </p:nvSpPr>
            <p:spPr bwMode="hidden">
              <a:xfrm>
                <a:off x="1229" y="2713"/>
                <a:ext cx="687" cy="609"/>
              </a:xfrm>
              <a:custGeom>
                <a:avLst/>
                <a:gdLst>
                  <a:gd name="T0" fmla="*/ 144 w 687"/>
                  <a:gd name="T1" fmla="*/ 45 h 609"/>
                  <a:gd name="T2" fmla="*/ 546 w 687"/>
                  <a:gd name="T3" fmla="*/ 9 h 609"/>
                  <a:gd name="T4" fmla="*/ 582 w 687"/>
                  <a:gd name="T5" fmla="*/ 99 h 609"/>
                  <a:gd name="T6" fmla="*/ 123 w 687"/>
                  <a:gd name="T7" fmla="*/ 462 h 609"/>
                  <a:gd name="T8" fmla="*/ 27 w 687"/>
                  <a:gd name="T9" fmla="*/ 438 h 609"/>
                  <a:gd name="T10" fmla="*/ 12 w 687"/>
                  <a:gd name="T11" fmla="*/ 210 h 609"/>
                  <a:gd name="T12" fmla="*/ 144 w 687"/>
                  <a:gd name="T13" fmla="*/ 45 h 60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87" h="609">
                    <a:moveTo>
                      <a:pt x="144" y="45"/>
                    </a:moveTo>
                    <a:cubicBezTo>
                      <a:pt x="306" y="0"/>
                      <a:pt x="472" y="5"/>
                      <a:pt x="546" y="9"/>
                    </a:cubicBezTo>
                    <a:cubicBezTo>
                      <a:pt x="654" y="12"/>
                      <a:pt x="687" y="75"/>
                      <a:pt x="582" y="99"/>
                    </a:cubicBezTo>
                    <a:cubicBezTo>
                      <a:pt x="81" y="144"/>
                      <a:pt x="162" y="423"/>
                      <a:pt x="123" y="462"/>
                    </a:cubicBezTo>
                    <a:cubicBezTo>
                      <a:pt x="123" y="609"/>
                      <a:pt x="39" y="495"/>
                      <a:pt x="27" y="438"/>
                    </a:cubicBezTo>
                    <a:cubicBezTo>
                      <a:pt x="18" y="393"/>
                      <a:pt x="0" y="291"/>
                      <a:pt x="12" y="210"/>
                    </a:cubicBezTo>
                    <a:cubicBezTo>
                      <a:pt x="15" y="141"/>
                      <a:pt x="36" y="66"/>
                      <a:pt x="144" y="45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61" name="Freeform 19"/>
              <p:cNvSpPr>
                <a:spLocks/>
              </p:cNvSpPr>
              <p:nvPr userDrawn="1"/>
            </p:nvSpPr>
            <p:spPr bwMode="hidden">
              <a:xfrm>
                <a:off x="115" y="2561"/>
                <a:ext cx="987" cy="743"/>
              </a:xfrm>
              <a:custGeom>
                <a:avLst/>
                <a:gdLst>
                  <a:gd name="T0" fmla="*/ 742 w 987"/>
                  <a:gd name="T1" fmla="*/ 110 h 743"/>
                  <a:gd name="T2" fmla="*/ 958 w 987"/>
                  <a:gd name="T3" fmla="*/ 572 h 743"/>
                  <a:gd name="T4" fmla="*/ 847 w 987"/>
                  <a:gd name="T5" fmla="*/ 638 h 743"/>
                  <a:gd name="T6" fmla="*/ 202 w 987"/>
                  <a:gd name="T7" fmla="*/ 269 h 743"/>
                  <a:gd name="T8" fmla="*/ 163 w 987"/>
                  <a:gd name="T9" fmla="*/ 173 h 743"/>
                  <a:gd name="T10" fmla="*/ 481 w 987"/>
                  <a:gd name="T11" fmla="*/ 35 h 743"/>
                  <a:gd name="T12" fmla="*/ 742 w 987"/>
                  <a:gd name="T13" fmla="*/ 110 h 7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7" h="743">
                    <a:moveTo>
                      <a:pt x="742" y="110"/>
                    </a:moveTo>
                    <a:cubicBezTo>
                      <a:pt x="853" y="270"/>
                      <a:pt x="941" y="491"/>
                      <a:pt x="958" y="572"/>
                    </a:cubicBezTo>
                    <a:cubicBezTo>
                      <a:pt x="987" y="692"/>
                      <a:pt x="912" y="743"/>
                      <a:pt x="847" y="638"/>
                    </a:cubicBezTo>
                    <a:cubicBezTo>
                      <a:pt x="523" y="89"/>
                      <a:pt x="364" y="254"/>
                      <a:pt x="202" y="269"/>
                    </a:cubicBezTo>
                    <a:cubicBezTo>
                      <a:pt x="0" y="325"/>
                      <a:pt x="89" y="207"/>
                      <a:pt x="163" y="173"/>
                    </a:cubicBezTo>
                    <a:cubicBezTo>
                      <a:pt x="222" y="145"/>
                      <a:pt x="366" y="53"/>
                      <a:pt x="481" y="35"/>
                    </a:cubicBezTo>
                    <a:cubicBezTo>
                      <a:pt x="576" y="12"/>
                      <a:pt x="680" y="0"/>
                      <a:pt x="742" y="11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62" name="Freeform 20"/>
              <p:cNvSpPr>
                <a:spLocks/>
              </p:cNvSpPr>
              <p:nvPr userDrawn="1"/>
            </p:nvSpPr>
            <p:spPr bwMode="hidden">
              <a:xfrm>
                <a:off x="155" y="2986"/>
                <a:ext cx="650" cy="648"/>
              </a:xfrm>
              <a:custGeom>
                <a:avLst/>
                <a:gdLst>
                  <a:gd name="T0" fmla="*/ 468 w 650"/>
                  <a:gd name="T1" fmla="*/ 114 h 648"/>
                  <a:gd name="T2" fmla="*/ 621 w 650"/>
                  <a:gd name="T3" fmla="*/ 453 h 648"/>
                  <a:gd name="T4" fmla="*/ 522 w 650"/>
                  <a:gd name="T5" fmla="*/ 495 h 648"/>
                  <a:gd name="T6" fmla="*/ 105 w 650"/>
                  <a:gd name="T7" fmla="*/ 519 h 648"/>
                  <a:gd name="T8" fmla="*/ 30 w 650"/>
                  <a:gd name="T9" fmla="*/ 450 h 648"/>
                  <a:gd name="T10" fmla="*/ 231 w 650"/>
                  <a:gd name="T11" fmla="*/ 84 h 648"/>
                  <a:gd name="T12" fmla="*/ 468 w 650"/>
                  <a:gd name="T13" fmla="*/ 114 h 6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50" h="648">
                    <a:moveTo>
                      <a:pt x="468" y="114"/>
                    </a:moveTo>
                    <a:cubicBezTo>
                      <a:pt x="579" y="274"/>
                      <a:pt x="604" y="372"/>
                      <a:pt x="621" y="453"/>
                    </a:cubicBezTo>
                    <a:cubicBezTo>
                      <a:pt x="650" y="573"/>
                      <a:pt x="587" y="600"/>
                      <a:pt x="522" y="495"/>
                    </a:cubicBezTo>
                    <a:cubicBezTo>
                      <a:pt x="330" y="99"/>
                      <a:pt x="171" y="417"/>
                      <a:pt x="105" y="519"/>
                    </a:cubicBezTo>
                    <a:cubicBezTo>
                      <a:pt x="51" y="648"/>
                      <a:pt x="0" y="525"/>
                      <a:pt x="30" y="450"/>
                    </a:cubicBezTo>
                    <a:cubicBezTo>
                      <a:pt x="39" y="381"/>
                      <a:pt x="132" y="180"/>
                      <a:pt x="231" y="84"/>
                    </a:cubicBezTo>
                    <a:cubicBezTo>
                      <a:pt x="321" y="0"/>
                      <a:pt x="406" y="4"/>
                      <a:pt x="468" y="114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63" name="Freeform 21"/>
              <p:cNvSpPr>
                <a:spLocks/>
              </p:cNvSpPr>
              <p:nvPr userDrawn="1"/>
            </p:nvSpPr>
            <p:spPr bwMode="hidden">
              <a:xfrm rot="-2130091">
                <a:off x="740" y="3725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64" name="Freeform 22"/>
              <p:cNvSpPr>
                <a:spLocks/>
              </p:cNvSpPr>
              <p:nvPr userDrawn="1"/>
            </p:nvSpPr>
            <p:spPr bwMode="hidden">
              <a:xfrm>
                <a:off x="1823" y="1937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65" name="Freeform 23"/>
              <p:cNvSpPr>
                <a:spLocks/>
              </p:cNvSpPr>
              <p:nvPr userDrawn="1"/>
            </p:nvSpPr>
            <p:spPr bwMode="hidden">
              <a:xfrm>
                <a:off x="1004" y="2038"/>
                <a:ext cx="687" cy="609"/>
              </a:xfrm>
              <a:custGeom>
                <a:avLst/>
                <a:gdLst>
                  <a:gd name="T0" fmla="*/ 144 w 687"/>
                  <a:gd name="T1" fmla="*/ 45 h 609"/>
                  <a:gd name="T2" fmla="*/ 546 w 687"/>
                  <a:gd name="T3" fmla="*/ 9 h 609"/>
                  <a:gd name="T4" fmla="*/ 582 w 687"/>
                  <a:gd name="T5" fmla="*/ 99 h 609"/>
                  <a:gd name="T6" fmla="*/ 123 w 687"/>
                  <a:gd name="T7" fmla="*/ 462 h 609"/>
                  <a:gd name="T8" fmla="*/ 27 w 687"/>
                  <a:gd name="T9" fmla="*/ 438 h 609"/>
                  <a:gd name="T10" fmla="*/ 12 w 687"/>
                  <a:gd name="T11" fmla="*/ 210 h 609"/>
                  <a:gd name="T12" fmla="*/ 144 w 687"/>
                  <a:gd name="T13" fmla="*/ 45 h 60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87" h="609">
                    <a:moveTo>
                      <a:pt x="144" y="45"/>
                    </a:moveTo>
                    <a:cubicBezTo>
                      <a:pt x="306" y="0"/>
                      <a:pt x="472" y="5"/>
                      <a:pt x="546" y="9"/>
                    </a:cubicBezTo>
                    <a:cubicBezTo>
                      <a:pt x="654" y="12"/>
                      <a:pt x="687" y="75"/>
                      <a:pt x="582" y="99"/>
                    </a:cubicBezTo>
                    <a:cubicBezTo>
                      <a:pt x="81" y="144"/>
                      <a:pt x="162" y="423"/>
                      <a:pt x="123" y="462"/>
                    </a:cubicBezTo>
                    <a:cubicBezTo>
                      <a:pt x="123" y="609"/>
                      <a:pt x="39" y="495"/>
                      <a:pt x="27" y="438"/>
                    </a:cubicBezTo>
                    <a:cubicBezTo>
                      <a:pt x="18" y="393"/>
                      <a:pt x="0" y="291"/>
                      <a:pt x="12" y="210"/>
                    </a:cubicBezTo>
                    <a:cubicBezTo>
                      <a:pt x="15" y="141"/>
                      <a:pt x="36" y="66"/>
                      <a:pt x="144" y="45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66" name="Freeform 24"/>
              <p:cNvSpPr>
                <a:spLocks/>
              </p:cNvSpPr>
              <p:nvPr userDrawn="1"/>
            </p:nvSpPr>
            <p:spPr bwMode="hidden">
              <a:xfrm rot="3318475">
                <a:off x="-71" y="1989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67" name="Freeform 25"/>
              <p:cNvSpPr>
                <a:spLocks/>
              </p:cNvSpPr>
              <p:nvPr userDrawn="1"/>
            </p:nvSpPr>
            <p:spPr bwMode="hidden">
              <a:xfrm rot="20976686" flipH="1">
                <a:off x="871" y="3357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68" name="Freeform 26"/>
              <p:cNvSpPr>
                <a:spLocks/>
              </p:cNvSpPr>
              <p:nvPr userDrawn="1"/>
            </p:nvSpPr>
            <p:spPr bwMode="hidden">
              <a:xfrm>
                <a:off x="-12" y="2939"/>
                <a:ext cx="866" cy="795"/>
              </a:xfrm>
              <a:custGeom>
                <a:avLst/>
                <a:gdLst>
                  <a:gd name="T0" fmla="*/ 17 w 866"/>
                  <a:gd name="T1" fmla="*/ 180 h 795"/>
                  <a:gd name="T2" fmla="*/ 284 w 866"/>
                  <a:gd name="T3" fmla="*/ 720 h 795"/>
                  <a:gd name="T4" fmla="*/ 380 w 866"/>
                  <a:gd name="T5" fmla="*/ 687 h 795"/>
                  <a:gd name="T6" fmla="*/ 647 w 866"/>
                  <a:gd name="T7" fmla="*/ 249 h 795"/>
                  <a:gd name="T8" fmla="*/ 716 w 866"/>
                  <a:gd name="T9" fmla="*/ 138 h 795"/>
                  <a:gd name="T10" fmla="*/ 182 w 866"/>
                  <a:gd name="T11" fmla="*/ 0 h 795"/>
                  <a:gd name="T12" fmla="*/ 17 w 866"/>
                  <a:gd name="T13" fmla="*/ 180 h 79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66" h="795">
                    <a:moveTo>
                      <a:pt x="17" y="180"/>
                    </a:moveTo>
                    <a:cubicBezTo>
                      <a:pt x="49" y="413"/>
                      <a:pt x="206" y="636"/>
                      <a:pt x="284" y="720"/>
                    </a:cubicBezTo>
                    <a:cubicBezTo>
                      <a:pt x="359" y="795"/>
                      <a:pt x="422" y="771"/>
                      <a:pt x="380" y="687"/>
                    </a:cubicBezTo>
                    <a:cubicBezTo>
                      <a:pt x="284" y="378"/>
                      <a:pt x="197" y="183"/>
                      <a:pt x="647" y="249"/>
                    </a:cubicBezTo>
                    <a:cubicBezTo>
                      <a:pt x="866" y="276"/>
                      <a:pt x="791" y="175"/>
                      <a:pt x="716" y="138"/>
                    </a:cubicBezTo>
                    <a:cubicBezTo>
                      <a:pt x="575" y="63"/>
                      <a:pt x="317" y="6"/>
                      <a:pt x="182" y="0"/>
                    </a:cubicBezTo>
                    <a:cubicBezTo>
                      <a:pt x="95" y="0"/>
                      <a:pt x="0" y="32"/>
                      <a:pt x="17" y="18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69" name="Freeform 27"/>
              <p:cNvSpPr>
                <a:spLocks/>
              </p:cNvSpPr>
              <p:nvPr userDrawn="1"/>
            </p:nvSpPr>
            <p:spPr bwMode="hidden">
              <a:xfrm rot="16244410" flipH="1">
                <a:off x="1518" y="3710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70" name="Freeform 28"/>
              <p:cNvSpPr>
                <a:spLocks/>
              </p:cNvSpPr>
              <p:nvPr userDrawn="1"/>
            </p:nvSpPr>
            <p:spPr bwMode="hidden">
              <a:xfrm rot="5508134">
                <a:off x="-23" y="3503"/>
                <a:ext cx="802" cy="706"/>
              </a:xfrm>
              <a:custGeom>
                <a:avLst/>
                <a:gdLst>
                  <a:gd name="T0" fmla="*/ 93 w 987"/>
                  <a:gd name="T1" fmla="*/ 67 h 743"/>
                  <a:gd name="T2" fmla="*/ 120 w 987"/>
                  <a:gd name="T3" fmla="*/ 344 h 743"/>
                  <a:gd name="T4" fmla="*/ 106 w 987"/>
                  <a:gd name="T5" fmla="*/ 383 h 743"/>
                  <a:gd name="T6" fmla="*/ 26 w 987"/>
                  <a:gd name="T7" fmla="*/ 162 h 743"/>
                  <a:gd name="T8" fmla="*/ 20 w 987"/>
                  <a:gd name="T9" fmla="*/ 104 h 743"/>
                  <a:gd name="T10" fmla="*/ 61 w 987"/>
                  <a:gd name="T11" fmla="*/ 22 h 743"/>
                  <a:gd name="T12" fmla="*/ 93 w 987"/>
                  <a:gd name="T13" fmla="*/ 67 h 7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7" h="743">
                    <a:moveTo>
                      <a:pt x="742" y="110"/>
                    </a:moveTo>
                    <a:cubicBezTo>
                      <a:pt x="853" y="270"/>
                      <a:pt x="941" y="491"/>
                      <a:pt x="958" y="572"/>
                    </a:cubicBezTo>
                    <a:cubicBezTo>
                      <a:pt x="987" y="692"/>
                      <a:pt x="912" y="743"/>
                      <a:pt x="847" y="638"/>
                    </a:cubicBezTo>
                    <a:cubicBezTo>
                      <a:pt x="523" y="89"/>
                      <a:pt x="364" y="254"/>
                      <a:pt x="202" y="269"/>
                    </a:cubicBezTo>
                    <a:cubicBezTo>
                      <a:pt x="0" y="325"/>
                      <a:pt x="89" y="207"/>
                      <a:pt x="163" y="173"/>
                    </a:cubicBezTo>
                    <a:cubicBezTo>
                      <a:pt x="222" y="145"/>
                      <a:pt x="366" y="53"/>
                      <a:pt x="481" y="35"/>
                    </a:cubicBezTo>
                    <a:cubicBezTo>
                      <a:pt x="576" y="12"/>
                      <a:pt x="680" y="0"/>
                      <a:pt x="742" y="11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71" name="Freeform 29"/>
              <p:cNvSpPr>
                <a:spLocks/>
              </p:cNvSpPr>
              <p:nvPr userDrawn="1"/>
            </p:nvSpPr>
            <p:spPr bwMode="hidden">
              <a:xfrm rot="6284068">
                <a:off x="1171" y="2885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72" name="Freeform 30"/>
              <p:cNvSpPr>
                <a:spLocks/>
              </p:cNvSpPr>
              <p:nvPr userDrawn="1"/>
            </p:nvSpPr>
            <p:spPr bwMode="hidden">
              <a:xfrm rot="19272242" flipV="1">
                <a:off x="947" y="2023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73" name="Freeform 31"/>
              <p:cNvSpPr>
                <a:spLocks/>
              </p:cNvSpPr>
              <p:nvPr userDrawn="1"/>
            </p:nvSpPr>
            <p:spPr bwMode="hidden">
              <a:xfrm rot="563450" flipH="1">
                <a:off x="503" y="2201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74" name="Freeform 32"/>
              <p:cNvSpPr>
                <a:spLocks/>
              </p:cNvSpPr>
              <p:nvPr userDrawn="1"/>
            </p:nvSpPr>
            <p:spPr bwMode="hidden">
              <a:xfrm>
                <a:off x="1212" y="853"/>
                <a:ext cx="687" cy="609"/>
              </a:xfrm>
              <a:custGeom>
                <a:avLst/>
                <a:gdLst>
                  <a:gd name="T0" fmla="*/ 144 w 687"/>
                  <a:gd name="T1" fmla="*/ 45 h 609"/>
                  <a:gd name="T2" fmla="*/ 546 w 687"/>
                  <a:gd name="T3" fmla="*/ 9 h 609"/>
                  <a:gd name="T4" fmla="*/ 582 w 687"/>
                  <a:gd name="T5" fmla="*/ 99 h 609"/>
                  <a:gd name="T6" fmla="*/ 123 w 687"/>
                  <a:gd name="T7" fmla="*/ 462 h 609"/>
                  <a:gd name="T8" fmla="*/ 27 w 687"/>
                  <a:gd name="T9" fmla="*/ 438 h 609"/>
                  <a:gd name="T10" fmla="*/ 12 w 687"/>
                  <a:gd name="T11" fmla="*/ 210 h 609"/>
                  <a:gd name="T12" fmla="*/ 144 w 687"/>
                  <a:gd name="T13" fmla="*/ 45 h 60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87" h="609">
                    <a:moveTo>
                      <a:pt x="144" y="45"/>
                    </a:moveTo>
                    <a:cubicBezTo>
                      <a:pt x="306" y="0"/>
                      <a:pt x="472" y="5"/>
                      <a:pt x="546" y="9"/>
                    </a:cubicBezTo>
                    <a:cubicBezTo>
                      <a:pt x="654" y="12"/>
                      <a:pt x="687" y="75"/>
                      <a:pt x="582" y="99"/>
                    </a:cubicBezTo>
                    <a:cubicBezTo>
                      <a:pt x="81" y="144"/>
                      <a:pt x="162" y="423"/>
                      <a:pt x="123" y="462"/>
                    </a:cubicBezTo>
                    <a:cubicBezTo>
                      <a:pt x="123" y="609"/>
                      <a:pt x="39" y="495"/>
                      <a:pt x="27" y="438"/>
                    </a:cubicBezTo>
                    <a:cubicBezTo>
                      <a:pt x="18" y="393"/>
                      <a:pt x="0" y="291"/>
                      <a:pt x="12" y="210"/>
                    </a:cubicBezTo>
                    <a:cubicBezTo>
                      <a:pt x="15" y="141"/>
                      <a:pt x="36" y="66"/>
                      <a:pt x="144" y="45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75" name="Freeform 33"/>
              <p:cNvSpPr>
                <a:spLocks/>
              </p:cNvSpPr>
              <p:nvPr userDrawn="1"/>
            </p:nvSpPr>
            <p:spPr bwMode="hidden">
              <a:xfrm>
                <a:off x="98" y="449"/>
                <a:ext cx="987" cy="743"/>
              </a:xfrm>
              <a:custGeom>
                <a:avLst/>
                <a:gdLst>
                  <a:gd name="T0" fmla="*/ 742 w 987"/>
                  <a:gd name="T1" fmla="*/ 110 h 743"/>
                  <a:gd name="T2" fmla="*/ 958 w 987"/>
                  <a:gd name="T3" fmla="*/ 572 h 743"/>
                  <a:gd name="T4" fmla="*/ 847 w 987"/>
                  <a:gd name="T5" fmla="*/ 638 h 743"/>
                  <a:gd name="T6" fmla="*/ 202 w 987"/>
                  <a:gd name="T7" fmla="*/ 269 h 743"/>
                  <a:gd name="T8" fmla="*/ 163 w 987"/>
                  <a:gd name="T9" fmla="*/ 173 h 743"/>
                  <a:gd name="T10" fmla="*/ 481 w 987"/>
                  <a:gd name="T11" fmla="*/ 35 h 743"/>
                  <a:gd name="T12" fmla="*/ 742 w 987"/>
                  <a:gd name="T13" fmla="*/ 110 h 7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7" h="743">
                    <a:moveTo>
                      <a:pt x="742" y="110"/>
                    </a:moveTo>
                    <a:cubicBezTo>
                      <a:pt x="853" y="270"/>
                      <a:pt x="941" y="491"/>
                      <a:pt x="958" y="572"/>
                    </a:cubicBezTo>
                    <a:cubicBezTo>
                      <a:pt x="987" y="692"/>
                      <a:pt x="912" y="743"/>
                      <a:pt x="847" y="638"/>
                    </a:cubicBezTo>
                    <a:cubicBezTo>
                      <a:pt x="523" y="89"/>
                      <a:pt x="364" y="254"/>
                      <a:pt x="202" y="269"/>
                    </a:cubicBezTo>
                    <a:cubicBezTo>
                      <a:pt x="0" y="325"/>
                      <a:pt x="89" y="207"/>
                      <a:pt x="163" y="173"/>
                    </a:cubicBezTo>
                    <a:cubicBezTo>
                      <a:pt x="222" y="145"/>
                      <a:pt x="366" y="53"/>
                      <a:pt x="481" y="35"/>
                    </a:cubicBezTo>
                    <a:cubicBezTo>
                      <a:pt x="576" y="12"/>
                      <a:pt x="680" y="0"/>
                      <a:pt x="742" y="11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76" name="Freeform 34"/>
              <p:cNvSpPr>
                <a:spLocks/>
              </p:cNvSpPr>
              <p:nvPr userDrawn="1"/>
            </p:nvSpPr>
            <p:spPr bwMode="hidden">
              <a:xfrm>
                <a:off x="-18" y="1102"/>
                <a:ext cx="650" cy="648"/>
              </a:xfrm>
              <a:custGeom>
                <a:avLst/>
                <a:gdLst>
                  <a:gd name="T0" fmla="*/ 468 w 650"/>
                  <a:gd name="T1" fmla="*/ 114 h 648"/>
                  <a:gd name="T2" fmla="*/ 621 w 650"/>
                  <a:gd name="T3" fmla="*/ 453 h 648"/>
                  <a:gd name="T4" fmla="*/ 522 w 650"/>
                  <a:gd name="T5" fmla="*/ 495 h 648"/>
                  <a:gd name="T6" fmla="*/ 105 w 650"/>
                  <a:gd name="T7" fmla="*/ 519 h 648"/>
                  <a:gd name="T8" fmla="*/ 30 w 650"/>
                  <a:gd name="T9" fmla="*/ 450 h 648"/>
                  <a:gd name="T10" fmla="*/ 231 w 650"/>
                  <a:gd name="T11" fmla="*/ 84 h 648"/>
                  <a:gd name="T12" fmla="*/ 468 w 650"/>
                  <a:gd name="T13" fmla="*/ 114 h 6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50" h="648">
                    <a:moveTo>
                      <a:pt x="468" y="114"/>
                    </a:moveTo>
                    <a:cubicBezTo>
                      <a:pt x="579" y="274"/>
                      <a:pt x="604" y="372"/>
                      <a:pt x="621" y="453"/>
                    </a:cubicBezTo>
                    <a:cubicBezTo>
                      <a:pt x="650" y="573"/>
                      <a:pt x="587" y="600"/>
                      <a:pt x="522" y="495"/>
                    </a:cubicBezTo>
                    <a:cubicBezTo>
                      <a:pt x="330" y="99"/>
                      <a:pt x="171" y="417"/>
                      <a:pt x="105" y="519"/>
                    </a:cubicBezTo>
                    <a:cubicBezTo>
                      <a:pt x="51" y="648"/>
                      <a:pt x="0" y="525"/>
                      <a:pt x="30" y="450"/>
                    </a:cubicBezTo>
                    <a:cubicBezTo>
                      <a:pt x="39" y="381"/>
                      <a:pt x="132" y="180"/>
                      <a:pt x="231" y="84"/>
                    </a:cubicBezTo>
                    <a:cubicBezTo>
                      <a:pt x="321" y="0"/>
                      <a:pt x="406" y="4"/>
                      <a:pt x="468" y="114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77" name="Freeform 35"/>
              <p:cNvSpPr>
                <a:spLocks/>
              </p:cNvSpPr>
              <p:nvPr userDrawn="1"/>
            </p:nvSpPr>
            <p:spPr bwMode="hidden">
              <a:xfrm>
                <a:off x="723" y="1613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78" name="Freeform 36"/>
              <p:cNvSpPr>
                <a:spLocks/>
              </p:cNvSpPr>
              <p:nvPr userDrawn="1"/>
            </p:nvSpPr>
            <p:spPr bwMode="hidden">
              <a:xfrm>
                <a:off x="1806" y="-19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79" name="Freeform 37"/>
              <p:cNvSpPr>
                <a:spLocks/>
              </p:cNvSpPr>
              <p:nvPr userDrawn="1"/>
            </p:nvSpPr>
            <p:spPr bwMode="hidden">
              <a:xfrm>
                <a:off x="987" y="82"/>
                <a:ext cx="687" cy="609"/>
              </a:xfrm>
              <a:custGeom>
                <a:avLst/>
                <a:gdLst>
                  <a:gd name="T0" fmla="*/ 144 w 687"/>
                  <a:gd name="T1" fmla="*/ 45 h 609"/>
                  <a:gd name="T2" fmla="*/ 546 w 687"/>
                  <a:gd name="T3" fmla="*/ 9 h 609"/>
                  <a:gd name="T4" fmla="*/ 582 w 687"/>
                  <a:gd name="T5" fmla="*/ 99 h 609"/>
                  <a:gd name="T6" fmla="*/ 123 w 687"/>
                  <a:gd name="T7" fmla="*/ 462 h 609"/>
                  <a:gd name="T8" fmla="*/ 27 w 687"/>
                  <a:gd name="T9" fmla="*/ 438 h 609"/>
                  <a:gd name="T10" fmla="*/ 12 w 687"/>
                  <a:gd name="T11" fmla="*/ 210 h 609"/>
                  <a:gd name="T12" fmla="*/ 144 w 687"/>
                  <a:gd name="T13" fmla="*/ 45 h 60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87" h="609">
                    <a:moveTo>
                      <a:pt x="144" y="45"/>
                    </a:moveTo>
                    <a:cubicBezTo>
                      <a:pt x="306" y="0"/>
                      <a:pt x="472" y="5"/>
                      <a:pt x="546" y="9"/>
                    </a:cubicBezTo>
                    <a:cubicBezTo>
                      <a:pt x="654" y="12"/>
                      <a:pt x="687" y="75"/>
                      <a:pt x="582" y="99"/>
                    </a:cubicBezTo>
                    <a:cubicBezTo>
                      <a:pt x="81" y="144"/>
                      <a:pt x="162" y="423"/>
                      <a:pt x="123" y="462"/>
                    </a:cubicBezTo>
                    <a:cubicBezTo>
                      <a:pt x="123" y="609"/>
                      <a:pt x="39" y="495"/>
                      <a:pt x="27" y="438"/>
                    </a:cubicBezTo>
                    <a:cubicBezTo>
                      <a:pt x="18" y="393"/>
                      <a:pt x="0" y="291"/>
                      <a:pt x="12" y="210"/>
                    </a:cubicBezTo>
                    <a:cubicBezTo>
                      <a:pt x="15" y="141"/>
                      <a:pt x="36" y="66"/>
                      <a:pt x="144" y="45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80" name="Freeform 38"/>
              <p:cNvSpPr>
                <a:spLocks/>
              </p:cNvSpPr>
              <p:nvPr userDrawn="1"/>
            </p:nvSpPr>
            <p:spPr bwMode="hidden">
              <a:xfrm rot="3318475">
                <a:off x="188" y="-111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81" name="Freeform 39"/>
              <p:cNvSpPr>
                <a:spLocks/>
              </p:cNvSpPr>
              <p:nvPr userDrawn="1"/>
            </p:nvSpPr>
            <p:spPr bwMode="hidden">
              <a:xfrm rot="20976686" flipH="1">
                <a:off x="854" y="1245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82" name="Freeform 40"/>
              <p:cNvSpPr>
                <a:spLocks/>
              </p:cNvSpPr>
              <p:nvPr userDrawn="1"/>
            </p:nvSpPr>
            <p:spPr bwMode="hidden">
              <a:xfrm>
                <a:off x="187" y="935"/>
                <a:ext cx="866" cy="795"/>
              </a:xfrm>
              <a:custGeom>
                <a:avLst/>
                <a:gdLst>
                  <a:gd name="T0" fmla="*/ 17 w 866"/>
                  <a:gd name="T1" fmla="*/ 180 h 795"/>
                  <a:gd name="T2" fmla="*/ 284 w 866"/>
                  <a:gd name="T3" fmla="*/ 720 h 795"/>
                  <a:gd name="T4" fmla="*/ 380 w 866"/>
                  <a:gd name="T5" fmla="*/ 687 h 795"/>
                  <a:gd name="T6" fmla="*/ 647 w 866"/>
                  <a:gd name="T7" fmla="*/ 249 h 795"/>
                  <a:gd name="T8" fmla="*/ 716 w 866"/>
                  <a:gd name="T9" fmla="*/ 138 h 795"/>
                  <a:gd name="T10" fmla="*/ 182 w 866"/>
                  <a:gd name="T11" fmla="*/ 0 h 795"/>
                  <a:gd name="T12" fmla="*/ 17 w 866"/>
                  <a:gd name="T13" fmla="*/ 180 h 79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66" h="795">
                    <a:moveTo>
                      <a:pt x="17" y="180"/>
                    </a:moveTo>
                    <a:cubicBezTo>
                      <a:pt x="49" y="413"/>
                      <a:pt x="206" y="636"/>
                      <a:pt x="284" y="720"/>
                    </a:cubicBezTo>
                    <a:cubicBezTo>
                      <a:pt x="359" y="795"/>
                      <a:pt x="422" y="771"/>
                      <a:pt x="380" y="687"/>
                    </a:cubicBezTo>
                    <a:cubicBezTo>
                      <a:pt x="284" y="378"/>
                      <a:pt x="197" y="183"/>
                      <a:pt x="647" y="249"/>
                    </a:cubicBezTo>
                    <a:cubicBezTo>
                      <a:pt x="866" y="276"/>
                      <a:pt x="791" y="175"/>
                      <a:pt x="716" y="138"/>
                    </a:cubicBezTo>
                    <a:cubicBezTo>
                      <a:pt x="575" y="63"/>
                      <a:pt x="317" y="6"/>
                      <a:pt x="182" y="0"/>
                    </a:cubicBezTo>
                    <a:cubicBezTo>
                      <a:pt x="95" y="0"/>
                      <a:pt x="0" y="32"/>
                      <a:pt x="17" y="18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83" name="Freeform 41"/>
              <p:cNvSpPr>
                <a:spLocks/>
              </p:cNvSpPr>
              <p:nvPr userDrawn="1"/>
            </p:nvSpPr>
            <p:spPr bwMode="hidden">
              <a:xfrm rot="16244410" flipH="1">
                <a:off x="1489" y="1446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84" name="Freeform 42"/>
              <p:cNvSpPr>
                <a:spLocks/>
              </p:cNvSpPr>
              <p:nvPr userDrawn="1"/>
            </p:nvSpPr>
            <p:spPr bwMode="hidden">
              <a:xfrm rot="2428453">
                <a:off x="-160" y="1667"/>
                <a:ext cx="802" cy="706"/>
              </a:xfrm>
              <a:custGeom>
                <a:avLst/>
                <a:gdLst>
                  <a:gd name="T0" fmla="*/ 93 w 987"/>
                  <a:gd name="T1" fmla="*/ 67 h 743"/>
                  <a:gd name="T2" fmla="*/ 120 w 987"/>
                  <a:gd name="T3" fmla="*/ 344 h 743"/>
                  <a:gd name="T4" fmla="*/ 106 w 987"/>
                  <a:gd name="T5" fmla="*/ 383 h 743"/>
                  <a:gd name="T6" fmla="*/ 26 w 987"/>
                  <a:gd name="T7" fmla="*/ 162 h 743"/>
                  <a:gd name="T8" fmla="*/ 20 w 987"/>
                  <a:gd name="T9" fmla="*/ 104 h 743"/>
                  <a:gd name="T10" fmla="*/ 61 w 987"/>
                  <a:gd name="T11" fmla="*/ 22 h 743"/>
                  <a:gd name="T12" fmla="*/ 93 w 987"/>
                  <a:gd name="T13" fmla="*/ 67 h 7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7" h="743">
                    <a:moveTo>
                      <a:pt x="742" y="110"/>
                    </a:moveTo>
                    <a:cubicBezTo>
                      <a:pt x="853" y="270"/>
                      <a:pt x="941" y="491"/>
                      <a:pt x="958" y="572"/>
                    </a:cubicBezTo>
                    <a:cubicBezTo>
                      <a:pt x="987" y="692"/>
                      <a:pt x="912" y="743"/>
                      <a:pt x="847" y="638"/>
                    </a:cubicBezTo>
                    <a:cubicBezTo>
                      <a:pt x="523" y="89"/>
                      <a:pt x="364" y="254"/>
                      <a:pt x="202" y="269"/>
                    </a:cubicBezTo>
                    <a:cubicBezTo>
                      <a:pt x="0" y="325"/>
                      <a:pt x="89" y="207"/>
                      <a:pt x="163" y="173"/>
                    </a:cubicBezTo>
                    <a:cubicBezTo>
                      <a:pt x="222" y="145"/>
                      <a:pt x="366" y="53"/>
                      <a:pt x="481" y="35"/>
                    </a:cubicBezTo>
                    <a:cubicBezTo>
                      <a:pt x="576" y="12"/>
                      <a:pt x="680" y="0"/>
                      <a:pt x="742" y="11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85" name="Freeform 43"/>
              <p:cNvSpPr>
                <a:spLocks/>
              </p:cNvSpPr>
              <p:nvPr userDrawn="1"/>
            </p:nvSpPr>
            <p:spPr bwMode="hidden">
              <a:xfrm rot="6284068">
                <a:off x="1298" y="929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86" name="Freeform 44"/>
              <p:cNvSpPr>
                <a:spLocks/>
              </p:cNvSpPr>
              <p:nvPr userDrawn="1"/>
            </p:nvSpPr>
            <p:spPr bwMode="hidden">
              <a:xfrm rot="19272242" flipV="1">
                <a:off x="930" y="67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87" name="Freeform 45"/>
              <p:cNvSpPr>
                <a:spLocks/>
              </p:cNvSpPr>
              <p:nvPr userDrawn="1"/>
            </p:nvSpPr>
            <p:spPr bwMode="hidden">
              <a:xfrm rot="563450" flipH="1">
                <a:off x="-18" y="221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88" name="Freeform 46"/>
              <p:cNvSpPr>
                <a:spLocks/>
              </p:cNvSpPr>
              <p:nvPr userDrawn="1"/>
            </p:nvSpPr>
            <p:spPr bwMode="hidden">
              <a:xfrm>
                <a:off x="3307" y="853"/>
                <a:ext cx="687" cy="609"/>
              </a:xfrm>
              <a:custGeom>
                <a:avLst/>
                <a:gdLst>
                  <a:gd name="T0" fmla="*/ 144 w 687"/>
                  <a:gd name="T1" fmla="*/ 45 h 609"/>
                  <a:gd name="T2" fmla="*/ 546 w 687"/>
                  <a:gd name="T3" fmla="*/ 9 h 609"/>
                  <a:gd name="T4" fmla="*/ 582 w 687"/>
                  <a:gd name="T5" fmla="*/ 99 h 609"/>
                  <a:gd name="T6" fmla="*/ 123 w 687"/>
                  <a:gd name="T7" fmla="*/ 462 h 609"/>
                  <a:gd name="T8" fmla="*/ 27 w 687"/>
                  <a:gd name="T9" fmla="*/ 438 h 609"/>
                  <a:gd name="T10" fmla="*/ 12 w 687"/>
                  <a:gd name="T11" fmla="*/ 210 h 609"/>
                  <a:gd name="T12" fmla="*/ 144 w 687"/>
                  <a:gd name="T13" fmla="*/ 45 h 60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87" h="609">
                    <a:moveTo>
                      <a:pt x="144" y="45"/>
                    </a:moveTo>
                    <a:cubicBezTo>
                      <a:pt x="306" y="0"/>
                      <a:pt x="472" y="5"/>
                      <a:pt x="546" y="9"/>
                    </a:cubicBezTo>
                    <a:cubicBezTo>
                      <a:pt x="654" y="12"/>
                      <a:pt x="687" y="75"/>
                      <a:pt x="582" y="99"/>
                    </a:cubicBezTo>
                    <a:cubicBezTo>
                      <a:pt x="81" y="144"/>
                      <a:pt x="162" y="423"/>
                      <a:pt x="123" y="462"/>
                    </a:cubicBezTo>
                    <a:cubicBezTo>
                      <a:pt x="123" y="609"/>
                      <a:pt x="39" y="495"/>
                      <a:pt x="27" y="438"/>
                    </a:cubicBezTo>
                    <a:cubicBezTo>
                      <a:pt x="18" y="393"/>
                      <a:pt x="0" y="291"/>
                      <a:pt x="12" y="210"/>
                    </a:cubicBezTo>
                    <a:cubicBezTo>
                      <a:pt x="15" y="141"/>
                      <a:pt x="36" y="66"/>
                      <a:pt x="144" y="45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89" name="Freeform 47"/>
              <p:cNvSpPr>
                <a:spLocks/>
              </p:cNvSpPr>
              <p:nvPr userDrawn="1"/>
            </p:nvSpPr>
            <p:spPr bwMode="hidden">
              <a:xfrm>
                <a:off x="2193" y="449"/>
                <a:ext cx="987" cy="743"/>
              </a:xfrm>
              <a:custGeom>
                <a:avLst/>
                <a:gdLst>
                  <a:gd name="T0" fmla="*/ 742 w 987"/>
                  <a:gd name="T1" fmla="*/ 110 h 743"/>
                  <a:gd name="T2" fmla="*/ 958 w 987"/>
                  <a:gd name="T3" fmla="*/ 572 h 743"/>
                  <a:gd name="T4" fmla="*/ 847 w 987"/>
                  <a:gd name="T5" fmla="*/ 638 h 743"/>
                  <a:gd name="T6" fmla="*/ 202 w 987"/>
                  <a:gd name="T7" fmla="*/ 269 h 743"/>
                  <a:gd name="T8" fmla="*/ 163 w 987"/>
                  <a:gd name="T9" fmla="*/ 173 h 743"/>
                  <a:gd name="T10" fmla="*/ 481 w 987"/>
                  <a:gd name="T11" fmla="*/ 35 h 743"/>
                  <a:gd name="T12" fmla="*/ 742 w 987"/>
                  <a:gd name="T13" fmla="*/ 110 h 7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7" h="743">
                    <a:moveTo>
                      <a:pt x="742" y="110"/>
                    </a:moveTo>
                    <a:cubicBezTo>
                      <a:pt x="853" y="270"/>
                      <a:pt x="941" y="491"/>
                      <a:pt x="958" y="572"/>
                    </a:cubicBezTo>
                    <a:cubicBezTo>
                      <a:pt x="987" y="692"/>
                      <a:pt x="912" y="743"/>
                      <a:pt x="847" y="638"/>
                    </a:cubicBezTo>
                    <a:cubicBezTo>
                      <a:pt x="523" y="89"/>
                      <a:pt x="364" y="254"/>
                      <a:pt x="202" y="269"/>
                    </a:cubicBezTo>
                    <a:cubicBezTo>
                      <a:pt x="0" y="325"/>
                      <a:pt x="89" y="207"/>
                      <a:pt x="163" y="173"/>
                    </a:cubicBezTo>
                    <a:cubicBezTo>
                      <a:pt x="222" y="145"/>
                      <a:pt x="366" y="53"/>
                      <a:pt x="481" y="35"/>
                    </a:cubicBezTo>
                    <a:cubicBezTo>
                      <a:pt x="576" y="12"/>
                      <a:pt x="680" y="0"/>
                      <a:pt x="742" y="11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90" name="Freeform 48"/>
              <p:cNvSpPr>
                <a:spLocks/>
              </p:cNvSpPr>
              <p:nvPr userDrawn="1"/>
            </p:nvSpPr>
            <p:spPr bwMode="hidden">
              <a:xfrm>
                <a:off x="2077" y="1102"/>
                <a:ext cx="650" cy="648"/>
              </a:xfrm>
              <a:custGeom>
                <a:avLst/>
                <a:gdLst>
                  <a:gd name="T0" fmla="*/ 468 w 650"/>
                  <a:gd name="T1" fmla="*/ 114 h 648"/>
                  <a:gd name="T2" fmla="*/ 621 w 650"/>
                  <a:gd name="T3" fmla="*/ 453 h 648"/>
                  <a:gd name="T4" fmla="*/ 522 w 650"/>
                  <a:gd name="T5" fmla="*/ 495 h 648"/>
                  <a:gd name="T6" fmla="*/ 105 w 650"/>
                  <a:gd name="T7" fmla="*/ 519 h 648"/>
                  <a:gd name="T8" fmla="*/ 30 w 650"/>
                  <a:gd name="T9" fmla="*/ 450 h 648"/>
                  <a:gd name="T10" fmla="*/ 231 w 650"/>
                  <a:gd name="T11" fmla="*/ 84 h 648"/>
                  <a:gd name="T12" fmla="*/ 468 w 650"/>
                  <a:gd name="T13" fmla="*/ 114 h 6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50" h="648">
                    <a:moveTo>
                      <a:pt x="468" y="114"/>
                    </a:moveTo>
                    <a:cubicBezTo>
                      <a:pt x="579" y="274"/>
                      <a:pt x="604" y="372"/>
                      <a:pt x="621" y="453"/>
                    </a:cubicBezTo>
                    <a:cubicBezTo>
                      <a:pt x="650" y="573"/>
                      <a:pt x="587" y="600"/>
                      <a:pt x="522" y="495"/>
                    </a:cubicBezTo>
                    <a:cubicBezTo>
                      <a:pt x="330" y="99"/>
                      <a:pt x="171" y="417"/>
                      <a:pt x="105" y="519"/>
                    </a:cubicBezTo>
                    <a:cubicBezTo>
                      <a:pt x="51" y="648"/>
                      <a:pt x="0" y="525"/>
                      <a:pt x="30" y="450"/>
                    </a:cubicBezTo>
                    <a:cubicBezTo>
                      <a:pt x="39" y="381"/>
                      <a:pt x="132" y="180"/>
                      <a:pt x="231" y="84"/>
                    </a:cubicBezTo>
                    <a:cubicBezTo>
                      <a:pt x="321" y="0"/>
                      <a:pt x="406" y="4"/>
                      <a:pt x="468" y="114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91" name="Freeform 49"/>
              <p:cNvSpPr>
                <a:spLocks/>
              </p:cNvSpPr>
              <p:nvPr userDrawn="1"/>
            </p:nvSpPr>
            <p:spPr bwMode="hidden">
              <a:xfrm>
                <a:off x="2818" y="1613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92" name="Freeform 50"/>
              <p:cNvSpPr>
                <a:spLocks/>
              </p:cNvSpPr>
              <p:nvPr userDrawn="1"/>
            </p:nvSpPr>
            <p:spPr bwMode="hidden">
              <a:xfrm>
                <a:off x="3901" y="-19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93" name="Freeform 51"/>
              <p:cNvSpPr>
                <a:spLocks/>
              </p:cNvSpPr>
              <p:nvPr userDrawn="1"/>
            </p:nvSpPr>
            <p:spPr bwMode="hidden">
              <a:xfrm>
                <a:off x="3082" y="82"/>
                <a:ext cx="687" cy="609"/>
              </a:xfrm>
              <a:custGeom>
                <a:avLst/>
                <a:gdLst>
                  <a:gd name="T0" fmla="*/ 144 w 687"/>
                  <a:gd name="T1" fmla="*/ 45 h 609"/>
                  <a:gd name="T2" fmla="*/ 546 w 687"/>
                  <a:gd name="T3" fmla="*/ 9 h 609"/>
                  <a:gd name="T4" fmla="*/ 582 w 687"/>
                  <a:gd name="T5" fmla="*/ 99 h 609"/>
                  <a:gd name="T6" fmla="*/ 123 w 687"/>
                  <a:gd name="T7" fmla="*/ 462 h 609"/>
                  <a:gd name="T8" fmla="*/ 27 w 687"/>
                  <a:gd name="T9" fmla="*/ 438 h 609"/>
                  <a:gd name="T10" fmla="*/ 12 w 687"/>
                  <a:gd name="T11" fmla="*/ 210 h 609"/>
                  <a:gd name="T12" fmla="*/ 144 w 687"/>
                  <a:gd name="T13" fmla="*/ 45 h 60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87" h="609">
                    <a:moveTo>
                      <a:pt x="144" y="45"/>
                    </a:moveTo>
                    <a:cubicBezTo>
                      <a:pt x="306" y="0"/>
                      <a:pt x="472" y="5"/>
                      <a:pt x="546" y="9"/>
                    </a:cubicBezTo>
                    <a:cubicBezTo>
                      <a:pt x="654" y="12"/>
                      <a:pt x="687" y="75"/>
                      <a:pt x="582" y="99"/>
                    </a:cubicBezTo>
                    <a:cubicBezTo>
                      <a:pt x="81" y="144"/>
                      <a:pt x="162" y="423"/>
                      <a:pt x="123" y="462"/>
                    </a:cubicBezTo>
                    <a:cubicBezTo>
                      <a:pt x="123" y="609"/>
                      <a:pt x="39" y="495"/>
                      <a:pt x="27" y="438"/>
                    </a:cubicBezTo>
                    <a:cubicBezTo>
                      <a:pt x="18" y="393"/>
                      <a:pt x="0" y="291"/>
                      <a:pt x="12" y="210"/>
                    </a:cubicBezTo>
                    <a:cubicBezTo>
                      <a:pt x="15" y="141"/>
                      <a:pt x="36" y="66"/>
                      <a:pt x="144" y="45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94" name="Freeform 52"/>
              <p:cNvSpPr>
                <a:spLocks/>
              </p:cNvSpPr>
              <p:nvPr userDrawn="1"/>
            </p:nvSpPr>
            <p:spPr bwMode="hidden">
              <a:xfrm rot="3318475">
                <a:off x="2007" y="33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95" name="Freeform 53"/>
              <p:cNvSpPr>
                <a:spLocks/>
              </p:cNvSpPr>
              <p:nvPr userDrawn="1"/>
            </p:nvSpPr>
            <p:spPr bwMode="hidden">
              <a:xfrm rot="20976686" flipH="1">
                <a:off x="2949" y="1245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96" name="Freeform 54"/>
              <p:cNvSpPr>
                <a:spLocks/>
              </p:cNvSpPr>
              <p:nvPr userDrawn="1"/>
            </p:nvSpPr>
            <p:spPr bwMode="hidden">
              <a:xfrm>
                <a:off x="1910" y="1055"/>
                <a:ext cx="866" cy="795"/>
              </a:xfrm>
              <a:custGeom>
                <a:avLst/>
                <a:gdLst>
                  <a:gd name="T0" fmla="*/ 17 w 866"/>
                  <a:gd name="T1" fmla="*/ 180 h 795"/>
                  <a:gd name="T2" fmla="*/ 284 w 866"/>
                  <a:gd name="T3" fmla="*/ 720 h 795"/>
                  <a:gd name="T4" fmla="*/ 380 w 866"/>
                  <a:gd name="T5" fmla="*/ 687 h 795"/>
                  <a:gd name="T6" fmla="*/ 647 w 866"/>
                  <a:gd name="T7" fmla="*/ 249 h 795"/>
                  <a:gd name="T8" fmla="*/ 716 w 866"/>
                  <a:gd name="T9" fmla="*/ 138 h 795"/>
                  <a:gd name="T10" fmla="*/ 182 w 866"/>
                  <a:gd name="T11" fmla="*/ 0 h 795"/>
                  <a:gd name="T12" fmla="*/ 17 w 866"/>
                  <a:gd name="T13" fmla="*/ 180 h 79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66" h="795">
                    <a:moveTo>
                      <a:pt x="17" y="180"/>
                    </a:moveTo>
                    <a:cubicBezTo>
                      <a:pt x="49" y="413"/>
                      <a:pt x="206" y="636"/>
                      <a:pt x="284" y="720"/>
                    </a:cubicBezTo>
                    <a:cubicBezTo>
                      <a:pt x="359" y="795"/>
                      <a:pt x="422" y="771"/>
                      <a:pt x="380" y="687"/>
                    </a:cubicBezTo>
                    <a:cubicBezTo>
                      <a:pt x="284" y="378"/>
                      <a:pt x="197" y="183"/>
                      <a:pt x="647" y="249"/>
                    </a:cubicBezTo>
                    <a:cubicBezTo>
                      <a:pt x="866" y="276"/>
                      <a:pt x="791" y="175"/>
                      <a:pt x="716" y="138"/>
                    </a:cubicBezTo>
                    <a:cubicBezTo>
                      <a:pt x="575" y="63"/>
                      <a:pt x="317" y="6"/>
                      <a:pt x="182" y="0"/>
                    </a:cubicBezTo>
                    <a:cubicBezTo>
                      <a:pt x="95" y="0"/>
                      <a:pt x="0" y="32"/>
                      <a:pt x="17" y="18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97" name="Freeform 55"/>
              <p:cNvSpPr>
                <a:spLocks/>
              </p:cNvSpPr>
              <p:nvPr userDrawn="1"/>
            </p:nvSpPr>
            <p:spPr bwMode="hidden">
              <a:xfrm rot="16244410" flipH="1">
                <a:off x="3584" y="1446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98" name="Freeform 56"/>
              <p:cNvSpPr>
                <a:spLocks/>
              </p:cNvSpPr>
              <p:nvPr userDrawn="1"/>
            </p:nvSpPr>
            <p:spPr bwMode="hidden">
              <a:xfrm rot="2428453">
                <a:off x="1935" y="1667"/>
                <a:ext cx="802" cy="706"/>
              </a:xfrm>
              <a:custGeom>
                <a:avLst/>
                <a:gdLst>
                  <a:gd name="T0" fmla="*/ 93 w 987"/>
                  <a:gd name="T1" fmla="*/ 67 h 743"/>
                  <a:gd name="T2" fmla="*/ 120 w 987"/>
                  <a:gd name="T3" fmla="*/ 344 h 743"/>
                  <a:gd name="T4" fmla="*/ 106 w 987"/>
                  <a:gd name="T5" fmla="*/ 383 h 743"/>
                  <a:gd name="T6" fmla="*/ 26 w 987"/>
                  <a:gd name="T7" fmla="*/ 162 h 743"/>
                  <a:gd name="T8" fmla="*/ 20 w 987"/>
                  <a:gd name="T9" fmla="*/ 104 h 743"/>
                  <a:gd name="T10" fmla="*/ 61 w 987"/>
                  <a:gd name="T11" fmla="*/ 22 h 743"/>
                  <a:gd name="T12" fmla="*/ 93 w 987"/>
                  <a:gd name="T13" fmla="*/ 67 h 7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7" h="743">
                    <a:moveTo>
                      <a:pt x="742" y="110"/>
                    </a:moveTo>
                    <a:cubicBezTo>
                      <a:pt x="853" y="270"/>
                      <a:pt x="941" y="491"/>
                      <a:pt x="958" y="572"/>
                    </a:cubicBezTo>
                    <a:cubicBezTo>
                      <a:pt x="987" y="692"/>
                      <a:pt x="912" y="743"/>
                      <a:pt x="847" y="638"/>
                    </a:cubicBezTo>
                    <a:cubicBezTo>
                      <a:pt x="523" y="89"/>
                      <a:pt x="364" y="254"/>
                      <a:pt x="202" y="269"/>
                    </a:cubicBezTo>
                    <a:cubicBezTo>
                      <a:pt x="0" y="325"/>
                      <a:pt x="89" y="207"/>
                      <a:pt x="163" y="173"/>
                    </a:cubicBezTo>
                    <a:cubicBezTo>
                      <a:pt x="222" y="145"/>
                      <a:pt x="366" y="53"/>
                      <a:pt x="481" y="35"/>
                    </a:cubicBezTo>
                    <a:cubicBezTo>
                      <a:pt x="576" y="12"/>
                      <a:pt x="680" y="0"/>
                      <a:pt x="742" y="11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99" name="Freeform 57"/>
              <p:cNvSpPr>
                <a:spLocks/>
              </p:cNvSpPr>
              <p:nvPr userDrawn="1"/>
            </p:nvSpPr>
            <p:spPr bwMode="hidden">
              <a:xfrm rot="6284068">
                <a:off x="3393" y="929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00" name="Freeform 58"/>
              <p:cNvSpPr>
                <a:spLocks/>
              </p:cNvSpPr>
              <p:nvPr userDrawn="1"/>
            </p:nvSpPr>
            <p:spPr bwMode="hidden">
              <a:xfrm rot="19272242" flipV="1">
                <a:off x="3025" y="67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01" name="Freeform 59"/>
              <p:cNvSpPr>
                <a:spLocks/>
              </p:cNvSpPr>
              <p:nvPr userDrawn="1"/>
            </p:nvSpPr>
            <p:spPr bwMode="hidden">
              <a:xfrm rot="563450" flipH="1">
                <a:off x="1849" y="221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02" name="Freeform 60"/>
              <p:cNvSpPr>
                <a:spLocks/>
              </p:cNvSpPr>
              <p:nvPr userDrawn="1"/>
            </p:nvSpPr>
            <p:spPr bwMode="hidden">
              <a:xfrm flipH="1">
                <a:off x="5077" y="850"/>
                <a:ext cx="687" cy="609"/>
              </a:xfrm>
              <a:custGeom>
                <a:avLst/>
                <a:gdLst>
                  <a:gd name="T0" fmla="*/ 144 w 687"/>
                  <a:gd name="T1" fmla="*/ 45 h 609"/>
                  <a:gd name="T2" fmla="*/ 546 w 687"/>
                  <a:gd name="T3" fmla="*/ 9 h 609"/>
                  <a:gd name="T4" fmla="*/ 582 w 687"/>
                  <a:gd name="T5" fmla="*/ 99 h 609"/>
                  <a:gd name="T6" fmla="*/ 123 w 687"/>
                  <a:gd name="T7" fmla="*/ 462 h 609"/>
                  <a:gd name="T8" fmla="*/ 27 w 687"/>
                  <a:gd name="T9" fmla="*/ 438 h 609"/>
                  <a:gd name="T10" fmla="*/ 12 w 687"/>
                  <a:gd name="T11" fmla="*/ 210 h 609"/>
                  <a:gd name="T12" fmla="*/ 144 w 687"/>
                  <a:gd name="T13" fmla="*/ 45 h 60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87" h="609">
                    <a:moveTo>
                      <a:pt x="144" y="45"/>
                    </a:moveTo>
                    <a:cubicBezTo>
                      <a:pt x="306" y="0"/>
                      <a:pt x="472" y="5"/>
                      <a:pt x="546" y="9"/>
                    </a:cubicBezTo>
                    <a:cubicBezTo>
                      <a:pt x="654" y="12"/>
                      <a:pt x="687" y="75"/>
                      <a:pt x="582" y="99"/>
                    </a:cubicBezTo>
                    <a:cubicBezTo>
                      <a:pt x="81" y="144"/>
                      <a:pt x="162" y="423"/>
                      <a:pt x="123" y="462"/>
                    </a:cubicBezTo>
                    <a:cubicBezTo>
                      <a:pt x="123" y="609"/>
                      <a:pt x="39" y="495"/>
                      <a:pt x="27" y="438"/>
                    </a:cubicBezTo>
                    <a:cubicBezTo>
                      <a:pt x="18" y="393"/>
                      <a:pt x="0" y="291"/>
                      <a:pt x="12" y="210"/>
                    </a:cubicBezTo>
                    <a:cubicBezTo>
                      <a:pt x="15" y="141"/>
                      <a:pt x="36" y="66"/>
                      <a:pt x="144" y="45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03" name="Freeform 61"/>
              <p:cNvSpPr>
                <a:spLocks/>
              </p:cNvSpPr>
              <p:nvPr userDrawn="1"/>
            </p:nvSpPr>
            <p:spPr bwMode="hidden">
              <a:xfrm>
                <a:off x="4289" y="458"/>
                <a:ext cx="987" cy="743"/>
              </a:xfrm>
              <a:custGeom>
                <a:avLst/>
                <a:gdLst>
                  <a:gd name="T0" fmla="*/ 742 w 987"/>
                  <a:gd name="T1" fmla="*/ 110 h 743"/>
                  <a:gd name="T2" fmla="*/ 958 w 987"/>
                  <a:gd name="T3" fmla="*/ 572 h 743"/>
                  <a:gd name="T4" fmla="*/ 847 w 987"/>
                  <a:gd name="T5" fmla="*/ 638 h 743"/>
                  <a:gd name="T6" fmla="*/ 202 w 987"/>
                  <a:gd name="T7" fmla="*/ 269 h 743"/>
                  <a:gd name="T8" fmla="*/ 163 w 987"/>
                  <a:gd name="T9" fmla="*/ 173 h 743"/>
                  <a:gd name="T10" fmla="*/ 481 w 987"/>
                  <a:gd name="T11" fmla="*/ 35 h 743"/>
                  <a:gd name="T12" fmla="*/ 742 w 987"/>
                  <a:gd name="T13" fmla="*/ 110 h 7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7" h="743">
                    <a:moveTo>
                      <a:pt x="742" y="110"/>
                    </a:moveTo>
                    <a:cubicBezTo>
                      <a:pt x="853" y="270"/>
                      <a:pt x="941" y="491"/>
                      <a:pt x="958" y="572"/>
                    </a:cubicBezTo>
                    <a:cubicBezTo>
                      <a:pt x="987" y="692"/>
                      <a:pt x="912" y="743"/>
                      <a:pt x="847" y="638"/>
                    </a:cubicBezTo>
                    <a:cubicBezTo>
                      <a:pt x="523" y="89"/>
                      <a:pt x="364" y="254"/>
                      <a:pt x="202" y="269"/>
                    </a:cubicBezTo>
                    <a:cubicBezTo>
                      <a:pt x="0" y="325"/>
                      <a:pt x="89" y="207"/>
                      <a:pt x="163" y="173"/>
                    </a:cubicBezTo>
                    <a:cubicBezTo>
                      <a:pt x="222" y="145"/>
                      <a:pt x="366" y="53"/>
                      <a:pt x="481" y="35"/>
                    </a:cubicBezTo>
                    <a:cubicBezTo>
                      <a:pt x="576" y="12"/>
                      <a:pt x="680" y="0"/>
                      <a:pt x="742" y="11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04" name="Freeform 62"/>
              <p:cNvSpPr>
                <a:spLocks/>
              </p:cNvSpPr>
              <p:nvPr userDrawn="1"/>
            </p:nvSpPr>
            <p:spPr bwMode="hidden">
              <a:xfrm>
                <a:off x="4173" y="1111"/>
                <a:ext cx="650" cy="648"/>
              </a:xfrm>
              <a:custGeom>
                <a:avLst/>
                <a:gdLst>
                  <a:gd name="T0" fmla="*/ 468 w 650"/>
                  <a:gd name="T1" fmla="*/ 114 h 648"/>
                  <a:gd name="T2" fmla="*/ 621 w 650"/>
                  <a:gd name="T3" fmla="*/ 453 h 648"/>
                  <a:gd name="T4" fmla="*/ 522 w 650"/>
                  <a:gd name="T5" fmla="*/ 495 h 648"/>
                  <a:gd name="T6" fmla="*/ 105 w 650"/>
                  <a:gd name="T7" fmla="*/ 519 h 648"/>
                  <a:gd name="T8" fmla="*/ 30 w 650"/>
                  <a:gd name="T9" fmla="*/ 450 h 648"/>
                  <a:gd name="T10" fmla="*/ 231 w 650"/>
                  <a:gd name="T11" fmla="*/ 84 h 648"/>
                  <a:gd name="T12" fmla="*/ 468 w 650"/>
                  <a:gd name="T13" fmla="*/ 114 h 6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50" h="648">
                    <a:moveTo>
                      <a:pt x="468" y="114"/>
                    </a:moveTo>
                    <a:cubicBezTo>
                      <a:pt x="579" y="274"/>
                      <a:pt x="604" y="372"/>
                      <a:pt x="621" y="453"/>
                    </a:cubicBezTo>
                    <a:cubicBezTo>
                      <a:pt x="650" y="573"/>
                      <a:pt x="587" y="600"/>
                      <a:pt x="522" y="495"/>
                    </a:cubicBezTo>
                    <a:cubicBezTo>
                      <a:pt x="330" y="99"/>
                      <a:pt x="171" y="417"/>
                      <a:pt x="105" y="519"/>
                    </a:cubicBezTo>
                    <a:cubicBezTo>
                      <a:pt x="51" y="648"/>
                      <a:pt x="0" y="525"/>
                      <a:pt x="30" y="450"/>
                    </a:cubicBezTo>
                    <a:cubicBezTo>
                      <a:pt x="39" y="381"/>
                      <a:pt x="132" y="180"/>
                      <a:pt x="231" y="84"/>
                    </a:cubicBezTo>
                    <a:cubicBezTo>
                      <a:pt x="321" y="0"/>
                      <a:pt x="406" y="4"/>
                      <a:pt x="468" y="114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05" name="Freeform 63"/>
              <p:cNvSpPr>
                <a:spLocks/>
              </p:cNvSpPr>
              <p:nvPr userDrawn="1"/>
            </p:nvSpPr>
            <p:spPr bwMode="hidden">
              <a:xfrm>
                <a:off x="5094" y="1562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06" name="Freeform 64"/>
              <p:cNvSpPr>
                <a:spLocks/>
              </p:cNvSpPr>
              <p:nvPr userDrawn="1"/>
            </p:nvSpPr>
            <p:spPr bwMode="hidden">
              <a:xfrm>
                <a:off x="4830" y="7"/>
                <a:ext cx="687" cy="609"/>
              </a:xfrm>
              <a:custGeom>
                <a:avLst/>
                <a:gdLst>
                  <a:gd name="T0" fmla="*/ 144 w 687"/>
                  <a:gd name="T1" fmla="*/ 45 h 609"/>
                  <a:gd name="T2" fmla="*/ 546 w 687"/>
                  <a:gd name="T3" fmla="*/ 9 h 609"/>
                  <a:gd name="T4" fmla="*/ 582 w 687"/>
                  <a:gd name="T5" fmla="*/ 99 h 609"/>
                  <a:gd name="T6" fmla="*/ 123 w 687"/>
                  <a:gd name="T7" fmla="*/ 462 h 609"/>
                  <a:gd name="T8" fmla="*/ 27 w 687"/>
                  <a:gd name="T9" fmla="*/ 438 h 609"/>
                  <a:gd name="T10" fmla="*/ 12 w 687"/>
                  <a:gd name="T11" fmla="*/ 210 h 609"/>
                  <a:gd name="T12" fmla="*/ 144 w 687"/>
                  <a:gd name="T13" fmla="*/ 45 h 60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87" h="609">
                    <a:moveTo>
                      <a:pt x="144" y="45"/>
                    </a:moveTo>
                    <a:cubicBezTo>
                      <a:pt x="306" y="0"/>
                      <a:pt x="472" y="5"/>
                      <a:pt x="546" y="9"/>
                    </a:cubicBezTo>
                    <a:cubicBezTo>
                      <a:pt x="654" y="12"/>
                      <a:pt x="687" y="75"/>
                      <a:pt x="582" y="99"/>
                    </a:cubicBezTo>
                    <a:cubicBezTo>
                      <a:pt x="81" y="144"/>
                      <a:pt x="162" y="423"/>
                      <a:pt x="123" y="462"/>
                    </a:cubicBezTo>
                    <a:cubicBezTo>
                      <a:pt x="123" y="609"/>
                      <a:pt x="39" y="495"/>
                      <a:pt x="27" y="438"/>
                    </a:cubicBezTo>
                    <a:cubicBezTo>
                      <a:pt x="18" y="393"/>
                      <a:pt x="0" y="291"/>
                      <a:pt x="12" y="210"/>
                    </a:cubicBezTo>
                    <a:cubicBezTo>
                      <a:pt x="15" y="141"/>
                      <a:pt x="36" y="66"/>
                      <a:pt x="144" y="45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07" name="Freeform 65"/>
              <p:cNvSpPr>
                <a:spLocks/>
              </p:cNvSpPr>
              <p:nvPr userDrawn="1"/>
            </p:nvSpPr>
            <p:spPr bwMode="hidden">
              <a:xfrm rot="3318475">
                <a:off x="4139" y="-65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08" name="Freeform 66"/>
              <p:cNvSpPr>
                <a:spLocks/>
              </p:cNvSpPr>
              <p:nvPr userDrawn="1"/>
            </p:nvSpPr>
            <p:spPr bwMode="hidden">
              <a:xfrm rot="20976686" flipH="1">
                <a:off x="5045" y="1254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09" name="Freeform 67"/>
              <p:cNvSpPr>
                <a:spLocks/>
              </p:cNvSpPr>
              <p:nvPr userDrawn="1"/>
            </p:nvSpPr>
            <p:spPr bwMode="hidden">
              <a:xfrm>
                <a:off x="4330" y="932"/>
                <a:ext cx="866" cy="795"/>
              </a:xfrm>
              <a:custGeom>
                <a:avLst/>
                <a:gdLst>
                  <a:gd name="T0" fmla="*/ 17 w 866"/>
                  <a:gd name="T1" fmla="*/ 180 h 795"/>
                  <a:gd name="T2" fmla="*/ 284 w 866"/>
                  <a:gd name="T3" fmla="*/ 720 h 795"/>
                  <a:gd name="T4" fmla="*/ 380 w 866"/>
                  <a:gd name="T5" fmla="*/ 687 h 795"/>
                  <a:gd name="T6" fmla="*/ 647 w 866"/>
                  <a:gd name="T7" fmla="*/ 249 h 795"/>
                  <a:gd name="T8" fmla="*/ 716 w 866"/>
                  <a:gd name="T9" fmla="*/ 138 h 795"/>
                  <a:gd name="T10" fmla="*/ 182 w 866"/>
                  <a:gd name="T11" fmla="*/ 0 h 795"/>
                  <a:gd name="T12" fmla="*/ 17 w 866"/>
                  <a:gd name="T13" fmla="*/ 180 h 79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66" h="795">
                    <a:moveTo>
                      <a:pt x="17" y="180"/>
                    </a:moveTo>
                    <a:cubicBezTo>
                      <a:pt x="49" y="413"/>
                      <a:pt x="206" y="636"/>
                      <a:pt x="284" y="720"/>
                    </a:cubicBezTo>
                    <a:cubicBezTo>
                      <a:pt x="359" y="795"/>
                      <a:pt x="422" y="771"/>
                      <a:pt x="380" y="687"/>
                    </a:cubicBezTo>
                    <a:cubicBezTo>
                      <a:pt x="284" y="378"/>
                      <a:pt x="197" y="183"/>
                      <a:pt x="647" y="249"/>
                    </a:cubicBezTo>
                    <a:cubicBezTo>
                      <a:pt x="866" y="276"/>
                      <a:pt x="791" y="175"/>
                      <a:pt x="716" y="138"/>
                    </a:cubicBezTo>
                    <a:cubicBezTo>
                      <a:pt x="575" y="63"/>
                      <a:pt x="317" y="6"/>
                      <a:pt x="182" y="0"/>
                    </a:cubicBezTo>
                    <a:cubicBezTo>
                      <a:pt x="95" y="0"/>
                      <a:pt x="0" y="32"/>
                      <a:pt x="17" y="18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10" name="Freeform 68"/>
              <p:cNvSpPr>
                <a:spLocks/>
              </p:cNvSpPr>
              <p:nvPr userDrawn="1"/>
            </p:nvSpPr>
            <p:spPr bwMode="hidden">
              <a:xfrm rot="16244410" flipH="1">
                <a:off x="5174" y="3195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11" name="Freeform 69"/>
              <p:cNvSpPr>
                <a:spLocks/>
              </p:cNvSpPr>
              <p:nvPr userDrawn="1"/>
            </p:nvSpPr>
            <p:spPr bwMode="hidden">
              <a:xfrm rot="2428453">
                <a:off x="4163" y="1592"/>
                <a:ext cx="802" cy="706"/>
              </a:xfrm>
              <a:custGeom>
                <a:avLst/>
                <a:gdLst>
                  <a:gd name="T0" fmla="*/ 93 w 987"/>
                  <a:gd name="T1" fmla="*/ 67 h 743"/>
                  <a:gd name="T2" fmla="*/ 120 w 987"/>
                  <a:gd name="T3" fmla="*/ 344 h 743"/>
                  <a:gd name="T4" fmla="*/ 106 w 987"/>
                  <a:gd name="T5" fmla="*/ 383 h 743"/>
                  <a:gd name="T6" fmla="*/ 26 w 987"/>
                  <a:gd name="T7" fmla="*/ 162 h 743"/>
                  <a:gd name="T8" fmla="*/ 20 w 987"/>
                  <a:gd name="T9" fmla="*/ 104 h 743"/>
                  <a:gd name="T10" fmla="*/ 61 w 987"/>
                  <a:gd name="T11" fmla="*/ 22 h 743"/>
                  <a:gd name="T12" fmla="*/ 93 w 987"/>
                  <a:gd name="T13" fmla="*/ 67 h 7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7" h="743">
                    <a:moveTo>
                      <a:pt x="742" y="110"/>
                    </a:moveTo>
                    <a:cubicBezTo>
                      <a:pt x="853" y="270"/>
                      <a:pt x="941" y="491"/>
                      <a:pt x="958" y="572"/>
                    </a:cubicBezTo>
                    <a:cubicBezTo>
                      <a:pt x="987" y="692"/>
                      <a:pt x="912" y="743"/>
                      <a:pt x="847" y="638"/>
                    </a:cubicBezTo>
                    <a:cubicBezTo>
                      <a:pt x="523" y="89"/>
                      <a:pt x="364" y="254"/>
                      <a:pt x="202" y="269"/>
                    </a:cubicBezTo>
                    <a:cubicBezTo>
                      <a:pt x="0" y="325"/>
                      <a:pt x="89" y="207"/>
                      <a:pt x="163" y="173"/>
                    </a:cubicBezTo>
                    <a:cubicBezTo>
                      <a:pt x="222" y="145"/>
                      <a:pt x="366" y="53"/>
                      <a:pt x="481" y="35"/>
                    </a:cubicBezTo>
                    <a:cubicBezTo>
                      <a:pt x="576" y="12"/>
                      <a:pt x="680" y="0"/>
                      <a:pt x="742" y="11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12" name="Freeform 70"/>
              <p:cNvSpPr>
                <a:spLocks/>
              </p:cNvSpPr>
              <p:nvPr userDrawn="1"/>
            </p:nvSpPr>
            <p:spPr bwMode="hidden">
              <a:xfrm rot="6284068">
                <a:off x="4901" y="759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13" name="Freeform 71"/>
              <p:cNvSpPr>
                <a:spLocks/>
              </p:cNvSpPr>
              <p:nvPr userDrawn="1"/>
            </p:nvSpPr>
            <p:spPr bwMode="hidden">
              <a:xfrm rot="21011466" flipV="1">
                <a:off x="5124" y="-8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14" name="Freeform 72"/>
              <p:cNvSpPr>
                <a:spLocks/>
              </p:cNvSpPr>
              <p:nvPr userDrawn="1"/>
            </p:nvSpPr>
            <p:spPr bwMode="hidden">
              <a:xfrm rot="563450" flipH="1">
                <a:off x="3825" y="446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15" name="Freeform 73"/>
              <p:cNvSpPr>
                <a:spLocks/>
              </p:cNvSpPr>
              <p:nvPr userDrawn="1"/>
            </p:nvSpPr>
            <p:spPr bwMode="hidden">
              <a:xfrm rot="6521641">
                <a:off x="5099" y="2938"/>
                <a:ext cx="687" cy="609"/>
              </a:xfrm>
              <a:custGeom>
                <a:avLst/>
                <a:gdLst>
                  <a:gd name="T0" fmla="*/ 144 w 687"/>
                  <a:gd name="T1" fmla="*/ 45 h 609"/>
                  <a:gd name="T2" fmla="*/ 546 w 687"/>
                  <a:gd name="T3" fmla="*/ 9 h 609"/>
                  <a:gd name="T4" fmla="*/ 582 w 687"/>
                  <a:gd name="T5" fmla="*/ 99 h 609"/>
                  <a:gd name="T6" fmla="*/ 123 w 687"/>
                  <a:gd name="T7" fmla="*/ 462 h 609"/>
                  <a:gd name="T8" fmla="*/ 27 w 687"/>
                  <a:gd name="T9" fmla="*/ 438 h 609"/>
                  <a:gd name="T10" fmla="*/ 12 w 687"/>
                  <a:gd name="T11" fmla="*/ 210 h 609"/>
                  <a:gd name="T12" fmla="*/ 144 w 687"/>
                  <a:gd name="T13" fmla="*/ 45 h 60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87" h="609">
                    <a:moveTo>
                      <a:pt x="144" y="45"/>
                    </a:moveTo>
                    <a:cubicBezTo>
                      <a:pt x="306" y="0"/>
                      <a:pt x="472" y="5"/>
                      <a:pt x="546" y="9"/>
                    </a:cubicBezTo>
                    <a:cubicBezTo>
                      <a:pt x="654" y="12"/>
                      <a:pt x="687" y="75"/>
                      <a:pt x="582" y="99"/>
                    </a:cubicBezTo>
                    <a:cubicBezTo>
                      <a:pt x="81" y="144"/>
                      <a:pt x="162" y="423"/>
                      <a:pt x="123" y="462"/>
                    </a:cubicBezTo>
                    <a:cubicBezTo>
                      <a:pt x="123" y="609"/>
                      <a:pt x="39" y="495"/>
                      <a:pt x="27" y="438"/>
                    </a:cubicBezTo>
                    <a:cubicBezTo>
                      <a:pt x="18" y="393"/>
                      <a:pt x="0" y="291"/>
                      <a:pt x="12" y="210"/>
                    </a:cubicBezTo>
                    <a:cubicBezTo>
                      <a:pt x="15" y="141"/>
                      <a:pt x="36" y="66"/>
                      <a:pt x="144" y="45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16" name="Freeform 74"/>
              <p:cNvSpPr>
                <a:spLocks/>
              </p:cNvSpPr>
              <p:nvPr userDrawn="1"/>
            </p:nvSpPr>
            <p:spPr bwMode="hidden">
              <a:xfrm>
                <a:off x="4289" y="2570"/>
                <a:ext cx="987" cy="743"/>
              </a:xfrm>
              <a:custGeom>
                <a:avLst/>
                <a:gdLst>
                  <a:gd name="T0" fmla="*/ 742 w 987"/>
                  <a:gd name="T1" fmla="*/ 110 h 743"/>
                  <a:gd name="T2" fmla="*/ 958 w 987"/>
                  <a:gd name="T3" fmla="*/ 572 h 743"/>
                  <a:gd name="T4" fmla="*/ 847 w 987"/>
                  <a:gd name="T5" fmla="*/ 638 h 743"/>
                  <a:gd name="T6" fmla="*/ 202 w 987"/>
                  <a:gd name="T7" fmla="*/ 269 h 743"/>
                  <a:gd name="T8" fmla="*/ 163 w 987"/>
                  <a:gd name="T9" fmla="*/ 173 h 743"/>
                  <a:gd name="T10" fmla="*/ 481 w 987"/>
                  <a:gd name="T11" fmla="*/ 35 h 743"/>
                  <a:gd name="T12" fmla="*/ 742 w 987"/>
                  <a:gd name="T13" fmla="*/ 110 h 7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7" h="743">
                    <a:moveTo>
                      <a:pt x="742" y="110"/>
                    </a:moveTo>
                    <a:cubicBezTo>
                      <a:pt x="853" y="270"/>
                      <a:pt x="941" y="491"/>
                      <a:pt x="958" y="572"/>
                    </a:cubicBezTo>
                    <a:cubicBezTo>
                      <a:pt x="987" y="692"/>
                      <a:pt x="912" y="743"/>
                      <a:pt x="847" y="638"/>
                    </a:cubicBezTo>
                    <a:cubicBezTo>
                      <a:pt x="523" y="89"/>
                      <a:pt x="364" y="254"/>
                      <a:pt x="202" y="269"/>
                    </a:cubicBezTo>
                    <a:cubicBezTo>
                      <a:pt x="0" y="325"/>
                      <a:pt x="89" y="207"/>
                      <a:pt x="163" y="173"/>
                    </a:cubicBezTo>
                    <a:cubicBezTo>
                      <a:pt x="222" y="145"/>
                      <a:pt x="366" y="53"/>
                      <a:pt x="481" y="35"/>
                    </a:cubicBezTo>
                    <a:cubicBezTo>
                      <a:pt x="576" y="12"/>
                      <a:pt x="680" y="0"/>
                      <a:pt x="742" y="11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17" name="Freeform 75"/>
              <p:cNvSpPr>
                <a:spLocks/>
              </p:cNvSpPr>
              <p:nvPr userDrawn="1"/>
            </p:nvSpPr>
            <p:spPr bwMode="hidden">
              <a:xfrm>
                <a:off x="4173" y="3223"/>
                <a:ext cx="650" cy="648"/>
              </a:xfrm>
              <a:custGeom>
                <a:avLst/>
                <a:gdLst>
                  <a:gd name="T0" fmla="*/ 468 w 650"/>
                  <a:gd name="T1" fmla="*/ 114 h 648"/>
                  <a:gd name="T2" fmla="*/ 621 w 650"/>
                  <a:gd name="T3" fmla="*/ 453 h 648"/>
                  <a:gd name="T4" fmla="*/ 522 w 650"/>
                  <a:gd name="T5" fmla="*/ 495 h 648"/>
                  <a:gd name="T6" fmla="*/ 105 w 650"/>
                  <a:gd name="T7" fmla="*/ 519 h 648"/>
                  <a:gd name="T8" fmla="*/ 30 w 650"/>
                  <a:gd name="T9" fmla="*/ 450 h 648"/>
                  <a:gd name="T10" fmla="*/ 231 w 650"/>
                  <a:gd name="T11" fmla="*/ 84 h 648"/>
                  <a:gd name="T12" fmla="*/ 468 w 650"/>
                  <a:gd name="T13" fmla="*/ 114 h 6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50" h="648">
                    <a:moveTo>
                      <a:pt x="468" y="114"/>
                    </a:moveTo>
                    <a:cubicBezTo>
                      <a:pt x="579" y="274"/>
                      <a:pt x="604" y="372"/>
                      <a:pt x="621" y="453"/>
                    </a:cubicBezTo>
                    <a:cubicBezTo>
                      <a:pt x="650" y="573"/>
                      <a:pt x="587" y="600"/>
                      <a:pt x="522" y="495"/>
                    </a:cubicBezTo>
                    <a:cubicBezTo>
                      <a:pt x="330" y="99"/>
                      <a:pt x="171" y="417"/>
                      <a:pt x="105" y="519"/>
                    </a:cubicBezTo>
                    <a:cubicBezTo>
                      <a:pt x="51" y="648"/>
                      <a:pt x="0" y="525"/>
                      <a:pt x="30" y="450"/>
                    </a:cubicBezTo>
                    <a:cubicBezTo>
                      <a:pt x="39" y="381"/>
                      <a:pt x="132" y="180"/>
                      <a:pt x="231" y="84"/>
                    </a:cubicBezTo>
                    <a:cubicBezTo>
                      <a:pt x="321" y="0"/>
                      <a:pt x="406" y="4"/>
                      <a:pt x="468" y="114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18" name="Freeform 76"/>
              <p:cNvSpPr>
                <a:spLocks/>
              </p:cNvSpPr>
              <p:nvPr userDrawn="1"/>
            </p:nvSpPr>
            <p:spPr bwMode="hidden">
              <a:xfrm rot="5844778">
                <a:off x="5046" y="3593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19" name="Freeform 77"/>
              <p:cNvSpPr>
                <a:spLocks/>
              </p:cNvSpPr>
              <p:nvPr userDrawn="1"/>
            </p:nvSpPr>
            <p:spPr bwMode="hidden">
              <a:xfrm>
                <a:off x="4854" y="2023"/>
                <a:ext cx="687" cy="609"/>
              </a:xfrm>
              <a:custGeom>
                <a:avLst/>
                <a:gdLst>
                  <a:gd name="T0" fmla="*/ 144 w 687"/>
                  <a:gd name="T1" fmla="*/ 45 h 609"/>
                  <a:gd name="T2" fmla="*/ 546 w 687"/>
                  <a:gd name="T3" fmla="*/ 9 h 609"/>
                  <a:gd name="T4" fmla="*/ 582 w 687"/>
                  <a:gd name="T5" fmla="*/ 99 h 609"/>
                  <a:gd name="T6" fmla="*/ 123 w 687"/>
                  <a:gd name="T7" fmla="*/ 462 h 609"/>
                  <a:gd name="T8" fmla="*/ 27 w 687"/>
                  <a:gd name="T9" fmla="*/ 438 h 609"/>
                  <a:gd name="T10" fmla="*/ 12 w 687"/>
                  <a:gd name="T11" fmla="*/ 210 h 609"/>
                  <a:gd name="T12" fmla="*/ 144 w 687"/>
                  <a:gd name="T13" fmla="*/ 45 h 60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87" h="609">
                    <a:moveTo>
                      <a:pt x="144" y="45"/>
                    </a:moveTo>
                    <a:cubicBezTo>
                      <a:pt x="306" y="0"/>
                      <a:pt x="472" y="5"/>
                      <a:pt x="546" y="9"/>
                    </a:cubicBezTo>
                    <a:cubicBezTo>
                      <a:pt x="654" y="12"/>
                      <a:pt x="687" y="75"/>
                      <a:pt x="582" y="99"/>
                    </a:cubicBezTo>
                    <a:cubicBezTo>
                      <a:pt x="81" y="144"/>
                      <a:pt x="162" y="423"/>
                      <a:pt x="123" y="462"/>
                    </a:cubicBezTo>
                    <a:cubicBezTo>
                      <a:pt x="123" y="609"/>
                      <a:pt x="39" y="495"/>
                      <a:pt x="27" y="438"/>
                    </a:cubicBezTo>
                    <a:cubicBezTo>
                      <a:pt x="18" y="393"/>
                      <a:pt x="0" y="291"/>
                      <a:pt x="12" y="210"/>
                    </a:cubicBezTo>
                    <a:cubicBezTo>
                      <a:pt x="15" y="141"/>
                      <a:pt x="36" y="66"/>
                      <a:pt x="144" y="45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0" name="Freeform 78"/>
              <p:cNvSpPr>
                <a:spLocks/>
              </p:cNvSpPr>
              <p:nvPr userDrawn="1"/>
            </p:nvSpPr>
            <p:spPr bwMode="hidden">
              <a:xfrm rot="3318475">
                <a:off x="4103" y="1999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1" name="Freeform 79"/>
              <p:cNvSpPr>
                <a:spLocks/>
              </p:cNvSpPr>
              <p:nvPr userDrawn="1"/>
            </p:nvSpPr>
            <p:spPr bwMode="hidden">
              <a:xfrm rot="20976686" flipH="1">
                <a:off x="4925" y="3667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2" name="Freeform 80"/>
              <p:cNvSpPr>
                <a:spLocks/>
              </p:cNvSpPr>
              <p:nvPr userDrawn="1"/>
            </p:nvSpPr>
            <p:spPr bwMode="hidden">
              <a:xfrm>
                <a:off x="4006" y="3176"/>
                <a:ext cx="866" cy="795"/>
              </a:xfrm>
              <a:custGeom>
                <a:avLst/>
                <a:gdLst>
                  <a:gd name="T0" fmla="*/ 17 w 866"/>
                  <a:gd name="T1" fmla="*/ 180 h 795"/>
                  <a:gd name="T2" fmla="*/ 284 w 866"/>
                  <a:gd name="T3" fmla="*/ 720 h 795"/>
                  <a:gd name="T4" fmla="*/ 380 w 866"/>
                  <a:gd name="T5" fmla="*/ 687 h 795"/>
                  <a:gd name="T6" fmla="*/ 647 w 866"/>
                  <a:gd name="T7" fmla="*/ 249 h 795"/>
                  <a:gd name="T8" fmla="*/ 716 w 866"/>
                  <a:gd name="T9" fmla="*/ 138 h 795"/>
                  <a:gd name="T10" fmla="*/ 182 w 866"/>
                  <a:gd name="T11" fmla="*/ 0 h 795"/>
                  <a:gd name="T12" fmla="*/ 17 w 866"/>
                  <a:gd name="T13" fmla="*/ 180 h 79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66" h="795">
                    <a:moveTo>
                      <a:pt x="17" y="180"/>
                    </a:moveTo>
                    <a:cubicBezTo>
                      <a:pt x="49" y="413"/>
                      <a:pt x="206" y="636"/>
                      <a:pt x="284" y="720"/>
                    </a:cubicBezTo>
                    <a:cubicBezTo>
                      <a:pt x="359" y="795"/>
                      <a:pt x="422" y="771"/>
                      <a:pt x="380" y="687"/>
                    </a:cubicBezTo>
                    <a:cubicBezTo>
                      <a:pt x="284" y="378"/>
                      <a:pt x="197" y="183"/>
                      <a:pt x="647" y="249"/>
                    </a:cubicBezTo>
                    <a:cubicBezTo>
                      <a:pt x="866" y="276"/>
                      <a:pt x="791" y="175"/>
                      <a:pt x="716" y="138"/>
                    </a:cubicBezTo>
                    <a:cubicBezTo>
                      <a:pt x="575" y="63"/>
                      <a:pt x="317" y="6"/>
                      <a:pt x="182" y="0"/>
                    </a:cubicBezTo>
                    <a:cubicBezTo>
                      <a:pt x="95" y="0"/>
                      <a:pt x="0" y="32"/>
                      <a:pt x="17" y="18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3" name="Freeform 81"/>
              <p:cNvSpPr>
                <a:spLocks/>
              </p:cNvSpPr>
              <p:nvPr userDrawn="1"/>
            </p:nvSpPr>
            <p:spPr bwMode="hidden">
              <a:xfrm rot="6820033">
                <a:off x="4163" y="3620"/>
                <a:ext cx="802" cy="706"/>
              </a:xfrm>
              <a:custGeom>
                <a:avLst/>
                <a:gdLst>
                  <a:gd name="T0" fmla="*/ 93 w 987"/>
                  <a:gd name="T1" fmla="*/ 67 h 743"/>
                  <a:gd name="T2" fmla="*/ 120 w 987"/>
                  <a:gd name="T3" fmla="*/ 344 h 743"/>
                  <a:gd name="T4" fmla="*/ 106 w 987"/>
                  <a:gd name="T5" fmla="*/ 383 h 743"/>
                  <a:gd name="T6" fmla="*/ 26 w 987"/>
                  <a:gd name="T7" fmla="*/ 162 h 743"/>
                  <a:gd name="T8" fmla="*/ 20 w 987"/>
                  <a:gd name="T9" fmla="*/ 104 h 743"/>
                  <a:gd name="T10" fmla="*/ 61 w 987"/>
                  <a:gd name="T11" fmla="*/ 22 h 743"/>
                  <a:gd name="T12" fmla="*/ 93 w 987"/>
                  <a:gd name="T13" fmla="*/ 67 h 7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7" h="743">
                    <a:moveTo>
                      <a:pt x="742" y="110"/>
                    </a:moveTo>
                    <a:cubicBezTo>
                      <a:pt x="853" y="270"/>
                      <a:pt x="941" y="491"/>
                      <a:pt x="958" y="572"/>
                    </a:cubicBezTo>
                    <a:cubicBezTo>
                      <a:pt x="987" y="692"/>
                      <a:pt x="912" y="743"/>
                      <a:pt x="847" y="638"/>
                    </a:cubicBezTo>
                    <a:cubicBezTo>
                      <a:pt x="523" y="89"/>
                      <a:pt x="364" y="254"/>
                      <a:pt x="202" y="269"/>
                    </a:cubicBezTo>
                    <a:cubicBezTo>
                      <a:pt x="0" y="325"/>
                      <a:pt x="89" y="207"/>
                      <a:pt x="163" y="173"/>
                    </a:cubicBezTo>
                    <a:cubicBezTo>
                      <a:pt x="222" y="145"/>
                      <a:pt x="366" y="53"/>
                      <a:pt x="481" y="35"/>
                    </a:cubicBezTo>
                    <a:cubicBezTo>
                      <a:pt x="576" y="12"/>
                      <a:pt x="680" y="0"/>
                      <a:pt x="742" y="110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4" name="Freeform 82"/>
              <p:cNvSpPr>
                <a:spLocks/>
              </p:cNvSpPr>
              <p:nvPr userDrawn="1"/>
            </p:nvSpPr>
            <p:spPr bwMode="hidden">
              <a:xfrm rot="6284068">
                <a:off x="4589" y="2559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5" name="Freeform 83"/>
              <p:cNvSpPr>
                <a:spLocks/>
              </p:cNvSpPr>
              <p:nvPr userDrawn="1"/>
            </p:nvSpPr>
            <p:spPr bwMode="hidden">
              <a:xfrm rot="15949041" flipV="1">
                <a:off x="5118" y="2093"/>
                <a:ext cx="640" cy="797"/>
              </a:xfrm>
              <a:custGeom>
                <a:avLst/>
                <a:gdLst>
                  <a:gd name="T0" fmla="*/ 600 w 640"/>
                  <a:gd name="T1" fmla="*/ 216 h 797"/>
                  <a:gd name="T2" fmla="*/ 598 w 640"/>
                  <a:gd name="T3" fmla="*/ 658 h 797"/>
                  <a:gd name="T4" fmla="*/ 507 w 640"/>
                  <a:gd name="T5" fmla="*/ 691 h 797"/>
                  <a:gd name="T6" fmla="*/ 147 w 640"/>
                  <a:gd name="T7" fmla="*/ 354 h 797"/>
                  <a:gd name="T8" fmla="*/ 84 w 640"/>
                  <a:gd name="T9" fmla="*/ 249 h 797"/>
                  <a:gd name="T10" fmla="*/ 423 w 640"/>
                  <a:gd name="T11" fmla="*/ 96 h 797"/>
                  <a:gd name="T12" fmla="*/ 600 w 640"/>
                  <a:gd name="T13" fmla="*/ 216 h 7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0" h="797">
                    <a:moveTo>
                      <a:pt x="600" y="216"/>
                    </a:moveTo>
                    <a:cubicBezTo>
                      <a:pt x="640" y="379"/>
                      <a:pt x="604" y="584"/>
                      <a:pt x="598" y="658"/>
                    </a:cubicBezTo>
                    <a:cubicBezTo>
                      <a:pt x="592" y="766"/>
                      <a:pt x="528" y="797"/>
                      <a:pt x="507" y="691"/>
                    </a:cubicBezTo>
                    <a:cubicBezTo>
                      <a:pt x="495" y="276"/>
                      <a:pt x="255" y="360"/>
                      <a:pt x="147" y="354"/>
                    </a:cubicBezTo>
                    <a:cubicBezTo>
                      <a:pt x="0" y="350"/>
                      <a:pt x="18" y="294"/>
                      <a:pt x="84" y="249"/>
                    </a:cubicBezTo>
                    <a:cubicBezTo>
                      <a:pt x="147" y="204"/>
                      <a:pt x="339" y="108"/>
                      <a:pt x="423" y="96"/>
                    </a:cubicBezTo>
                    <a:cubicBezTo>
                      <a:pt x="477" y="81"/>
                      <a:pt x="585" y="0"/>
                      <a:pt x="600" y="216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6" name="Freeform 84"/>
              <p:cNvSpPr>
                <a:spLocks/>
              </p:cNvSpPr>
              <p:nvPr userDrawn="1"/>
            </p:nvSpPr>
            <p:spPr bwMode="hidden">
              <a:xfrm rot="563450" flipH="1">
                <a:off x="3981" y="2402"/>
                <a:ext cx="535" cy="645"/>
              </a:xfrm>
              <a:custGeom>
                <a:avLst/>
                <a:gdLst>
                  <a:gd name="T0" fmla="*/ 462 w 535"/>
                  <a:gd name="T1" fmla="*/ 423 h 645"/>
                  <a:gd name="T2" fmla="*/ 144 w 535"/>
                  <a:gd name="T3" fmla="*/ 612 h 645"/>
                  <a:gd name="T4" fmla="*/ 87 w 535"/>
                  <a:gd name="T5" fmla="*/ 558 h 645"/>
                  <a:gd name="T6" fmla="*/ 162 w 535"/>
                  <a:gd name="T7" fmla="*/ 117 h 645"/>
                  <a:gd name="T8" fmla="*/ 210 w 535"/>
                  <a:gd name="T9" fmla="*/ 39 h 645"/>
                  <a:gd name="T10" fmla="*/ 441 w 535"/>
                  <a:gd name="T11" fmla="*/ 243 h 645"/>
                  <a:gd name="T12" fmla="*/ 462 w 535"/>
                  <a:gd name="T13" fmla="*/ 423 h 6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5" h="645">
                    <a:moveTo>
                      <a:pt x="462" y="423"/>
                    </a:moveTo>
                    <a:cubicBezTo>
                      <a:pt x="345" y="546"/>
                      <a:pt x="198" y="582"/>
                      <a:pt x="144" y="612"/>
                    </a:cubicBezTo>
                    <a:cubicBezTo>
                      <a:pt x="60" y="645"/>
                      <a:pt x="0" y="630"/>
                      <a:pt x="87" y="558"/>
                    </a:cubicBezTo>
                    <a:cubicBezTo>
                      <a:pt x="261" y="438"/>
                      <a:pt x="378" y="387"/>
                      <a:pt x="162" y="117"/>
                    </a:cubicBezTo>
                    <a:cubicBezTo>
                      <a:pt x="74" y="0"/>
                      <a:pt x="166" y="1"/>
                      <a:pt x="210" y="39"/>
                    </a:cubicBezTo>
                    <a:cubicBezTo>
                      <a:pt x="245" y="70"/>
                      <a:pt x="401" y="171"/>
                      <a:pt x="441" y="243"/>
                    </a:cubicBezTo>
                    <a:cubicBezTo>
                      <a:pt x="480" y="300"/>
                      <a:pt x="535" y="341"/>
                      <a:pt x="462" y="423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033" name="Group 85"/>
            <p:cNvGrpSpPr>
              <a:grpSpLocks/>
            </p:cNvGrpSpPr>
            <p:nvPr userDrawn="1"/>
          </p:nvGrpSpPr>
          <p:grpSpPr bwMode="auto">
            <a:xfrm>
              <a:off x="120" y="298"/>
              <a:ext cx="5509" cy="141"/>
              <a:chOff x="150" y="543"/>
              <a:chExt cx="5309" cy="200"/>
            </a:xfrm>
          </p:grpSpPr>
          <p:sp>
            <p:nvSpPr>
              <p:cNvPr id="1044" name="AutoShape 86"/>
              <p:cNvSpPr>
                <a:spLocks noChangeArrowheads="1"/>
              </p:cNvSpPr>
              <p:nvPr/>
            </p:nvSpPr>
            <p:spPr bwMode="ltGray">
              <a:xfrm>
                <a:off x="150" y="543"/>
                <a:ext cx="5309" cy="200"/>
              </a:xfrm>
              <a:prstGeom prst="roundRect">
                <a:avLst>
                  <a:gd name="adj" fmla="val 50000"/>
                </a:avLst>
              </a:prstGeom>
              <a:solidFill>
                <a:srgbClr val="808080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fa-IR" altLang="en-US"/>
              </a:p>
            </p:txBody>
          </p:sp>
          <p:sp>
            <p:nvSpPr>
              <p:cNvPr id="1045" name="Rectangle 87"/>
              <p:cNvSpPr>
                <a:spLocks noChangeArrowheads="1"/>
              </p:cNvSpPr>
              <p:nvPr/>
            </p:nvSpPr>
            <p:spPr bwMode="ltGray">
              <a:xfrm>
                <a:off x="175" y="600"/>
                <a:ext cx="5251" cy="50"/>
              </a:xfrm>
              <a:prstGeom prst="rect">
                <a:avLst/>
              </a:prstGeom>
              <a:solidFill>
                <a:srgbClr val="808080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fa-IR" altLang="en-US"/>
              </a:p>
            </p:txBody>
          </p:sp>
        </p:grpSp>
        <p:grpSp>
          <p:nvGrpSpPr>
            <p:cNvPr id="1034" name="Group 88"/>
            <p:cNvGrpSpPr>
              <a:grpSpLocks/>
            </p:cNvGrpSpPr>
            <p:nvPr userDrawn="1"/>
          </p:nvGrpSpPr>
          <p:grpSpPr bwMode="auto">
            <a:xfrm>
              <a:off x="52" y="241"/>
              <a:ext cx="5509" cy="141"/>
              <a:chOff x="150" y="543"/>
              <a:chExt cx="5309" cy="200"/>
            </a:xfrm>
          </p:grpSpPr>
          <p:sp>
            <p:nvSpPr>
              <p:cNvPr id="1042" name="AutoShape 89"/>
              <p:cNvSpPr>
                <a:spLocks noChangeArrowheads="1"/>
              </p:cNvSpPr>
              <p:nvPr/>
            </p:nvSpPr>
            <p:spPr bwMode="auto">
              <a:xfrm>
                <a:off x="150" y="543"/>
                <a:ext cx="5309" cy="200"/>
              </a:xfrm>
              <a:prstGeom prst="roundRect">
                <a:avLst>
                  <a:gd name="adj" fmla="val 50000"/>
                </a:avLst>
              </a:prstGeom>
              <a:gradFill rotWithShape="0">
                <a:gsLst>
                  <a:gs pos="0">
                    <a:srgbClr val="525252"/>
                  </a:gs>
                  <a:gs pos="50000">
                    <a:srgbClr val="B2B2B2"/>
                  </a:gs>
                  <a:gs pos="100000">
                    <a:srgbClr val="52525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fa-IR" altLang="en-US"/>
              </a:p>
            </p:txBody>
          </p:sp>
          <p:sp>
            <p:nvSpPr>
              <p:cNvPr id="1043" name="Rectangle 90"/>
              <p:cNvSpPr>
                <a:spLocks noChangeArrowheads="1"/>
              </p:cNvSpPr>
              <p:nvPr/>
            </p:nvSpPr>
            <p:spPr bwMode="auto">
              <a:xfrm>
                <a:off x="175" y="600"/>
                <a:ext cx="5251" cy="50"/>
              </a:xfrm>
              <a:prstGeom prst="rect">
                <a:avLst/>
              </a:prstGeom>
              <a:gradFill rotWithShape="0">
                <a:gsLst>
                  <a:gs pos="0">
                    <a:srgbClr val="B2B2B2"/>
                  </a:gs>
                  <a:gs pos="50000">
                    <a:srgbClr val="EAEAEA"/>
                  </a:gs>
                  <a:gs pos="100000">
                    <a:srgbClr val="B2B2B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fa-IR" altLang="en-US"/>
              </a:p>
            </p:txBody>
          </p:sp>
        </p:grpSp>
        <p:sp>
          <p:nvSpPr>
            <p:cNvPr id="1035" name="Freeform 91"/>
            <p:cNvSpPr>
              <a:spLocks/>
            </p:cNvSpPr>
            <p:nvPr userDrawn="1"/>
          </p:nvSpPr>
          <p:spPr bwMode="ltGray">
            <a:xfrm>
              <a:off x="97" y="300"/>
              <a:ext cx="866" cy="795"/>
            </a:xfrm>
            <a:custGeom>
              <a:avLst/>
              <a:gdLst>
                <a:gd name="T0" fmla="*/ 17 w 866"/>
                <a:gd name="T1" fmla="*/ 180 h 795"/>
                <a:gd name="T2" fmla="*/ 284 w 866"/>
                <a:gd name="T3" fmla="*/ 720 h 795"/>
                <a:gd name="T4" fmla="*/ 380 w 866"/>
                <a:gd name="T5" fmla="*/ 687 h 795"/>
                <a:gd name="T6" fmla="*/ 647 w 866"/>
                <a:gd name="T7" fmla="*/ 249 h 795"/>
                <a:gd name="T8" fmla="*/ 716 w 866"/>
                <a:gd name="T9" fmla="*/ 138 h 795"/>
                <a:gd name="T10" fmla="*/ 182 w 866"/>
                <a:gd name="T11" fmla="*/ 0 h 795"/>
                <a:gd name="T12" fmla="*/ 17 w 866"/>
                <a:gd name="T13" fmla="*/ 180 h 7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66" h="795">
                  <a:moveTo>
                    <a:pt x="17" y="180"/>
                  </a:moveTo>
                  <a:cubicBezTo>
                    <a:pt x="49" y="413"/>
                    <a:pt x="206" y="636"/>
                    <a:pt x="284" y="720"/>
                  </a:cubicBezTo>
                  <a:cubicBezTo>
                    <a:pt x="359" y="795"/>
                    <a:pt x="422" y="771"/>
                    <a:pt x="380" y="687"/>
                  </a:cubicBezTo>
                  <a:cubicBezTo>
                    <a:pt x="284" y="378"/>
                    <a:pt x="197" y="183"/>
                    <a:pt x="647" y="249"/>
                  </a:cubicBezTo>
                  <a:cubicBezTo>
                    <a:pt x="866" y="276"/>
                    <a:pt x="791" y="175"/>
                    <a:pt x="716" y="138"/>
                  </a:cubicBezTo>
                  <a:cubicBezTo>
                    <a:pt x="575" y="63"/>
                    <a:pt x="317" y="6"/>
                    <a:pt x="182" y="0"/>
                  </a:cubicBezTo>
                  <a:cubicBezTo>
                    <a:pt x="95" y="0"/>
                    <a:pt x="0" y="32"/>
                    <a:pt x="17" y="180"/>
                  </a:cubicBezTo>
                  <a:close/>
                </a:path>
              </a:pathLst>
            </a:custGeom>
            <a:solidFill>
              <a:srgbClr val="80808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036" name="Group 92"/>
            <p:cNvGrpSpPr>
              <a:grpSpLocks/>
            </p:cNvGrpSpPr>
            <p:nvPr userDrawn="1"/>
          </p:nvGrpSpPr>
          <p:grpSpPr bwMode="auto">
            <a:xfrm>
              <a:off x="136" y="94"/>
              <a:ext cx="790" cy="737"/>
              <a:chOff x="138" y="104"/>
              <a:chExt cx="790" cy="737"/>
            </a:xfrm>
          </p:grpSpPr>
          <p:sp>
            <p:nvSpPr>
              <p:cNvPr id="1037" name="Freeform 93"/>
              <p:cNvSpPr>
                <a:spLocks/>
              </p:cNvSpPr>
              <p:nvPr/>
            </p:nvSpPr>
            <p:spPr bwMode="auto">
              <a:xfrm>
                <a:off x="138" y="115"/>
                <a:ext cx="790" cy="726"/>
              </a:xfrm>
              <a:custGeom>
                <a:avLst/>
                <a:gdLst>
                  <a:gd name="T0" fmla="*/ 7 w 866"/>
                  <a:gd name="T1" fmla="*/ 72 h 795"/>
                  <a:gd name="T2" fmla="*/ 113 w 866"/>
                  <a:gd name="T3" fmla="*/ 291 h 795"/>
                  <a:gd name="T4" fmla="*/ 152 w 866"/>
                  <a:gd name="T5" fmla="*/ 277 h 795"/>
                  <a:gd name="T6" fmla="*/ 258 w 866"/>
                  <a:gd name="T7" fmla="*/ 100 h 795"/>
                  <a:gd name="T8" fmla="*/ 286 w 866"/>
                  <a:gd name="T9" fmla="*/ 56 h 795"/>
                  <a:gd name="T10" fmla="*/ 73 w 866"/>
                  <a:gd name="T11" fmla="*/ 0 h 795"/>
                  <a:gd name="T12" fmla="*/ 7 w 866"/>
                  <a:gd name="T13" fmla="*/ 72 h 79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66" h="795">
                    <a:moveTo>
                      <a:pt x="17" y="180"/>
                    </a:moveTo>
                    <a:cubicBezTo>
                      <a:pt x="49" y="413"/>
                      <a:pt x="206" y="636"/>
                      <a:pt x="284" y="720"/>
                    </a:cubicBezTo>
                    <a:cubicBezTo>
                      <a:pt x="359" y="795"/>
                      <a:pt x="422" y="771"/>
                      <a:pt x="380" y="687"/>
                    </a:cubicBezTo>
                    <a:cubicBezTo>
                      <a:pt x="284" y="378"/>
                      <a:pt x="197" y="183"/>
                      <a:pt x="647" y="249"/>
                    </a:cubicBezTo>
                    <a:cubicBezTo>
                      <a:pt x="866" y="276"/>
                      <a:pt x="791" y="175"/>
                      <a:pt x="716" y="138"/>
                    </a:cubicBezTo>
                    <a:cubicBezTo>
                      <a:pt x="575" y="63"/>
                      <a:pt x="317" y="6"/>
                      <a:pt x="182" y="0"/>
                    </a:cubicBezTo>
                    <a:cubicBezTo>
                      <a:pt x="95" y="0"/>
                      <a:pt x="0" y="32"/>
                      <a:pt x="17" y="18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mpd="sng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Freeform 94"/>
              <p:cNvSpPr>
                <a:spLocks/>
              </p:cNvSpPr>
              <p:nvPr/>
            </p:nvSpPr>
            <p:spPr bwMode="auto">
              <a:xfrm>
                <a:off x="150" y="119"/>
                <a:ext cx="181" cy="533"/>
              </a:xfrm>
              <a:custGeom>
                <a:avLst/>
                <a:gdLst/>
                <a:ahLst/>
                <a:cxnLst>
                  <a:cxn ang="0">
                    <a:pos x="60" y="12"/>
                  </a:cxn>
                  <a:cxn ang="0">
                    <a:pos x="2" y="153"/>
                  </a:cxn>
                  <a:cxn ang="0">
                    <a:pos x="63" y="366"/>
                  </a:cxn>
                  <a:cxn ang="0">
                    <a:pos x="146" y="512"/>
                  </a:cxn>
                  <a:cxn ang="0">
                    <a:pos x="156" y="489"/>
                  </a:cxn>
                  <a:cxn ang="0">
                    <a:pos x="74" y="294"/>
                  </a:cxn>
                  <a:cxn ang="0">
                    <a:pos x="63" y="155"/>
                  </a:cxn>
                  <a:cxn ang="0">
                    <a:pos x="98" y="53"/>
                  </a:cxn>
                  <a:cxn ang="0">
                    <a:pos x="135" y="32"/>
                  </a:cxn>
                  <a:cxn ang="0">
                    <a:pos x="179" y="16"/>
                  </a:cxn>
                  <a:cxn ang="0">
                    <a:pos x="146" y="2"/>
                  </a:cxn>
                  <a:cxn ang="0">
                    <a:pos x="93" y="2"/>
                  </a:cxn>
                  <a:cxn ang="0">
                    <a:pos x="60" y="12"/>
                  </a:cxn>
                </a:cxnLst>
                <a:rect l="0" t="0" r="r" b="b"/>
                <a:pathLst>
                  <a:path w="181" h="533">
                    <a:moveTo>
                      <a:pt x="60" y="12"/>
                    </a:moveTo>
                    <a:cubicBezTo>
                      <a:pt x="18" y="35"/>
                      <a:pt x="0" y="83"/>
                      <a:pt x="2" y="153"/>
                    </a:cubicBezTo>
                    <a:cubicBezTo>
                      <a:pt x="3" y="212"/>
                      <a:pt x="39" y="306"/>
                      <a:pt x="63" y="366"/>
                    </a:cubicBezTo>
                    <a:cubicBezTo>
                      <a:pt x="87" y="426"/>
                      <a:pt x="131" y="492"/>
                      <a:pt x="146" y="512"/>
                    </a:cubicBezTo>
                    <a:cubicBezTo>
                      <a:pt x="162" y="533"/>
                      <a:pt x="168" y="526"/>
                      <a:pt x="156" y="489"/>
                    </a:cubicBezTo>
                    <a:cubicBezTo>
                      <a:pt x="144" y="453"/>
                      <a:pt x="90" y="350"/>
                      <a:pt x="74" y="294"/>
                    </a:cubicBezTo>
                    <a:cubicBezTo>
                      <a:pt x="59" y="239"/>
                      <a:pt x="59" y="196"/>
                      <a:pt x="63" y="155"/>
                    </a:cubicBezTo>
                    <a:cubicBezTo>
                      <a:pt x="67" y="115"/>
                      <a:pt x="86" y="74"/>
                      <a:pt x="98" y="53"/>
                    </a:cubicBezTo>
                    <a:cubicBezTo>
                      <a:pt x="110" y="33"/>
                      <a:pt x="121" y="39"/>
                      <a:pt x="135" y="32"/>
                    </a:cubicBezTo>
                    <a:cubicBezTo>
                      <a:pt x="148" y="26"/>
                      <a:pt x="177" y="21"/>
                      <a:pt x="179" y="16"/>
                    </a:cubicBezTo>
                    <a:cubicBezTo>
                      <a:pt x="181" y="11"/>
                      <a:pt x="161" y="4"/>
                      <a:pt x="146" y="2"/>
                    </a:cubicBezTo>
                    <a:cubicBezTo>
                      <a:pt x="132" y="0"/>
                      <a:pt x="107" y="1"/>
                      <a:pt x="93" y="2"/>
                    </a:cubicBezTo>
                    <a:cubicBezTo>
                      <a:pt x="78" y="4"/>
                      <a:pt x="74" y="0"/>
                      <a:pt x="60" y="12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accent1">
                      <a:gamma/>
                      <a:shade val="75686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fa-IR"/>
              </a:p>
            </p:txBody>
          </p:sp>
          <p:sp>
            <p:nvSpPr>
              <p:cNvPr id="4191" name="Freeform 95"/>
              <p:cNvSpPr>
                <a:spLocks/>
              </p:cNvSpPr>
              <p:nvPr/>
            </p:nvSpPr>
            <p:spPr bwMode="auto">
              <a:xfrm>
                <a:off x="190" y="104"/>
                <a:ext cx="666" cy="195"/>
              </a:xfrm>
              <a:custGeom>
                <a:avLst/>
                <a:gdLst/>
                <a:ahLst/>
                <a:cxnLst>
                  <a:cxn ang="0">
                    <a:pos x="10" y="32"/>
                  </a:cxn>
                  <a:cxn ang="0">
                    <a:pos x="72" y="3"/>
                  </a:cxn>
                  <a:cxn ang="0">
                    <a:pos x="214" y="16"/>
                  </a:cxn>
                  <a:cxn ang="0">
                    <a:pos x="440" y="74"/>
                  </a:cxn>
                  <a:cxn ang="0">
                    <a:pos x="604" y="140"/>
                  </a:cxn>
                  <a:cxn ang="0">
                    <a:pos x="653" y="182"/>
                  </a:cxn>
                  <a:cxn ang="0">
                    <a:pos x="638" y="186"/>
                  </a:cxn>
                  <a:cxn ang="0">
                    <a:pos x="483" y="129"/>
                  </a:cxn>
                  <a:cxn ang="0">
                    <a:pos x="244" y="64"/>
                  </a:cxn>
                  <a:cxn ang="0">
                    <a:pos x="107" y="51"/>
                  </a:cxn>
                  <a:cxn ang="0">
                    <a:pos x="55" y="74"/>
                  </a:cxn>
                  <a:cxn ang="0">
                    <a:pos x="10" y="50"/>
                  </a:cxn>
                  <a:cxn ang="0">
                    <a:pos x="10" y="32"/>
                  </a:cxn>
                </a:cxnLst>
                <a:rect l="0" t="0" r="r" b="b"/>
                <a:pathLst>
                  <a:path w="666" h="195">
                    <a:moveTo>
                      <a:pt x="10" y="32"/>
                    </a:moveTo>
                    <a:cubicBezTo>
                      <a:pt x="20" y="24"/>
                      <a:pt x="38" y="6"/>
                      <a:pt x="72" y="3"/>
                    </a:cubicBezTo>
                    <a:cubicBezTo>
                      <a:pt x="106" y="0"/>
                      <a:pt x="153" y="4"/>
                      <a:pt x="214" y="16"/>
                    </a:cubicBezTo>
                    <a:cubicBezTo>
                      <a:pt x="275" y="28"/>
                      <a:pt x="375" y="53"/>
                      <a:pt x="440" y="74"/>
                    </a:cubicBezTo>
                    <a:cubicBezTo>
                      <a:pt x="505" y="95"/>
                      <a:pt x="568" y="122"/>
                      <a:pt x="604" y="140"/>
                    </a:cubicBezTo>
                    <a:cubicBezTo>
                      <a:pt x="640" y="158"/>
                      <a:pt x="647" y="174"/>
                      <a:pt x="653" y="182"/>
                    </a:cubicBezTo>
                    <a:cubicBezTo>
                      <a:pt x="659" y="190"/>
                      <a:pt x="666" y="195"/>
                      <a:pt x="638" y="186"/>
                    </a:cubicBezTo>
                    <a:cubicBezTo>
                      <a:pt x="609" y="177"/>
                      <a:pt x="548" y="150"/>
                      <a:pt x="483" y="129"/>
                    </a:cubicBezTo>
                    <a:cubicBezTo>
                      <a:pt x="416" y="109"/>
                      <a:pt x="306" y="78"/>
                      <a:pt x="244" y="64"/>
                    </a:cubicBezTo>
                    <a:cubicBezTo>
                      <a:pt x="181" y="51"/>
                      <a:pt x="139" y="49"/>
                      <a:pt x="107" y="51"/>
                    </a:cubicBezTo>
                    <a:cubicBezTo>
                      <a:pt x="76" y="53"/>
                      <a:pt x="71" y="75"/>
                      <a:pt x="55" y="74"/>
                    </a:cubicBezTo>
                    <a:cubicBezTo>
                      <a:pt x="39" y="74"/>
                      <a:pt x="18" y="57"/>
                      <a:pt x="10" y="50"/>
                    </a:cubicBezTo>
                    <a:cubicBezTo>
                      <a:pt x="2" y="43"/>
                      <a:pt x="0" y="40"/>
                      <a:pt x="10" y="32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accent1">
                      <a:gamma/>
                      <a:shade val="75686"/>
                      <a:invGamma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fa-IR"/>
              </a:p>
            </p:txBody>
          </p:sp>
          <p:sp>
            <p:nvSpPr>
              <p:cNvPr id="4192" name="Freeform 96"/>
              <p:cNvSpPr>
                <a:spLocks/>
              </p:cNvSpPr>
              <p:nvPr/>
            </p:nvSpPr>
            <p:spPr bwMode="auto">
              <a:xfrm>
                <a:off x="369" y="300"/>
                <a:ext cx="430" cy="417"/>
              </a:xfrm>
              <a:custGeom>
                <a:avLst/>
                <a:gdLst/>
                <a:ahLst/>
                <a:cxnLst>
                  <a:cxn ang="0">
                    <a:pos x="54" y="275"/>
                  </a:cxn>
                  <a:cxn ang="0">
                    <a:pos x="388" y="33"/>
                  </a:cxn>
                  <a:cxn ang="0">
                    <a:pos x="1323" y="74"/>
                  </a:cxn>
                  <a:cxn ang="0">
                    <a:pos x="1448" y="149"/>
                  </a:cxn>
                  <a:cxn ang="0">
                    <a:pos x="730" y="108"/>
                  </a:cxn>
                  <a:cxn ang="0">
                    <a:pos x="305" y="216"/>
                  </a:cxn>
                  <a:cxn ang="0">
                    <a:pos x="146" y="525"/>
                  </a:cxn>
                  <a:cxn ang="0">
                    <a:pos x="246" y="1126"/>
                  </a:cxn>
                  <a:cxn ang="0">
                    <a:pos x="338" y="1435"/>
                  </a:cxn>
                  <a:cxn ang="0">
                    <a:pos x="280" y="1435"/>
                  </a:cxn>
                  <a:cxn ang="0">
                    <a:pos x="121" y="1034"/>
                  </a:cxn>
                  <a:cxn ang="0">
                    <a:pos x="38" y="617"/>
                  </a:cxn>
                  <a:cxn ang="0">
                    <a:pos x="54" y="275"/>
                  </a:cxn>
                </a:cxnLst>
                <a:rect l="0" t="0" r="r" b="b"/>
                <a:pathLst>
                  <a:path w="1547" h="1502">
                    <a:moveTo>
                      <a:pt x="54" y="275"/>
                    </a:moveTo>
                    <a:cubicBezTo>
                      <a:pt x="112" y="178"/>
                      <a:pt x="177" y="66"/>
                      <a:pt x="388" y="33"/>
                    </a:cubicBezTo>
                    <a:cubicBezTo>
                      <a:pt x="599" y="0"/>
                      <a:pt x="1146" y="55"/>
                      <a:pt x="1323" y="74"/>
                    </a:cubicBezTo>
                    <a:cubicBezTo>
                      <a:pt x="1500" y="93"/>
                      <a:pt x="1547" y="143"/>
                      <a:pt x="1448" y="149"/>
                    </a:cubicBezTo>
                    <a:cubicBezTo>
                      <a:pt x="1349" y="155"/>
                      <a:pt x="920" y="97"/>
                      <a:pt x="730" y="108"/>
                    </a:cubicBezTo>
                    <a:cubicBezTo>
                      <a:pt x="540" y="119"/>
                      <a:pt x="402" y="147"/>
                      <a:pt x="305" y="216"/>
                    </a:cubicBezTo>
                    <a:cubicBezTo>
                      <a:pt x="208" y="285"/>
                      <a:pt x="156" y="373"/>
                      <a:pt x="146" y="525"/>
                    </a:cubicBezTo>
                    <a:cubicBezTo>
                      <a:pt x="136" y="677"/>
                      <a:pt x="214" y="974"/>
                      <a:pt x="246" y="1126"/>
                    </a:cubicBezTo>
                    <a:cubicBezTo>
                      <a:pt x="278" y="1278"/>
                      <a:pt x="332" y="1383"/>
                      <a:pt x="338" y="1435"/>
                    </a:cubicBezTo>
                    <a:cubicBezTo>
                      <a:pt x="344" y="1487"/>
                      <a:pt x="316" y="1502"/>
                      <a:pt x="280" y="1435"/>
                    </a:cubicBezTo>
                    <a:cubicBezTo>
                      <a:pt x="244" y="1368"/>
                      <a:pt x="161" y="1170"/>
                      <a:pt x="121" y="1034"/>
                    </a:cubicBezTo>
                    <a:cubicBezTo>
                      <a:pt x="81" y="898"/>
                      <a:pt x="49" y="743"/>
                      <a:pt x="38" y="617"/>
                    </a:cubicBezTo>
                    <a:cubicBezTo>
                      <a:pt x="27" y="491"/>
                      <a:pt x="0" y="375"/>
                      <a:pt x="54" y="275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tint val="15294"/>
                      <a:invGamma/>
                    </a:schemeClr>
                  </a:gs>
                  <a:gs pos="100000">
                    <a:schemeClr val="accent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fa-IR"/>
              </a:p>
            </p:txBody>
          </p:sp>
          <p:sp>
            <p:nvSpPr>
              <p:cNvPr id="4193" name="Freeform 97"/>
              <p:cNvSpPr>
                <a:spLocks/>
              </p:cNvSpPr>
              <p:nvPr/>
            </p:nvSpPr>
            <p:spPr bwMode="auto">
              <a:xfrm>
                <a:off x="309" y="249"/>
                <a:ext cx="256" cy="254"/>
              </a:xfrm>
              <a:custGeom>
                <a:avLst/>
                <a:gdLst/>
                <a:ahLst/>
                <a:cxnLst>
                  <a:cxn ang="0">
                    <a:pos x="14" y="164"/>
                  </a:cxn>
                  <a:cxn ang="0">
                    <a:pos x="216" y="33"/>
                  </a:cxn>
                  <a:cxn ang="0">
                    <a:pos x="871" y="217"/>
                  </a:cxn>
                  <a:cxn ang="0">
                    <a:pos x="613" y="258"/>
                  </a:cxn>
                  <a:cxn ang="0">
                    <a:pos x="396" y="400"/>
                  </a:cxn>
                  <a:cxn ang="0">
                    <a:pos x="287" y="576"/>
                  </a:cxn>
                  <a:cxn ang="0">
                    <a:pos x="262" y="843"/>
                  </a:cxn>
                  <a:cxn ang="0">
                    <a:pos x="14" y="164"/>
                  </a:cxn>
                </a:cxnLst>
                <a:rect l="0" t="0" r="r" b="b"/>
                <a:pathLst>
                  <a:path w="921" h="912">
                    <a:moveTo>
                      <a:pt x="14" y="164"/>
                    </a:moveTo>
                    <a:cubicBezTo>
                      <a:pt x="0" y="66"/>
                      <a:pt x="67" y="0"/>
                      <a:pt x="216" y="33"/>
                    </a:cubicBezTo>
                    <a:cubicBezTo>
                      <a:pt x="419" y="54"/>
                      <a:pt x="487" y="8"/>
                      <a:pt x="871" y="217"/>
                    </a:cubicBezTo>
                    <a:cubicBezTo>
                      <a:pt x="921" y="234"/>
                      <a:pt x="692" y="228"/>
                      <a:pt x="613" y="258"/>
                    </a:cubicBezTo>
                    <a:cubicBezTo>
                      <a:pt x="534" y="288"/>
                      <a:pt x="450" y="347"/>
                      <a:pt x="396" y="400"/>
                    </a:cubicBezTo>
                    <a:cubicBezTo>
                      <a:pt x="342" y="453"/>
                      <a:pt x="309" y="502"/>
                      <a:pt x="287" y="576"/>
                    </a:cubicBezTo>
                    <a:cubicBezTo>
                      <a:pt x="265" y="650"/>
                      <a:pt x="308" y="912"/>
                      <a:pt x="262" y="843"/>
                    </a:cubicBezTo>
                    <a:cubicBezTo>
                      <a:pt x="45" y="626"/>
                      <a:pt x="59" y="295"/>
                      <a:pt x="14" y="16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tint val="12157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fa-IR"/>
              </a:p>
            </p:txBody>
          </p:sp>
        </p:grpSp>
      </p:grpSp>
      <p:sp>
        <p:nvSpPr>
          <p:cNvPr id="1027" name="Rectangle 98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609600"/>
            <a:ext cx="7620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9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196" name="Rectangle 10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7" name="Rectangle 10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" name="Rectangle 10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76EFAB3E-BA4D-426E-900F-2EFCD80AFD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fol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folHlink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folHlink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folHlink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folHlink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folHlink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folHlink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folHlink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folHlink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2060575"/>
            <a:ext cx="8064500" cy="1143000"/>
          </a:xfrm>
        </p:spPr>
        <p:txBody>
          <a:bodyPr/>
          <a:lstStyle/>
          <a:p>
            <a:pPr algn="ctr">
              <a:defRPr/>
            </a:pPr>
            <a:r>
              <a:rPr lang="en-US" sz="4800" b="1" dirty="0">
                <a:solidFill>
                  <a:schemeClr val="tx2">
                    <a:lumMod val="25000"/>
                  </a:schemeClr>
                </a:solidFill>
                <a:latin typeface="Comic Sans MS" pitchFamily="66" charset="0"/>
                <a:cs typeface="Times New Roman" pitchFamily="18" charset="0"/>
              </a:rPr>
              <a:t>Drugs Used in Disorders of Coagulation </a:t>
            </a:r>
            <a:r>
              <a:rPr lang="en-US" sz="4800" dirty="0"/>
              <a:t/>
            </a:r>
            <a:br>
              <a:rPr lang="en-US" sz="4800" dirty="0"/>
            </a:br>
            <a:endParaRPr lang="en-US" sz="480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9388" y="4868863"/>
            <a:ext cx="5334000" cy="1752600"/>
          </a:xfrm>
        </p:spPr>
        <p:txBody>
          <a:bodyPr/>
          <a:lstStyle/>
          <a:p>
            <a:pPr eaLnBrk="1" hangingPunct="1"/>
            <a:r>
              <a:rPr lang="en-US" altLang="en-US" sz="3600" b="1" dirty="0" err="1">
                <a:latin typeface="Comic Sans MS" panose="030F0702030302020204" pitchFamily="66" charset="0"/>
                <a:cs typeface="B Lotus" panose="00000400000000000000" pitchFamily="2" charset="-78"/>
              </a:rPr>
              <a:t>Dr</a:t>
            </a:r>
            <a:r>
              <a:rPr lang="en-US" altLang="en-US" sz="3600" b="1" dirty="0">
                <a:latin typeface="Comic Sans MS" panose="030F0702030302020204" pitchFamily="66" charset="0"/>
                <a:cs typeface="B Lotus" panose="00000400000000000000" pitchFamily="2" charset="-78"/>
              </a:rPr>
              <a:t> Safaeian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3860800"/>
            <a:ext cx="5864225" cy="271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213" y="0"/>
            <a:ext cx="2914650" cy="1052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9183" y="625475"/>
            <a:ext cx="7921625" cy="1143000"/>
          </a:xfrm>
        </p:spPr>
        <p:txBody>
          <a:bodyPr/>
          <a:lstStyle/>
          <a:p>
            <a:pPr algn="ctr" rtl="1">
              <a:defRPr/>
            </a:pPr>
            <a:r>
              <a:rPr lang="fa-IR" sz="4000" b="1" dirty="0">
                <a:solidFill>
                  <a:schemeClr val="tx2">
                    <a:lumMod val="25000"/>
                  </a:schemeClr>
                </a:solidFill>
                <a:cs typeface="B Lotus" pitchFamily="2" charset="-78"/>
              </a:rPr>
              <a:t>2. داروهای ضدانعقاد خوراکی کومارینی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/>
            </a:r>
            <a:b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</a:br>
            <a:endParaRPr lang="en-US" b="1" dirty="0">
              <a:solidFill>
                <a:schemeClr val="bg1">
                  <a:lumMod val="50000"/>
                </a:schemeClr>
              </a:solidFill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96975"/>
            <a:ext cx="8964613" cy="4473575"/>
          </a:xfrm>
        </p:spPr>
        <p:txBody>
          <a:bodyPr/>
          <a:lstStyle/>
          <a:p>
            <a:pPr algn="r" rtl="1">
              <a:defRPr/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وارفارین: </a:t>
            </a:r>
          </a:p>
          <a:p>
            <a:pPr algn="r" rtl="1">
              <a:defRPr/>
            </a:pPr>
            <a:r>
              <a:rPr lang="fa-IR" sz="2800" b="1" dirty="0">
                <a:cs typeface="B Lotus" pitchFamily="2" charset="-78"/>
              </a:rPr>
              <a:t>ساختمان کومارینی و منشا گیاهی دارد و قویتر از هپارین است.</a:t>
            </a:r>
          </a:p>
          <a:p>
            <a:pPr algn="r" rtl="1">
              <a:defRPr/>
            </a:pPr>
            <a:r>
              <a:rPr lang="fa-IR" sz="28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مکانیسم: </a:t>
            </a:r>
            <a:r>
              <a:rPr lang="fa-IR" sz="2800" b="1" dirty="0">
                <a:cs typeface="B Lotus" pitchFamily="2" charset="-78"/>
              </a:rPr>
              <a:t>از فعال شدن ویتامین </a:t>
            </a:r>
            <a:r>
              <a:rPr lang="en-US" sz="2800" b="1" dirty="0">
                <a:cs typeface="B Lotus" pitchFamily="2" charset="-78"/>
              </a:rPr>
              <a:t>K</a:t>
            </a:r>
            <a:r>
              <a:rPr lang="fa-IR" sz="2800" b="1" dirty="0">
                <a:cs typeface="B Lotus" pitchFamily="2" charset="-78"/>
              </a:rPr>
              <a:t> و فاکتورهای انعقادی جلوگیری میکند. </a:t>
            </a:r>
          </a:p>
          <a:p>
            <a:pPr algn="r" rtl="1">
              <a:defRPr/>
            </a:pPr>
            <a:r>
              <a:rPr lang="fa-IR" sz="28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فارماکوکینتیک:  </a:t>
            </a:r>
            <a:r>
              <a:rPr lang="fa-IR" sz="2800" b="1" dirty="0">
                <a:cs typeface="B Lotus" pitchFamily="2" charset="-78"/>
              </a:rPr>
              <a:t>جذب آن با غذا کاهش می یابد.در کبد متابولیزه میشود. </a:t>
            </a:r>
          </a:p>
          <a:p>
            <a:pPr algn="r" rtl="1">
              <a:defRPr/>
            </a:pPr>
            <a:r>
              <a:rPr lang="fa-IR" sz="2800" b="1" dirty="0">
                <a:solidFill>
                  <a:schemeClr val="accent5">
                    <a:lumMod val="50000"/>
                  </a:schemeClr>
                </a:solidFill>
                <a:cs typeface="B Lotus" pitchFamily="2" charset="-78"/>
              </a:rPr>
              <a:t>کاربرد بالینی: </a:t>
            </a:r>
            <a:r>
              <a:rPr lang="fa-IR" sz="2800" b="1" dirty="0">
                <a:cs typeface="B Lotus" pitchFamily="2" charset="-78"/>
              </a:rPr>
              <a:t>در پیشگیری و درمان ترومبوآمبولی، جهت پیشگیری در بیماران دارای دریچه قلبی مصنوعی و درمان انسداد کرونر</a:t>
            </a:r>
          </a:p>
          <a:p>
            <a:pPr algn="r" rtl="1">
              <a:defRPr/>
            </a:pPr>
            <a:r>
              <a:rPr lang="fa-IR" sz="2800" b="1" dirty="0">
                <a:solidFill>
                  <a:schemeClr val="accent5">
                    <a:lumMod val="50000"/>
                  </a:schemeClr>
                </a:solidFill>
                <a:cs typeface="B Lotus" pitchFamily="2" charset="-78"/>
              </a:rPr>
              <a:t>عوارض: </a:t>
            </a:r>
            <a:r>
              <a:rPr lang="fa-IR" sz="2800" b="1" dirty="0">
                <a:cs typeface="B Lotus" pitchFamily="2" charset="-78"/>
              </a:rPr>
              <a:t>خونریزی (ارزیابی منظم </a:t>
            </a:r>
            <a:r>
              <a:rPr lang="en-US" sz="2800" b="1" dirty="0">
                <a:cs typeface="B Lotus" pitchFamily="2" charset="-78"/>
              </a:rPr>
              <a:t>PT</a:t>
            </a:r>
            <a:r>
              <a:rPr lang="fa-IR" sz="2800" b="1" dirty="0">
                <a:cs typeface="B Lotus" pitchFamily="2" charset="-78"/>
              </a:rPr>
              <a:t> یا </a:t>
            </a:r>
            <a:r>
              <a:rPr lang="en-US" sz="2800" b="1" dirty="0">
                <a:cs typeface="B Lotus" pitchFamily="2" charset="-78"/>
              </a:rPr>
              <a:t>INR</a:t>
            </a:r>
            <a:r>
              <a:rPr lang="fa-IR" sz="2800" b="1" dirty="0">
                <a:cs typeface="B Lotus" pitchFamily="2" charset="-78"/>
              </a:rPr>
              <a:t> و شمارش پلاکتها)، زخمهای دهان، اسهال و استفراغ، یرقان، </a:t>
            </a:r>
            <a:r>
              <a:rPr lang="fa-IR" sz="2800" b="1" dirty="0">
                <a:latin typeface="Arial"/>
                <a:cs typeface="Arial"/>
              </a:rPr>
              <a:t>↓</a:t>
            </a:r>
            <a:r>
              <a:rPr lang="fa-IR" sz="2800" b="1" dirty="0">
                <a:cs typeface="B Lotus" pitchFamily="2" charset="-78"/>
              </a:rPr>
              <a:t>گلبولهای سفید</a:t>
            </a:r>
          </a:p>
          <a:p>
            <a:pPr algn="r" rtl="1">
              <a:defRPr/>
            </a:pPr>
            <a:r>
              <a:rPr lang="fa-IR" sz="28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تداخلات: </a:t>
            </a:r>
            <a:r>
              <a:rPr lang="fa-IR" sz="2800" b="1" dirty="0">
                <a:solidFill>
                  <a:srgbClr val="C00000"/>
                </a:solidFill>
                <a:latin typeface="Arial"/>
                <a:cs typeface="Arial"/>
              </a:rPr>
              <a:t>↑</a:t>
            </a:r>
            <a:r>
              <a:rPr lang="fa-IR" sz="2800" b="1" dirty="0">
                <a:solidFill>
                  <a:srgbClr val="C00000"/>
                </a:solidFill>
                <a:cs typeface="B Lotus" pitchFamily="2" charset="-78"/>
              </a:rPr>
              <a:t>اثر وارفارین:</a:t>
            </a:r>
            <a:r>
              <a:rPr lang="fa-IR" sz="2800" b="1" dirty="0">
                <a:cs typeface="B Lotus" pitchFamily="2" charset="-78"/>
              </a:rPr>
              <a:t>آسپیرین،برخی آنتی بیوتیکها مثل آمینوگلیکوزیدها</a:t>
            </a:r>
          </a:p>
          <a:p>
            <a:pPr marL="0" indent="0" algn="r" rtl="1">
              <a:buFontTx/>
              <a:buNone/>
              <a:defRPr/>
            </a:pPr>
            <a:r>
              <a:rPr lang="fa-IR" sz="2800" b="1" dirty="0">
                <a:solidFill>
                  <a:schemeClr val="tx2">
                    <a:lumMod val="25000"/>
                  </a:schemeClr>
                </a:solidFill>
                <a:latin typeface="Arial"/>
                <a:cs typeface="B Lotus" pitchFamily="2" charset="-78"/>
              </a:rPr>
              <a:t>   </a:t>
            </a:r>
            <a:r>
              <a:rPr lang="fa-IR" sz="2800" b="1" dirty="0">
                <a:solidFill>
                  <a:srgbClr val="C00000"/>
                </a:solidFill>
                <a:latin typeface="Arial"/>
                <a:cs typeface="B Lotus" pitchFamily="2" charset="-78"/>
              </a:rPr>
              <a:t>↓</a:t>
            </a:r>
            <a:r>
              <a:rPr lang="fa-IR" sz="2800" b="1" dirty="0">
                <a:solidFill>
                  <a:srgbClr val="C00000"/>
                </a:solidFill>
                <a:cs typeface="B Lotus" pitchFamily="2" charset="-78"/>
              </a:rPr>
              <a:t>اثر وارفارین: </a:t>
            </a:r>
            <a:r>
              <a:rPr lang="fa-IR" sz="2800" b="1" dirty="0">
                <a:cs typeface="B Lotus" pitchFamily="2" charset="-78"/>
              </a:rPr>
              <a:t>رژیم غذایی حاوی ویتامین </a:t>
            </a:r>
            <a:r>
              <a:rPr lang="en-US" sz="2800" b="1" dirty="0">
                <a:cs typeface="B Lotus" pitchFamily="2" charset="-78"/>
              </a:rPr>
              <a:t>K</a:t>
            </a:r>
            <a:r>
              <a:rPr lang="fa-IR" sz="2800" b="1" dirty="0">
                <a:cs typeface="B Lotus" pitchFamily="2" charset="-78"/>
              </a:rPr>
              <a:t>(کلم، سویا)، استروژنها  (</a:t>
            </a:r>
            <a:r>
              <a:rPr lang="en-US" sz="2800" b="1" dirty="0">
                <a:cs typeface="B Lotus" pitchFamily="2" charset="-78"/>
              </a:rPr>
              <a:t>OCP</a:t>
            </a:r>
            <a:r>
              <a:rPr lang="fa-IR" sz="2800" b="1" dirty="0">
                <a:cs typeface="B Lotus" pitchFamily="2" charset="-78"/>
              </a:rPr>
              <a:t>)، سیگار  </a:t>
            </a:r>
          </a:p>
          <a:p>
            <a:pPr algn="r" rtl="1">
              <a:defRPr/>
            </a:pPr>
            <a:endParaRPr lang="fa-IR" sz="2800" b="1" dirty="0">
              <a:cs typeface="B Lotus" pitchFamily="2" charset="-78"/>
            </a:endParaRPr>
          </a:p>
          <a:p>
            <a:pPr marL="0" indent="0" algn="r" rtl="1">
              <a:buFontTx/>
              <a:buNone/>
              <a:defRPr/>
            </a:pPr>
            <a:endParaRPr lang="fa-IR" sz="2800" b="1" dirty="0">
              <a:solidFill>
                <a:schemeClr val="accent1">
                  <a:lumMod val="50000"/>
                </a:schemeClr>
              </a:solidFill>
              <a:cs typeface="B Lotus" pitchFamily="2" charset="-78"/>
            </a:endParaRPr>
          </a:p>
        </p:txBody>
      </p:sp>
      <p:pic>
        <p:nvPicPr>
          <p:cNvPr id="2048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2375378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163" y="1052736"/>
            <a:ext cx="9396536" cy="1143000"/>
          </a:xfrm>
        </p:spPr>
        <p:txBody>
          <a:bodyPr/>
          <a:lstStyle/>
          <a:p>
            <a:pPr algn="ctr" rtl="1">
              <a:defRPr/>
            </a:pPr>
            <a:r>
              <a:rPr lang="fa-IR" sz="3200" b="1" dirty="0">
                <a:solidFill>
                  <a:schemeClr val="tx2">
                    <a:lumMod val="25000"/>
                  </a:schemeClr>
                </a:solidFill>
                <a:cs typeface="B Lotus" pitchFamily="2" charset="-78"/>
              </a:rPr>
              <a:t>داروهای ضدانعقاد</a:t>
            </a:r>
            <a:r>
              <a:rPr lang="fa-IR" sz="3600" b="1" dirty="0">
                <a:solidFill>
                  <a:schemeClr val="tx2">
                    <a:lumMod val="25000"/>
                  </a:schemeClr>
                </a:solidFill>
                <a:cs typeface="B Lotus" pitchFamily="2" charset="-78"/>
              </a:rPr>
              <a:t>: </a:t>
            </a:r>
            <a:r>
              <a:rPr lang="fa-IR" sz="36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3. داروهای خوراکی مهارکننده فاکتور</a:t>
            </a:r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X</a:t>
            </a:r>
            <a:r>
              <a:rPr lang="fa-IR" sz="40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/>
            </a:r>
            <a:br>
              <a:rPr lang="fa-IR" sz="40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</a:b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/>
            </a:r>
            <a:b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</a:br>
            <a:endParaRPr lang="en-US" b="1" dirty="0">
              <a:solidFill>
                <a:schemeClr val="bg1">
                  <a:lumMod val="50000"/>
                </a:schemeClr>
              </a:solidFill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3825" y="1484784"/>
            <a:ext cx="8928100" cy="4352454"/>
          </a:xfrm>
        </p:spPr>
        <p:txBody>
          <a:bodyPr/>
          <a:lstStyle/>
          <a:p>
            <a:pPr marL="0" indent="0" algn="r" rtl="1">
              <a:buFontTx/>
              <a:buNone/>
              <a:defRPr/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ریواروکسابان: </a:t>
            </a:r>
          </a:p>
          <a:p>
            <a:pPr algn="r" rtl="1">
              <a:defRPr/>
            </a:pPr>
            <a:r>
              <a:rPr lang="fa-IR" sz="2800" b="1" dirty="0">
                <a:cs typeface="B Lotus" panose="00000400000000000000" pitchFamily="2" charset="-78"/>
              </a:rPr>
              <a:t>بطور مستقیم و سریع باعث مهار فاکتور 10 و مهار تشکیل لخته فیبرینی در هر دو مسیر انعقادی داخلی و خارجی می شود.</a:t>
            </a:r>
            <a:r>
              <a:rPr lang="fa-IR" dirty="0"/>
              <a:t> </a:t>
            </a:r>
          </a:p>
          <a:p>
            <a:pPr algn="r" rtl="1">
              <a:defRPr/>
            </a:pPr>
            <a:r>
              <a:rPr lang="fa-IR" sz="2800" b="1" dirty="0">
                <a:cs typeface="B Lotus" panose="00000400000000000000" pitchFamily="2" charset="-78"/>
              </a:rPr>
              <a:t>نیاز به آزمایشات خونی منظم نداشته باشد و از این جهت بر وارفارین برتری یافته است. </a:t>
            </a:r>
          </a:p>
          <a:p>
            <a:pPr algn="r" rtl="1">
              <a:defRPr/>
            </a:pPr>
            <a:r>
              <a:rPr lang="fa-IR" sz="2800" b="1" dirty="0">
                <a:cs typeface="B Lotus" panose="00000400000000000000" pitchFamily="2" charset="-78"/>
              </a:rPr>
              <a:t>جهت پیشگیری و درمان لخته های عمقی وریدی و آمبولی ریوی و پس از جراحی زانو و لگن و یا در برخی بیماری‌های قلبی مانند فیبریلاسیون دهلیزی تجویز میشود.</a:t>
            </a:r>
          </a:p>
        </p:txBody>
      </p:sp>
      <p:pic>
        <p:nvPicPr>
          <p:cNvPr id="26629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2" t="15579" r="10886" b="18851"/>
          <a:stretch>
            <a:fillRect/>
          </a:stretch>
        </p:blipFill>
        <p:spPr bwMode="auto">
          <a:xfrm>
            <a:off x="157163" y="4991100"/>
            <a:ext cx="3041650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3" t="4578" r="5370" b="6683"/>
          <a:stretch>
            <a:fillRect/>
          </a:stretch>
        </p:blipFill>
        <p:spPr bwMode="auto">
          <a:xfrm>
            <a:off x="3563938" y="5084763"/>
            <a:ext cx="2492375" cy="175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126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305" y="1112153"/>
            <a:ext cx="9001695" cy="1143000"/>
          </a:xfrm>
        </p:spPr>
        <p:txBody>
          <a:bodyPr/>
          <a:lstStyle/>
          <a:p>
            <a:pPr algn="r" rtl="1">
              <a:defRPr/>
            </a:pPr>
            <a:r>
              <a:rPr lang="fa-IR" sz="3200" b="1" dirty="0">
                <a:solidFill>
                  <a:schemeClr val="tx2">
                    <a:lumMod val="25000"/>
                  </a:schemeClr>
                </a:solidFill>
                <a:cs typeface="B Lotus" pitchFamily="2" charset="-78"/>
              </a:rPr>
              <a:t>داروهای ضدانعقاد:</a:t>
            </a:r>
            <a:r>
              <a:rPr lang="fa-IR" sz="32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 4. </a:t>
            </a:r>
            <a:r>
              <a:rPr lang="fa-IR" sz="38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داروهای فیبرینولیتیک یا ترومبولیتیک</a:t>
            </a:r>
            <a:r>
              <a:rPr lang="fa-IR" sz="40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/>
            </a:r>
            <a:br>
              <a:rPr lang="fa-IR" sz="40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</a:b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/>
            </a:r>
            <a:b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</a:br>
            <a:endParaRPr lang="en-US" b="1" dirty="0">
              <a:solidFill>
                <a:schemeClr val="bg1">
                  <a:lumMod val="50000"/>
                </a:schemeClr>
              </a:solidFill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474788"/>
            <a:ext cx="8662988" cy="4402137"/>
          </a:xfrm>
        </p:spPr>
        <p:txBody>
          <a:bodyPr/>
          <a:lstStyle/>
          <a:p>
            <a:pPr marL="0" indent="0" algn="r" rtl="1">
              <a:buFontTx/>
              <a:buNone/>
              <a:defRPr/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1. داروهای استرپتوکیناز</a:t>
            </a:r>
            <a:r>
              <a:rPr lang="fa-IR" b="1" dirty="0">
                <a:cs typeface="B Lotus" pitchFamily="2" charset="-78"/>
              </a:rPr>
              <a:t>،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 اوروکیناز</a:t>
            </a:r>
            <a:r>
              <a:rPr lang="fa-IR" b="1" dirty="0">
                <a:cs typeface="B Lotus" pitchFamily="2" charset="-78"/>
              </a:rPr>
              <a:t> و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 آلتپلاز: </a:t>
            </a:r>
          </a:p>
          <a:p>
            <a:pPr algn="r" rtl="1">
              <a:defRPr/>
            </a:pPr>
            <a:r>
              <a:rPr lang="fa-IR" sz="28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مکانیسم: </a:t>
            </a:r>
            <a:r>
              <a:rPr lang="fa-IR" sz="2800" b="1" dirty="0">
                <a:cs typeface="B Lotus" pitchFamily="2" charset="-78"/>
              </a:rPr>
              <a:t>موجب فعال شدن پلاسمینوژن و تبدیل آن به پلاسمین میشوند. </a:t>
            </a:r>
          </a:p>
          <a:p>
            <a:pPr marL="0" indent="0" algn="r" rtl="1">
              <a:buFontTx/>
              <a:buNone/>
              <a:defRPr/>
            </a:pPr>
            <a:r>
              <a:rPr lang="fa-IR" sz="2800" b="1" dirty="0">
                <a:cs typeface="B Lotus" pitchFamily="2" charset="-78"/>
              </a:rPr>
              <a:t>بصورت </a:t>
            </a:r>
            <a:r>
              <a:rPr lang="en-US" sz="2800" b="1" dirty="0">
                <a:cs typeface="B Lotus" pitchFamily="2" charset="-78"/>
              </a:rPr>
              <a:t>IV</a:t>
            </a:r>
            <a:r>
              <a:rPr lang="fa-IR" sz="2800" b="1" dirty="0">
                <a:cs typeface="B Lotus" pitchFamily="2" charset="-78"/>
              </a:rPr>
              <a:t> در درمان اختلالات ترومبوآمبولی حاد و انفارکتوس میوکارد بکار میروند.</a:t>
            </a:r>
          </a:p>
          <a:p>
            <a:pPr marL="0" indent="0" algn="r" rtl="1">
              <a:buFontTx/>
              <a:buNone/>
              <a:defRPr/>
            </a:pPr>
            <a:endParaRPr lang="fa-IR" b="1" dirty="0">
              <a:cs typeface="B Lotus" pitchFamily="2" charset="-78"/>
            </a:endParaRPr>
          </a:p>
        </p:txBody>
      </p:sp>
      <p:pic>
        <p:nvPicPr>
          <p:cNvPr id="22532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" t="12262" r="5302" b="12102"/>
          <a:stretch>
            <a:fillRect/>
          </a:stretch>
        </p:blipFill>
        <p:spPr bwMode="auto">
          <a:xfrm>
            <a:off x="411163" y="4437063"/>
            <a:ext cx="39592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3" t="13123" r="36331" b="23366"/>
          <a:stretch>
            <a:fillRect/>
          </a:stretch>
        </p:blipFill>
        <p:spPr bwMode="auto">
          <a:xfrm>
            <a:off x="4787900" y="3933825"/>
            <a:ext cx="2663825" cy="257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125" y="452438"/>
            <a:ext cx="8497888" cy="1143000"/>
          </a:xfrm>
        </p:spPr>
        <p:txBody>
          <a:bodyPr/>
          <a:lstStyle/>
          <a:p>
            <a:pPr algn="ctr" rtl="1">
              <a:defRPr/>
            </a:pPr>
            <a:r>
              <a:rPr lang="fa-IR" sz="3200" b="1" dirty="0">
                <a:solidFill>
                  <a:schemeClr val="tx2">
                    <a:lumMod val="25000"/>
                  </a:schemeClr>
                </a:solidFill>
                <a:cs typeface="B Lotus" pitchFamily="2" charset="-78"/>
              </a:rPr>
              <a:t>داروهای ضدانعقاد: </a:t>
            </a:r>
            <a:r>
              <a:rPr lang="fa-IR" sz="32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5. </a:t>
            </a:r>
            <a:r>
              <a:rPr lang="fa-IR" sz="38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داروهای ضدپلاکت</a:t>
            </a:r>
            <a:r>
              <a:rPr lang="fa-IR" sz="40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/>
            </a:r>
            <a:br>
              <a:rPr lang="fa-IR" sz="40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</a:b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/>
            </a:r>
            <a:b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</a:br>
            <a:endParaRPr lang="en-US" b="1" dirty="0">
              <a:solidFill>
                <a:schemeClr val="bg1">
                  <a:lumMod val="50000"/>
                </a:schemeClr>
              </a:solidFill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8113" y="719138"/>
            <a:ext cx="8978900" cy="5194300"/>
          </a:xfrm>
        </p:spPr>
        <p:txBody>
          <a:bodyPr/>
          <a:lstStyle/>
          <a:p>
            <a:pPr marL="0" indent="0" algn="r" rtl="1">
              <a:buFontTx/>
              <a:buNone/>
              <a:defRPr/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1. آسپیرین: </a:t>
            </a:r>
            <a:r>
              <a:rPr lang="fa-IR" sz="2800" b="1" dirty="0">
                <a:cs typeface="B Lotus" pitchFamily="2" charset="-78"/>
              </a:rPr>
              <a:t>بوسیله مهار برگشت ناپذیر آنزیم سیکلواکسیژناز پلاکتی موجب</a:t>
            </a:r>
          </a:p>
          <a:p>
            <a:pPr marL="0" indent="0" algn="r" rtl="1">
              <a:buFontTx/>
              <a:buNone/>
              <a:defRPr/>
            </a:pPr>
            <a:r>
              <a:rPr lang="fa-IR" sz="2800" b="1" dirty="0">
                <a:cs typeface="B Lotus" pitchFamily="2" charset="-78"/>
              </a:rPr>
              <a:t>مهار تجمع پلاکتی از طریق مهار سنتز ترومبوکسان </a:t>
            </a:r>
            <a:r>
              <a:rPr lang="en-US" sz="2800" b="1" dirty="0">
                <a:cs typeface="B Lotus" pitchFamily="2" charset="-78"/>
              </a:rPr>
              <a:t>A2</a:t>
            </a:r>
            <a:endParaRPr lang="fa-IR" sz="2800" b="1" dirty="0">
              <a:cs typeface="B Lotus" pitchFamily="2" charset="-78"/>
            </a:endParaRPr>
          </a:p>
          <a:p>
            <a:pPr marL="0" indent="0" algn="r" rtl="1">
              <a:buFontTx/>
              <a:buNone/>
              <a:defRPr/>
            </a:pPr>
            <a:r>
              <a:rPr lang="fa-IR" sz="2800" b="1" dirty="0">
                <a:cs typeface="B Lotus" pitchFamily="2" charset="-78"/>
              </a:rPr>
              <a:t>میشود. در درمان اولیه اختلالات قلبی عروقی (آنژین و</a:t>
            </a:r>
          </a:p>
          <a:p>
            <a:pPr marL="0" indent="0" algn="r" rtl="1">
              <a:buFontTx/>
              <a:buNone/>
              <a:defRPr/>
            </a:pPr>
            <a:r>
              <a:rPr lang="fa-IR" sz="2800" b="1" dirty="0">
                <a:cs typeface="B Lotus" pitchFamily="2" charset="-78"/>
              </a:rPr>
              <a:t>انفارکتوس میوکارد) مصرف دارد.</a:t>
            </a:r>
          </a:p>
          <a:p>
            <a:pPr marL="0" indent="0" algn="r" rtl="1">
              <a:buFontTx/>
              <a:buNone/>
              <a:defRPr/>
            </a:pPr>
            <a:endParaRPr lang="fa-IR" sz="2800" b="1" dirty="0">
              <a:cs typeface="B Lotus" pitchFamily="2" charset="-78"/>
            </a:endParaRPr>
          </a:p>
          <a:p>
            <a:pPr marL="0" indent="0" algn="r" rtl="1">
              <a:buFontTx/>
              <a:buNone/>
              <a:defRPr/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2. کلوپیدوگرل </a:t>
            </a:r>
            <a:r>
              <a:rPr lang="fa-IR" b="1" dirty="0">
                <a:cs typeface="B Lotus" pitchFamily="2" charset="-78"/>
              </a:rPr>
              <a:t>و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 تیکلوپیدین: </a:t>
            </a:r>
            <a:r>
              <a:rPr lang="fa-IR" sz="2800" b="1" dirty="0">
                <a:cs typeface="B Lotus" pitchFamily="2" charset="-78"/>
              </a:rPr>
              <a:t>موجب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fa-IR" sz="2800" b="1" dirty="0">
                <a:cs typeface="B Lotus" pitchFamily="2" charset="-78"/>
              </a:rPr>
              <a:t>مهار تجمع پلاکتی از طریق مهار مسیر </a:t>
            </a:r>
            <a:r>
              <a:rPr lang="en-US" sz="2800" b="1" dirty="0">
                <a:cs typeface="B Lotus" pitchFamily="2" charset="-78"/>
              </a:rPr>
              <a:t>ADP</a:t>
            </a:r>
            <a:r>
              <a:rPr lang="fa-IR" sz="2800" b="1" dirty="0">
                <a:cs typeface="B Lotus" pitchFamily="2" charset="-78"/>
              </a:rPr>
              <a:t> در پلاکتها می شود.</a:t>
            </a:r>
            <a:r>
              <a:rPr lang="fa-IR" dirty="0"/>
              <a:t> </a:t>
            </a:r>
            <a:r>
              <a:rPr lang="fa-IR" sz="2800" b="1" dirty="0">
                <a:cs typeface="B Lotus" panose="00000400000000000000" pitchFamily="2" charset="-78"/>
              </a:rPr>
              <a:t>جهت پروفيلاكسي در انفاركتوس ميوكارد و سکته مغزی، كاهش آترواسكلروز و بيماريهاي عروق محيطي مصرف ميشود.</a:t>
            </a:r>
          </a:p>
          <a:p>
            <a:pPr marL="0" indent="0" algn="r" rtl="1">
              <a:buFontTx/>
              <a:buNone/>
              <a:defRPr/>
            </a:pPr>
            <a:endParaRPr lang="en-US" sz="2800" b="1" dirty="0">
              <a:cs typeface="B Lotus" pitchFamily="2" charset="-78"/>
            </a:endParaRPr>
          </a:p>
          <a:p>
            <a:pPr marL="0" indent="0" algn="r" rtl="1">
              <a:buFontTx/>
              <a:buNone/>
              <a:defRPr/>
            </a:pPr>
            <a:endParaRPr lang="fa-IR" b="1" dirty="0">
              <a:cs typeface="B Lotus" pitchFamily="2" charset="-78"/>
            </a:endParaRPr>
          </a:p>
        </p:txBody>
      </p:sp>
      <p:pic>
        <p:nvPicPr>
          <p:cNvPr id="24580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3" t="23831" r="23763" b="9293"/>
          <a:stretch>
            <a:fillRect/>
          </a:stretch>
        </p:blipFill>
        <p:spPr bwMode="auto">
          <a:xfrm>
            <a:off x="26988" y="1268413"/>
            <a:ext cx="2592387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99" t="20354" r="10689" b="20354"/>
          <a:stretch>
            <a:fillRect/>
          </a:stretch>
        </p:blipFill>
        <p:spPr bwMode="auto">
          <a:xfrm>
            <a:off x="57150" y="4941888"/>
            <a:ext cx="3259138" cy="178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1" t="7091" r="8696" b="10185"/>
          <a:stretch>
            <a:fillRect/>
          </a:stretch>
        </p:blipFill>
        <p:spPr bwMode="auto">
          <a:xfrm>
            <a:off x="3638550" y="4802188"/>
            <a:ext cx="2662238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4813" y="392113"/>
            <a:ext cx="8496300" cy="1143000"/>
          </a:xfrm>
        </p:spPr>
        <p:txBody>
          <a:bodyPr/>
          <a:lstStyle/>
          <a:p>
            <a:pPr algn="ctr" rtl="1">
              <a:defRPr/>
            </a:pPr>
            <a:r>
              <a:rPr lang="fa-IR" sz="3200" b="1" dirty="0">
                <a:solidFill>
                  <a:schemeClr val="tx2">
                    <a:lumMod val="25000"/>
                  </a:schemeClr>
                </a:solidFill>
                <a:cs typeface="B Lotus" pitchFamily="2" charset="-78"/>
              </a:rPr>
              <a:t>داروهای مورد استفاده در خونریزی ها</a:t>
            </a:r>
            <a:r>
              <a:rPr lang="fa-IR" sz="40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/>
            </a:r>
            <a:br>
              <a:rPr lang="fa-IR" sz="40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</a:b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/>
            </a:r>
            <a:b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</a:br>
            <a:endParaRPr lang="en-US" b="1" dirty="0">
              <a:solidFill>
                <a:schemeClr val="bg1">
                  <a:lumMod val="50000"/>
                </a:schemeClr>
              </a:solidFill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388" y="476250"/>
            <a:ext cx="8964612" cy="5759450"/>
          </a:xfrm>
        </p:spPr>
        <p:txBody>
          <a:bodyPr/>
          <a:lstStyle/>
          <a:p>
            <a:pPr marL="514350" indent="-514350" algn="r" rtl="1">
              <a:buFontTx/>
              <a:buAutoNum type="arabicPeriod"/>
              <a:defRPr/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ویتامین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K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: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fa-IR" sz="2800" b="1" dirty="0">
                <a:cs typeface="B Lotus" pitchFamily="2" charset="-78"/>
              </a:rPr>
              <a:t>برای تولید فاکتورهای انعقادی ضروری است.</a:t>
            </a:r>
            <a:r>
              <a:rPr lang="en-US" sz="2800" b="1" dirty="0">
                <a:cs typeface="B Lotus" pitchFamily="2" charset="-78"/>
              </a:rPr>
              <a:t> </a:t>
            </a:r>
            <a:r>
              <a:rPr lang="fa-IR" sz="2800" b="1" dirty="0">
                <a:cs typeface="B Lotus" pitchFamily="2" charset="-78"/>
              </a:rPr>
              <a:t>کمبود</a:t>
            </a:r>
          </a:p>
          <a:p>
            <a:pPr marL="0" indent="0" algn="r" rtl="1">
              <a:buFontTx/>
              <a:buNone/>
              <a:defRPr/>
            </a:pPr>
            <a:r>
              <a:rPr lang="fa-IR" sz="2800" b="1" dirty="0">
                <a:cs typeface="B Lotus" pitchFamily="2" charset="-78"/>
              </a:rPr>
              <a:t> آن موجب خونریزی میشود.</a:t>
            </a:r>
          </a:p>
          <a:p>
            <a:pPr algn="r" rtl="1">
              <a:defRPr/>
            </a:pPr>
            <a:r>
              <a:rPr lang="fa-IR" sz="2800" b="1" dirty="0">
                <a:cs typeface="B Lotus" pitchFamily="2" charset="-78"/>
              </a:rPr>
              <a:t>از راه رژیم غذایی (گیاهان سبز، روغنهای گیاهی،تخم مرغ و شیر)</a:t>
            </a:r>
          </a:p>
          <a:p>
            <a:pPr marL="0" indent="0" algn="r" rtl="1">
              <a:buFontTx/>
              <a:buNone/>
              <a:defRPr/>
            </a:pPr>
            <a:r>
              <a:rPr lang="fa-IR" sz="2800" b="1" dirty="0">
                <a:cs typeface="B Lotus" pitchFamily="2" charset="-78"/>
              </a:rPr>
              <a:t> و فلور میکروبی روده در اختیار بدن قرار می گیرد.</a:t>
            </a:r>
          </a:p>
          <a:p>
            <a:pPr algn="r" rtl="1">
              <a:defRPr/>
            </a:pPr>
            <a:r>
              <a:rPr lang="fa-IR" sz="28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فرآورده های ویتامین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K</a:t>
            </a:r>
            <a:r>
              <a:rPr lang="fa-IR" sz="28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:</a:t>
            </a:r>
            <a:endParaRPr lang="fa-IR" sz="2800" b="1" dirty="0">
              <a:cs typeface="B Lotus" pitchFamily="2" charset="-78"/>
            </a:endParaRP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28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منادیول (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K4</a:t>
            </a:r>
            <a:r>
              <a:rPr lang="fa-IR" sz="28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): </a:t>
            </a:r>
            <a:r>
              <a:rPr lang="fa-IR" sz="2800" b="1" dirty="0">
                <a:cs typeface="B Lotus" pitchFamily="2" charset="-78"/>
              </a:rPr>
              <a:t>محلول در آب، مصرف آن در نوزادان، شیرخواران و اواخر بارداری ممنوع است.</a:t>
            </a: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28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فیتونادیون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fa-IR" sz="28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(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K1</a:t>
            </a:r>
            <a:r>
              <a:rPr lang="fa-IR" sz="28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): </a:t>
            </a:r>
            <a:r>
              <a:rPr lang="fa-IR" sz="2800" b="1" dirty="0">
                <a:cs typeface="B Lotus" pitchFamily="2" charset="-78"/>
              </a:rPr>
              <a:t>محلول در چربی، که کاربرد بیشتری دارد.</a:t>
            </a:r>
            <a:endParaRPr lang="en-US" sz="2800" b="1" dirty="0">
              <a:cs typeface="B Lotus" pitchFamily="2" charset="-78"/>
            </a:endParaRPr>
          </a:p>
          <a:p>
            <a:pPr algn="r" rtl="1">
              <a:defRPr/>
            </a:pPr>
            <a:r>
              <a:rPr lang="fa-IR" sz="2800" b="1" dirty="0">
                <a:cs typeface="B Lotus" pitchFamily="2" charset="-78"/>
              </a:rPr>
              <a:t>بصورت خوراکی، </a:t>
            </a:r>
            <a:r>
              <a:rPr lang="en-US" sz="2800" b="1" dirty="0">
                <a:cs typeface="B Lotus" pitchFamily="2" charset="-78"/>
              </a:rPr>
              <a:t>IM</a:t>
            </a:r>
            <a:r>
              <a:rPr lang="fa-IR" sz="2800" b="1" dirty="0">
                <a:cs typeface="B Lotus" pitchFamily="2" charset="-78"/>
              </a:rPr>
              <a:t>، </a:t>
            </a:r>
            <a:r>
              <a:rPr lang="en-US" sz="2800" b="1" dirty="0">
                <a:cs typeface="B Lotus" pitchFamily="2" charset="-78"/>
              </a:rPr>
              <a:t>SC</a:t>
            </a:r>
            <a:r>
              <a:rPr lang="fa-IR" sz="2800" b="1" dirty="0">
                <a:cs typeface="B Lotus" pitchFamily="2" charset="-78"/>
              </a:rPr>
              <a:t> و </a:t>
            </a:r>
            <a:r>
              <a:rPr lang="en-US" sz="2800" b="1" dirty="0">
                <a:cs typeface="B Lotus" pitchFamily="2" charset="-78"/>
              </a:rPr>
              <a:t> IV</a:t>
            </a:r>
            <a:r>
              <a:rPr lang="fa-IR" sz="2800" b="1" dirty="0">
                <a:cs typeface="B Lotus" pitchFamily="2" charset="-78"/>
              </a:rPr>
              <a:t>تجویز میشود.  </a:t>
            </a:r>
          </a:p>
          <a:p>
            <a:pPr algn="r" rtl="1">
              <a:defRPr/>
            </a:pPr>
            <a:r>
              <a:rPr lang="fa-IR" sz="28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عوارض جانبی: </a:t>
            </a:r>
            <a:r>
              <a:rPr lang="fa-IR" sz="2800" b="1" dirty="0">
                <a:cs typeface="B Lotus" pitchFamily="2" charset="-78"/>
              </a:rPr>
              <a:t>اختلالات ترومبوآمبولیک، تهوع، </a:t>
            </a:r>
          </a:p>
          <a:p>
            <a:pPr marL="0" indent="0" algn="r" rtl="1">
              <a:buFontTx/>
              <a:buNone/>
              <a:defRPr/>
            </a:pPr>
            <a:r>
              <a:rPr lang="fa-IR" sz="2800" b="1" dirty="0">
                <a:cs typeface="B Lotus" pitchFamily="2" charset="-78"/>
              </a:rPr>
              <a:t> سردرد و برافروختگی، هیپرتانسیون، برادیکاردی، لرز، </a:t>
            </a:r>
          </a:p>
          <a:p>
            <a:pPr marL="0" indent="0" algn="r" rtl="1">
              <a:buFontTx/>
              <a:buNone/>
              <a:defRPr/>
            </a:pPr>
            <a:r>
              <a:rPr lang="fa-IR" sz="2800" b="1" dirty="0">
                <a:cs typeface="B Lotus" pitchFamily="2" charset="-78"/>
              </a:rPr>
              <a:t> تنگی نفس و واکنشهای ازدیاد حساسیتی</a:t>
            </a:r>
            <a:r>
              <a:rPr lang="fa-IR" sz="28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/>
            </a:r>
            <a:br>
              <a:rPr lang="fa-IR" sz="28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</a:br>
            <a:endParaRPr lang="fa-IR" sz="2800" b="1" dirty="0">
              <a:cs typeface="B Lotus" pitchFamily="2" charset="-78"/>
            </a:endParaRPr>
          </a:p>
          <a:p>
            <a:pPr algn="r" rtl="1">
              <a:defRPr/>
            </a:pPr>
            <a:endParaRPr lang="fa-IR" sz="2800" b="1" dirty="0">
              <a:cs typeface="B Lotus" pitchFamily="2" charset="-78"/>
            </a:endParaRPr>
          </a:p>
        </p:txBody>
      </p:sp>
      <p:pic>
        <p:nvPicPr>
          <p:cNvPr id="3072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2" t="6174" r="9827" b="26260"/>
          <a:stretch>
            <a:fillRect/>
          </a:stretch>
        </p:blipFill>
        <p:spPr bwMode="auto">
          <a:xfrm>
            <a:off x="0" y="4460875"/>
            <a:ext cx="2916238" cy="239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21" t="14484" r="39693" b="19540"/>
          <a:stretch>
            <a:fillRect/>
          </a:stretch>
        </p:blipFill>
        <p:spPr bwMode="auto">
          <a:xfrm>
            <a:off x="0" y="34925"/>
            <a:ext cx="1331913" cy="227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196975"/>
            <a:ext cx="8496300" cy="1143000"/>
          </a:xfrm>
        </p:spPr>
        <p:txBody>
          <a:bodyPr/>
          <a:lstStyle/>
          <a:p>
            <a:pPr algn="ctr" rtl="1">
              <a:defRPr/>
            </a:pPr>
            <a:r>
              <a:rPr lang="fa-IR" sz="3200" b="1" dirty="0">
                <a:solidFill>
                  <a:schemeClr val="tx2">
                    <a:lumMod val="25000"/>
                  </a:schemeClr>
                </a:solidFill>
                <a:cs typeface="B Lotus" pitchFamily="2" charset="-78"/>
              </a:rPr>
              <a:t>سایر داروهای مورد استفاده در خونریزی ها</a:t>
            </a:r>
            <a:r>
              <a:rPr lang="fa-IR" sz="40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/>
            </a:r>
            <a:br>
              <a:rPr lang="fa-IR" sz="40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</a:b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/>
            </a:r>
            <a:b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</a:br>
            <a:endParaRPr lang="en-US" b="1" dirty="0">
              <a:solidFill>
                <a:schemeClr val="bg1">
                  <a:lumMod val="50000"/>
                </a:schemeClr>
              </a:solidFill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412875"/>
            <a:ext cx="8569325" cy="4546600"/>
          </a:xfrm>
        </p:spPr>
        <p:txBody>
          <a:bodyPr/>
          <a:lstStyle/>
          <a:p>
            <a:pPr marL="0" indent="0" algn="r" rtl="1">
              <a:buFontTx/>
              <a:buNone/>
              <a:defRPr/>
            </a:pPr>
            <a:r>
              <a:rPr lang="fa-IR" b="1" dirty="0">
                <a:solidFill>
                  <a:schemeClr val="tx2">
                    <a:lumMod val="25000"/>
                  </a:schemeClr>
                </a:solidFill>
                <a:cs typeface="B Lotus" pitchFamily="2" charset="-78"/>
              </a:rPr>
              <a:t>2. </a:t>
            </a:r>
            <a:r>
              <a:rPr lang="fa-IR" sz="36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اجزای پلاسما</a:t>
            </a:r>
          </a:p>
          <a:p>
            <a:pPr marL="0" indent="0" algn="r" rtl="1">
              <a:buFontTx/>
              <a:buNone/>
              <a:defRPr/>
            </a:pPr>
            <a:r>
              <a:rPr lang="fa-IR" sz="3600" b="1" dirty="0">
                <a:solidFill>
                  <a:schemeClr val="tx2">
                    <a:lumMod val="25000"/>
                  </a:schemeClr>
                </a:solidFill>
                <a:cs typeface="B Lotus" pitchFamily="2" charset="-78"/>
              </a:rPr>
              <a:t>3. </a:t>
            </a:r>
            <a:r>
              <a:rPr lang="fa-IR" sz="36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فاکتورهای انعقادی (8 و 9)</a:t>
            </a:r>
          </a:p>
          <a:p>
            <a:pPr marL="0" indent="0" algn="r" rtl="1">
              <a:buFontTx/>
              <a:buNone/>
              <a:defRPr/>
            </a:pPr>
            <a:r>
              <a:rPr lang="fa-IR" sz="3600" b="1" dirty="0">
                <a:solidFill>
                  <a:schemeClr val="tx2">
                    <a:lumMod val="25000"/>
                  </a:schemeClr>
                </a:solidFill>
                <a:cs typeface="B Lotus" pitchFamily="2" charset="-78"/>
              </a:rPr>
              <a:t>4. </a:t>
            </a:r>
            <a:r>
              <a:rPr lang="fa-IR" sz="36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مهارکننده های فیبرینولیز: - </a:t>
            </a:r>
            <a:r>
              <a:rPr lang="fa-IR" sz="3600" b="1" dirty="0">
                <a:solidFill>
                  <a:schemeClr val="accent3">
                    <a:lumMod val="25000"/>
                  </a:schemeClr>
                </a:solidFill>
                <a:cs typeface="B Lotus" pitchFamily="2" charset="-78"/>
              </a:rPr>
              <a:t>آمینوکاپروئیک اسید</a:t>
            </a:r>
          </a:p>
          <a:p>
            <a:pPr marL="0" indent="0" algn="r" rtl="1">
              <a:buFontTx/>
              <a:buNone/>
              <a:defRPr/>
            </a:pPr>
            <a:r>
              <a:rPr lang="fa-IR" sz="3600" b="1" dirty="0">
                <a:solidFill>
                  <a:schemeClr val="accent3">
                    <a:lumMod val="25000"/>
                  </a:schemeClr>
                </a:solidFill>
                <a:cs typeface="B Lotus" pitchFamily="2" charset="-78"/>
              </a:rPr>
              <a:t>                                   - ترانگزامیک اسید</a:t>
            </a:r>
          </a:p>
        </p:txBody>
      </p:sp>
      <p:pic>
        <p:nvPicPr>
          <p:cNvPr id="32772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0" t="13222" r="10689" b="13222"/>
          <a:stretch>
            <a:fillRect/>
          </a:stretch>
        </p:blipFill>
        <p:spPr bwMode="auto">
          <a:xfrm>
            <a:off x="468313" y="4052888"/>
            <a:ext cx="331152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" t="22626" r="5698" b="22699"/>
          <a:stretch>
            <a:fillRect/>
          </a:stretch>
        </p:blipFill>
        <p:spPr bwMode="auto">
          <a:xfrm>
            <a:off x="4094163" y="4102100"/>
            <a:ext cx="4794250" cy="220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>
              <a:defRPr/>
            </a:pPr>
            <a:r>
              <a:rPr lang="fa-IR" b="1" dirty="0">
                <a:solidFill>
                  <a:schemeClr val="tx2">
                    <a:lumMod val="25000"/>
                  </a:schemeClr>
                </a:solidFill>
                <a:cs typeface="B Lotus" pitchFamily="2" charset="-78"/>
              </a:rPr>
              <a:t>اختلالات در هموستاز خون</a:t>
            </a:r>
            <a:endParaRPr lang="en-US" b="1" dirty="0">
              <a:solidFill>
                <a:schemeClr val="tx2">
                  <a:lumMod val="25000"/>
                </a:schemeClr>
              </a:solidFill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773238"/>
            <a:ext cx="8064500" cy="4114800"/>
          </a:xfrm>
        </p:spPr>
        <p:txBody>
          <a:bodyPr/>
          <a:lstStyle/>
          <a:p>
            <a:pPr algn="r" rtl="1">
              <a:defRPr/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هموستاز</a:t>
            </a:r>
            <a:r>
              <a:rPr lang="fa-IR" sz="28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: </a:t>
            </a:r>
            <a:r>
              <a:rPr lang="fa-IR" sz="2800" b="1" dirty="0">
                <a:cs typeface="B Lotus" pitchFamily="2" charset="-78"/>
              </a:rPr>
              <a:t>وضعیت طبیعی و تعادل خون در عروق</a:t>
            </a:r>
          </a:p>
          <a:p>
            <a:pPr algn="r" rtl="1">
              <a:defRPr/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ترومبوز</a:t>
            </a:r>
            <a:r>
              <a:rPr lang="fa-IR" sz="28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: </a:t>
            </a:r>
            <a:r>
              <a:rPr lang="fa-IR" sz="2800" b="1" dirty="0">
                <a:cs typeface="B Lotus" pitchFamily="2" charset="-78"/>
              </a:rPr>
              <a:t>اختلال انعقادی پاتولوژیک بصورت تشکیل لخته که با انسداد جریان خون عروق ممکن است منجر به ایسکمی، نکروز و انفارکتوس گردد: ترومبوز شریانی (سفید) – ترومبوز وریدی (قرمز)</a:t>
            </a:r>
          </a:p>
          <a:p>
            <a:pPr algn="r" rtl="1">
              <a:defRPr/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آمبولی: </a:t>
            </a:r>
            <a:r>
              <a:rPr lang="fa-IR" sz="2800" b="1" dirty="0">
                <a:cs typeface="B Lotus" pitchFamily="2" charset="-78"/>
              </a:rPr>
              <a:t>جدا شدن یک توده انعقادی غیرقابل حل از ترومبوز، رها شدن آن در خون و ایجاد انسداد در قسمتهای مختلف بدن که میتواند منجر به مرگ گردد.</a:t>
            </a:r>
          </a:p>
          <a:p>
            <a:pPr algn="r" rtl="1">
              <a:defRPr/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هموراژی: </a:t>
            </a:r>
            <a:r>
              <a:rPr lang="fa-IR" sz="2800" b="1" dirty="0">
                <a:cs typeface="B Lotus" pitchFamily="2" charset="-78"/>
              </a:rPr>
              <a:t>اختلال در سیستم انعقادی بصورت خونریزی شدید   </a:t>
            </a:r>
            <a:endParaRPr lang="en-US" sz="2800" b="1" dirty="0"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13" y="404813"/>
            <a:ext cx="7620000" cy="1143000"/>
          </a:xfrm>
        </p:spPr>
        <p:txBody>
          <a:bodyPr/>
          <a:lstStyle/>
          <a:p>
            <a:pPr algn="ctr" rtl="1">
              <a:defRPr/>
            </a:pPr>
            <a:r>
              <a:rPr lang="fa-IR" b="1" dirty="0">
                <a:solidFill>
                  <a:schemeClr val="tx2">
                    <a:lumMod val="25000"/>
                  </a:schemeClr>
                </a:solidFill>
                <a:cs typeface="B Lotus" pitchFamily="2" charset="-78"/>
              </a:rPr>
              <a:t>مکانیسم بند آمدن خونریزی</a:t>
            </a:r>
            <a:endParaRPr lang="en-US" b="1" dirty="0">
              <a:solidFill>
                <a:schemeClr val="tx2">
                  <a:lumMod val="25000"/>
                </a:schemeClr>
              </a:solidFill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8" y="1341438"/>
            <a:ext cx="8208962" cy="4546600"/>
          </a:xfrm>
        </p:spPr>
        <p:txBody>
          <a:bodyPr/>
          <a:lstStyle/>
          <a:p>
            <a:pPr marL="0" indent="0" algn="r" rtl="1">
              <a:buFontTx/>
              <a:buNone/>
              <a:defRPr/>
            </a:pPr>
            <a:r>
              <a:rPr lang="fa-IR" sz="28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1. انقباض عروق خونی: </a:t>
            </a:r>
            <a:r>
              <a:rPr lang="fa-IR" sz="2800" b="1" dirty="0">
                <a:cs typeface="B Lotus" pitchFamily="2" charset="-78"/>
              </a:rPr>
              <a:t>واکنش انقباضی سریع عروق آسیب دیده جهت کاهش جریان خون در محل </a:t>
            </a:r>
          </a:p>
          <a:p>
            <a:pPr marL="0" indent="0" algn="r" rtl="1">
              <a:buFontTx/>
              <a:buNone/>
              <a:defRPr/>
            </a:pPr>
            <a:r>
              <a:rPr lang="fa-IR" sz="28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2. تولید توده پلاکتی: </a:t>
            </a:r>
            <a:r>
              <a:rPr lang="fa-IR" sz="2800" b="1" dirty="0">
                <a:cs typeface="B Lotus" pitchFamily="2" charset="-78"/>
              </a:rPr>
              <a:t>تماس پلاکتها (ترومبوسیت ها) با کلاژن دیواره عروق در محل آسیب دیده موجب اتصال پلاکتی در محل میشود. </a:t>
            </a:r>
            <a:r>
              <a:rPr lang="en-US" sz="2800" b="1" dirty="0">
                <a:cs typeface="B Lotus" pitchFamily="2" charset="-78"/>
              </a:rPr>
              <a:t>ADP</a:t>
            </a:r>
            <a:r>
              <a:rPr lang="fa-IR" sz="2800" b="1" dirty="0">
                <a:cs typeface="B Lotus" pitchFamily="2" charset="-78"/>
              </a:rPr>
              <a:t> (آدنوزین دی فسفات) از پلاکتها آزاد شده و موجب چسبیدن پلاکتهای بیشتر و تجمع پلاکتی میشود. </a:t>
            </a:r>
          </a:p>
          <a:p>
            <a:pPr marL="0" indent="0" algn="r" rtl="1">
              <a:buFontTx/>
              <a:buNone/>
              <a:defRPr/>
            </a:pPr>
            <a:r>
              <a:rPr lang="fa-IR" sz="28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3. انعقاد خون: </a:t>
            </a: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28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مسیر داخلی: </a:t>
            </a:r>
            <a:r>
              <a:rPr lang="fa-IR" sz="2800" b="1" dirty="0">
                <a:cs typeface="B Lotus" pitchFamily="2" charset="-78"/>
              </a:rPr>
              <a:t>فعال شدن فاکتورهای انعقادی (که در جریان خون موجودند) از جمله فاکتور 12، توسط لایه اندوتلیال عروق آسیب دیده موجب فعال شدن فاکتور 10(</a:t>
            </a:r>
            <a:r>
              <a:rPr lang="en-US" sz="2800" b="1" dirty="0">
                <a:cs typeface="B Lotus" pitchFamily="2" charset="-78"/>
              </a:rPr>
              <a:t>X</a:t>
            </a:r>
            <a:r>
              <a:rPr lang="fa-IR" sz="2800" b="1" dirty="0">
                <a:cs typeface="B Lotus" pitchFamily="2" charset="-78"/>
              </a:rPr>
              <a:t>)</a:t>
            </a:r>
            <a:r>
              <a:rPr lang="fa-IR" sz="2800" b="1" dirty="0">
                <a:latin typeface="Arial"/>
                <a:cs typeface="Arial"/>
              </a:rPr>
              <a:t>← </a:t>
            </a:r>
            <a:r>
              <a:rPr lang="fa-IR" sz="2800" b="1" dirty="0">
                <a:latin typeface="Arial"/>
                <a:cs typeface="B Lotus" pitchFamily="2" charset="-78"/>
              </a:rPr>
              <a:t>تبدیل پروترومبین به ترومبین </a:t>
            </a:r>
            <a:r>
              <a:rPr lang="fa-IR" sz="2800" b="1" dirty="0">
                <a:latin typeface="Arial"/>
                <a:cs typeface="Arial"/>
              </a:rPr>
              <a:t>←</a:t>
            </a:r>
            <a:r>
              <a:rPr lang="fa-IR" sz="2800" b="1" dirty="0">
                <a:cs typeface="B Lotus" pitchFamily="2" charset="-78"/>
              </a:rPr>
              <a:t> تبدیل فیبرینوژن به فیبرین پایدار در لخته میشود. </a:t>
            </a:r>
          </a:p>
          <a:p>
            <a:pPr algn="r" rtl="1">
              <a:defRPr/>
            </a:pPr>
            <a:endParaRPr lang="en-US" sz="2800" b="1" dirty="0"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13" y="404813"/>
            <a:ext cx="7620000" cy="1143000"/>
          </a:xfrm>
        </p:spPr>
        <p:txBody>
          <a:bodyPr/>
          <a:lstStyle/>
          <a:p>
            <a:pPr algn="ctr" rtl="1">
              <a:defRPr/>
            </a:pPr>
            <a:r>
              <a:rPr lang="fa-IR" b="1" dirty="0">
                <a:solidFill>
                  <a:schemeClr val="tx2">
                    <a:lumMod val="25000"/>
                  </a:schemeClr>
                </a:solidFill>
                <a:cs typeface="B Lotus" pitchFamily="2" charset="-78"/>
              </a:rPr>
              <a:t>مکانیسم بند آمدن خونریزی</a:t>
            </a:r>
            <a:endParaRPr lang="en-US" b="1" dirty="0">
              <a:solidFill>
                <a:schemeClr val="tx2">
                  <a:lumMod val="25000"/>
                </a:schemeClr>
              </a:solidFill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8" y="1196975"/>
            <a:ext cx="8353425" cy="4546600"/>
          </a:xfrm>
        </p:spPr>
        <p:txBody>
          <a:bodyPr/>
          <a:lstStyle/>
          <a:p>
            <a:pPr marL="0" indent="0" algn="r" rtl="1">
              <a:buFontTx/>
              <a:buNone/>
              <a:defRPr/>
            </a:pPr>
            <a:r>
              <a:rPr lang="fa-IR" sz="28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3. انعقاد خون: </a:t>
            </a: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28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مسیر خارجی: </a:t>
            </a:r>
            <a:r>
              <a:rPr lang="fa-IR" sz="2800" b="1" dirty="0">
                <a:cs typeface="B Lotus" pitchFamily="2" charset="-78"/>
              </a:rPr>
              <a:t>ضربه وارد شده به عروق و بافتهای اطراف آن موجب آزاد شدن ترومبوپلاستین بافتی (فاکتور3) و فعال شدن فاکتور7 و فاکتور 10 و در نهایت ایجاد فیبرین پایدار در لخته میشود.</a:t>
            </a:r>
          </a:p>
          <a:p>
            <a:pPr marL="0" indent="0" algn="r" rtl="1">
              <a:buFontTx/>
              <a:buNone/>
              <a:defRPr/>
            </a:pPr>
            <a:r>
              <a:rPr lang="fa-IR" sz="2800" b="1" dirty="0">
                <a:solidFill>
                  <a:schemeClr val="accent5">
                    <a:lumMod val="50000"/>
                  </a:schemeClr>
                </a:solidFill>
                <a:cs typeface="B Lotus" pitchFamily="2" charset="-78"/>
              </a:rPr>
              <a:t>4. تنظیم انعقاد و فیبرینولیز: </a:t>
            </a:r>
            <a:r>
              <a:rPr lang="fa-IR" sz="2800" b="1" dirty="0">
                <a:cs typeface="B Lotus" pitchFamily="2" charset="-78"/>
              </a:rPr>
              <a:t>جلوگیری از انعقاد بیشتر توسط: </a:t>
            </a:r>
          </a:p>
          <a:p>
            <a:pPr algn="r" rtl="1">
              <a:defRPr/>
            </a:pPr>
            <a:r>
              <a:rPr lang="fa-IR" sz="2800" b="1" dirty="0">
                <a:solidFill>
                  <a:schemeClr val="accent5">
                    <a:lumMod val="50000"/>
                  </a:schemeClr>
                </a:solidFill>
                <a:cs typeface="B Lotus" pitchFamily="2" charset="-78"/>
              </a:rPr>
              <a:t>سیستم مهار فیبرین: </a:t>
            </a:r>
            <a:r>
              <a:rPr lang="fa-IR" sz="2800" b="1" dirty="0">
                <a:cs typeface="B Lotus" pitchFamily="2" charset="-78"/>
              </a:rPr>
              <a:t>آنزیمهای پروتئاز موجود در پلاسما مانند آنتی ترومبین</a:t>
            </a:r>
          </a:p>
          <a:p>
            <a:pPr algn="r" rtl="1">
              <a:defRPr/>
            </a:pPr>
            <a:r>
              <a:rPr lang="fa-IR" sz="2800" b="1" dirty="0">
                <a:solidFill>
                  <a:schemeClr val="accent5">
                    <a:lumMod val="50000"/>
                  </a:schemeClr>
                </a:solidFill>
                <a:cs typeface="B Lotus" pitchFamily="2" charset="-78"/>
              </a:rPr>
              <a:t>سیستم فیبرینولیز: </a:t>
            </a:r>
            <a:r>
              <a:rPr lang="fa-IR" sz="2800" b="1" dirty="0">
                <a:cs typeface="B Lotus" pitchFamily="2" charset="-78"/>
              </a:rPr>
              <a:t>فعال شدن پلاسمینوژن</a:t>
            </a:r>
          </a:p>
          <a:p>
            <a:pPr marL="0" indent="0" algn="r" rtl="1">
              <a:buFontTx/>
              <a:buNone/>
              <a:defRPr/>
            </a:pPr>
            <a:r>
              <a:rPr lang="fa-IR" sz="2800" b="1" dirty="0">
                <a:cs typeface="B Lotus" pitchFamily="2" charset="-78"/>
              </a:rPr>
              <a:t> و تولید پلاسمین که موجب تجزیه فیبرین </a:t>
            </a:r>
          </a:p>
          <a:p>
            <a:pPr marL="0" indent="0" algn="r" rtl="1">
              <a:buFontTx/>
              <a:buNone/>
              <a:defRPr/>
            </a:pPr>
            <a:r>
              <a:rPr lang="fa-IR" sz="2800" b="1" dirty="0">
                <a:cs typeface="B Lotus" pitchFamily="2" charset="-78"/>
              </a:rPr>
              <a:t>و لیز شدن لخته میشود.</a:t>
            </a:r>
          </a:p>
        </p:txBody>
      </p:sp>
      <p:pic>
        <p:nvPicPr>
          <p:cNvPr id="717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4111625"/>
            <a:ext cx="3657601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921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925" y="836613"/>
            <a:ext cx="8874125" cy="57816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13" y="404813"/>
            <a:ext cx="7620000" cy="1143000"/>
          </a:xfrm>
        </p:spPr>
        <p:txBody>
          <a:bodyPr/>
          <a:lstStyle/>
          <a:p>
            <a:pPr algn="ctr" rtl="1">
              <a:defRPr/>
            </a:pPr>
            <a:r>
              <a:rPr lang="fa-IR" b="1" dirty="0">
                <a:solidFill>
                  <a:schemeClr val="tx2">
                    <a:lumMod val="25000"/>
                  </a:schemeClr>
                </a:solidFill>
                <a:cs typeface="B Lotus" pitchFamily="2" charset="-78"/>
              </a:rPr>
              <a:t>داروهای ضدانعقاد</a:t>
            </a:r>
            <a:endParaRPr lang="en-US" b="1" dirty="0">
              <a:solidFill>
                <a:schemeClr val="tx2">
                  <a:lumMod val="25000"/>
                </a:schemeClr>
              </a:solidFill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96752"/>
            <a:ext cx="8497887" cy="4546600"/>
          </a:xfrm>
        </p:spPr>
        <p:txBody>
          <a:bodyPr/>
          <a:lstStyle/>
          <a:p>
            <a:pPr marL="0" indent="0" algn="r" rtl="1">
              <a:buFontTx/>
              <a:buNone/>
              <a:defRPr/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1. مهارکننده های ترومبین</a:t>
            </a:r>
          </a:p>
          <a:p>
            <a:pPr marL="514350" indent="-514350" algn="r" rtl="1">
              <a:buFontTx/>
              <a:buAutoNum type="arabicPeriod"/>
              <a:defRPr/>
            </a:pPr>
            <a:endParaRPr lang="fa-IR" b="1" dirty="0">
              <a:solidFill>
                <a:schemeClr val="accent1">
                  <a:lumMod val="50000"/>
                </a:schemeClr>
              </a:solidFill>
              <a:cs typeface="B Lotus" pitchFamily="2" charset="-78"/>
            </a:endParaRPr>
          </a:p>
          <a:p>
            <a:pPr marL="0" indent="0" algn="r" rtl="1">
              <a:buFontTx/>
              <a:buNone/>
              <a:defRPr/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2. وارفارین و ضدانعقادهای کومارینی </a:t>
            </a:r>
          </a:p>
          <a:p>
            <a:pPr marL="0" indent="0" algn="r" rtl="1">
              <a:buFontTx/>
              <a:buNone/>
              <a:defRPr/>
            </a:pPr>
            <a:endParaRPr lang="fa-IR" b="1" dirty="0">
              <a:solidFill>
                <a:schemeClr val="accent1">
                  <a:lumMod val="50000"/>
                </a:schemeClr>
              </a:solidFill>
              <a:cs typeface="B Lotus" pitchFamily="2" charset="-78"/>
            </a:endParaRPr>
          </a:p>
          <a:p>
            <a:pPr marL="0" indent="0" algn="r" rtl="1">
              <a:buFontTx/>
              <a:buNone/>
              <a:defRPr/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3. داروهای خوراکی مهارکننده فاکتور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X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 </a:t>
            </a:r>
            <a:endParaRPr lang="en-US" b="1" dirty="0">
              <a:solidFill>
                <a:schemeClr val="accent1">
                  <a:lumMod val="50000"/>
                </a:schemeClr>
              </a:solidFill>
              <a:cs typeface="B Lotus" pitchFamily="2" charset="-78"/>
            </a:endParaRPr>
          </a:p>
          <a:p>
            <a:pPr marL="0" indent="0" algn="r" rtl="1">
              <a:buFontTx/>
              <a:buNone/>
              <a:defRPr/>
            </a:pPr>
            <a:endParaRPr lang="en-US" b="1" dirty="0">
              <a:solidFill>
                <a:schemeClr val="accent1">
                  <a:lumMod val="50000"/>
                </a:schemeClr>
              </a:solidFill>
              <a:cs typeface="B Lotus" pitchFamily="2" charset="-78"/>
            </a:endParaRPr>
          </a:p>
          <a:p>
            <a:pPr marL="0" indent="0" algn="r" rtl="1">
              <a:buFontTx/>
              <a:buNone/>
              <a:defRPr/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4. داروهای فیبرینولیتیک یا ترومبولیتیک</a:t>
            </a:r>
          </a:p>
          <a:p>
            <a:pPr marL="0" indent="0" algn="r" rtl="1">
              <a:buFontTx/>
              <a:buNone/>
              <a:defRPr/>
            </a:pPr>
            <a:endParaRPr lang="fa-IR" b="1" dirty="0">
              <a:solidFill>
                <a:schemeClr val="accent1">
                  <a:lumMod val="50000"/>
                </a:schemeClr>
              </a:solidFill>
              <a:cs typeface="B Lotus" pitchFamily="2" charset="-78"/>
            </a:endParaRPr>
          </a:p>
          <a:p>
            <a:pPr marL="0" indent="0" algn="r" rtl="1">
              <a:buFontTx/>
              <a:buNone/>
              <a:defRPr/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5. داروهای ضدپلاکت</a:t>
            </a:r>
            <a:endParaRPr lang="fa-IR" b="1" dirty="0">
              <a:cs typeface="B Lotus" pitchFamily="2" charset="-78"/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8382"/>
            <a:ext cx="3419872" cy="2996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5900" y="188913"/>
            <a:ext cx="7921625" cy="1143000"/>
          </a:xfrm>
        </p:spPr>
        <p:txBody>
          <a:bodyPr/>
          <a:lstStyle/>
          <a:p>
            <a:pPr algn="ctr" rtl="1">
              <a:defRPr/>
            </a:pPr>
            <a:r>
              <a:rPr lang="fa-IR" sz="4000" b="1" dirty="0">
                <a:solidFill>
                  <a:schemeClr val="tx2">
                    <a:lumMod val="25000"/>
                  </a:schemeClr>
                </a:solidFill>
                <a:cs typeface="B Lotus" pitchFamily="2" charset="-78"/>
              </a:rPr>
              <a:t>داروهای ضدانعقاد: </a:t>
            </a:r>
            <a:r>
              <a:rPr lang="fa-IR" sz="40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1. مهارکننده های ترومبین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/>
            </a:r>
            <a:b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</a:br>
            <a:endParaRPr lang="en-US" b="1" dirty="0">
              <a:solidFill>
                <a:schemeClr val="bg1">
                  <a:lumMod val="50000"/>
                </a:schemeClr>
              </a:solidFill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7345" y="752475"/>
            <a:ext cx="9113395" cy="5062538"/>
          </a:xfrm>
        </p:spPr>
        <p:txBody>
          <a:bodyPr/>
          <a:lstStyle/>
          <a:p>
            <a:pPr marL="0" indent="0" algn="r" rtl="1">
              <a:buFontTx/>
              <a:buNone/>
              <a:defRPr/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1. هپارین: </a:t>
            </a:r>
            <a:r>
              <a:rPr lang="fa-IR" sz="2800" b="1" dirty="0">
                <a:cs typeface="B Lotus" pitchFamily="2" charset="-78"/>
              </a:rPr>
              <a:t>یک پلی ساکارید سولفاته با منشا طییعی (استخراج شده از بافت کبد) و با وزن ملکولی (</a:t>
            </a:r>
            <a:r>
              <a:rPr lang="en-US" sz="2800" b="1" dirty="0">
                <a:cs typeface="B Lotus" pitchFamily="2" charset="-78"/>
              </a:rPr>
              <a:t>MW</a:t>
            </a:r>
            <a:r>
              <a:rPr lang="fa-IR" sz="2800" b="1" dirty="0">
                <a:cs typeface="B Lotus" pitchFamily="2" charset="-78"/>
              </a:rPr>
              <a:t>) زیاد</a:t>
            </a:r>
            <a:r>
              <a:rPr lang="en-US" sz="2800" b="1" dirty="0">
                <a:cs typeface="B Lotus" pitchFamily="2" charset="-78"/>
              </a:rPr>
              <a:t> </a:t>
            </a:r>
            <a:r>
              <a:rPr lang="fa-IR" sz="2800" b="1" dirty="0">
                <a:cs typeface="B Lotus" pitchFamily="2" charset="-78"/>
              </a:rPr>
              <a:t>است. </a:t>
            </a:r>
          </a:p>
          <a:p>
            <a:pPr algn="r" rtl="1">
              <a:defRPr/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انوکساپارین</a:t>
            </a:r>
            <a:r>
              <a:rPr lang="fa-IR" sz="28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fa-IR" sz="2800" b="1" dirty="0">
                <a:cs typeface="B Lotus" pitchFamily="2" charset="-78"/>
              </a:rPr>
              <a:t>و</a:t>
            </a:r>
            <a:r>
              <a:rPr lang="fa-IR" sz="28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دالته پارین: </a:t>
            </a:r>
            <a:r>
              <a:rPr lang="fa-IR" sz="2800" b="1" dirty="0">
                <a:cs typeface="B Lotus" pitchFamily="2" charset="-78"/>
              </a:rPr>
              <a:t>هپارینهای با وزن ملکولی کمتر هستند: دارای فراهمی بیشتر از محل تجویز زیرجلدی و نیاز به تعداد دفعات کمتر تجویز.</a:t>
            </a:r>
            <a:endParaRPr lang="en-US" sz="2800" b="1" dirty="0">
              <a:cs typeface="B Lotus" pitchFamily="2" charset="-78"/>
            </a:endParaRPr>
          </a:p>
          <a:p>
            <a:pPr algn="r" rtl="1">
              <a:defRPr/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مکانیسم: </a:t>
            </a:r>
            <a:r>
              <a:rPr lang="fa-IR" sz="2800" b="1" dirty="0">
                <a:cs typeface="B Lotus" pitchFamily="2" charset="-78"/>
              </a:rPr>
              <a:t>هپارین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fa-IR" sz="2800" b="1" dirty="0">
                <a:cs typeface="B Lotus" pitchFamily="2" charset="-78"/>
              </a:rPr>
              <a:t>به آنتی ترومبین</a:t>
            </a:r>
            <a:r>
              <a:rPr lang="en-US" sz="2800" b="1" dirty="0">
                <a:cs typeface="B Lotus" pitchFamily="2" charset="-78"/>
              </a:rPr>
              <a:t>III</a:t>
            </a:r>
            <a:r>
              <a:rPr lang="fa-IR" sz="2800" b="1" dirty="0">
                <a:cs typeface="B Lotus" pitchFamily="2" charset="-78"/>
              </a:rPr>
              <a:t> متصل شده و</a:t>
            </a:r>
          </a:p>
          <a:p>
            <a:pPr marL="0" indent="0" algn="r" rtl="1">
              <a:buFontTx/>
              <a:buNone/>
              <a:defRPr/>
            </a:pPr>
            <a:r>
              <a:rPr lang="fa-IR" sz="2800" b="1" dirty="0">
                <a:cs typeface="B Lotus" pitchFamily="2" charset="-78"/>
              </a:rPr>
              <a:t> موجب غیرفعال شدن ترومبین و مهار تبدیل فیبرینوژن</a:t>
            </a:r>
          </a:p>
          <a:p>
            <a:pPr marL="0" indent="0" algn="r" rtl="1">
              <a:buFontTx/>
              <a:buNone/>
              <a:defRPr/>
            </a:pPr>
            <a:r>
              <a:rPr lang="fa-IR" sz="2800" b="1" dirty="0">
                <a:cs typeface="B Lotus" pitchFamily="2" charset="-78"/>
              </a:rPr>
              <a:t> به فیبرین و نیز مهار فاکتور10 و سایر فاکتورها میشود. </a:t>
            </a:r>
            <a:endParaRPr lang="en-US" sz="2800" b="1" dirty="0">
              <a:cs typeface="B Lotus" pitchFamily="2" charset="-78"/>
            </a:endParaRPr>
          </a:p>
          <a:p>
            <a:pPr algn="r" rtl="1">
              <a:defRPr/>
            </a:pPr>
            <a:r>
              <a:rPr lang="fa-IR" sz="2800" b="1" dirty="0">
                <a:cs typeface="B Lotus" pitchFamily="2" charset="-78"/>
              </a:rPr>
              <a:t>هپارین بصورت </a:t>
            </a:r>
            <a:r>
              <a:rPr lang="en-US" sz="2800" b="1" dirty="0">
                <a:cs typeface="B Lotus" pitchFamily="2" charset="-78"/>
              </a:rPr>
              <a:t>IV</a:t>
            </a:r>
            <a:r>
              <a:rPr lang="fa-IR" sz="2800" b="1" dirty="0">
                <a:cs typeface="B Lotus" pitchFamily="2" charset="-78"/>
              </a:rPr>
              <a:t> یا </a:t>
            </a:r>
            <a:r>
              <a:rPr lang="en-US" sz="2800" b="1" dirty="0">
                <a:cs typeface="B Lotus" pitchFamily="2" charset="-78"/>
              </a:rPr>
              <a:t>SC </a:t>
            </a:r>
            <a:r>
              <a:rPr lang="fa-IR" sz="2800" b="1" dirty="0">
                <a:cs typeface="B Lotus" pitchFamily="2" charset="-78"/>
              </a:rPr>
              <a:t> تجویز میشود.</a:t>
            </a:r>
          </a:p>
          <a:p>
            <a:pPr algn="r" rtl="1">
              <a:defRPr/>
            </a:pPr>
            <a:endParaRPr lang="fa-IR" sz="2800" b="1" dirty="0">
              <a:cs typeface="B Lotus" pitchFamily="2" charset="-78"/>
            </a:endParaRPr>
          </a:p>
          <a:p>
            <a:pPr algn="r" rtl="1">
              <a:defRPr/>
            </a:pPr>
            <a:endParaRPr lang="fa-IR" b="1" dirty="0">
              <a:cs typeface="B Lotus" pitchFamily="2" charset="-78"/>
            </a:endParaRPr>
          </a:p>
          <a:p>
            <a:pPr marL="0" indent="0" algn="r" rtl="1">
              <a:buFontTx/>
              <a:buNone/>
              <a:defRPr/>
            </a:pPr>
            <a:endParaRPr lang="fa-IR" b="1" dirty="0">
              <a:solidFill>
                <a:schemeClr val="accent1">
                  <a:lumMod val="50000"/>
                </a:schemeClr>
              </a:solidFill>
              <a:cs typeface="B Lotus" pitchFamily="2" charset="-78"/>
            </a:endParaRPr>
          </a:p>
        </p:txBody>
      </p:sp>
      <p:pic>
        <p:nvPicPr>
          <p:cNvPr id="12292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97" t="13628" r="36259" b="15817"/>
          <a:stretch>
            <a:fillRect/>
          </a:stretch>
        </p:blipFill>
        <p:spPr bwMode="auto">
          <a:xfrm>
            <a:off x="-77345" y="2708920"/>
            <a:ext cx="2795612" cy="2007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48" t="15768" r="11320" b="10889"/>
          <a:stretch>
            <a:fillRect/>
          </a:stretch>
        </p:blipFill>
        <p:spPr bwMode="auto">
          <a:xfrm>
            <a:off x="3524250" y="4986338"/>
            <a:ext cx="5543550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45" t="7639" r="23520"/>
          <a:stretch>
            <a:fillRect/>
          </a:stretch>
        </p:blipFill>
        <p:spPr bwMode="auto">
          <a:xfrm>
            <a:off x="7938" y="4759490"/>
            <a:ext cx="3144837" cy="209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0" y="765175"/>
            <a:ext cx="7921625" cy="1143000"/>
          </a:xfrm>
        </p:spPr>
        <p:txBody>
          <a:bodyPr/>
          <a:lstStyle/>
          <a:p>
            <a:pPr algn="ctr" rtl="1">
              <a:defRPr/>
            </a:pPr>
            <a:r>
              <a:rPr lang="fa-IR" sz="4000" b="1" dirty="0">
                <a:solidFill>
                  <a:schemeClr val="tx2">
                    <a:lumMod val="25000"/>
                  </a:schemeClr>
                </a:solidFill>
                <a:cs typeface="B Lotus" pitchFamily="2" charset="-78"/>
              </a:rPr>
              <a:t>داروهای ضدانعقاد: </a:t>
            </a:r>
            <a:r>
              <a:rPr lang="fa-IR" sz="40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مهارکننده های ترومبین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/>
            </a:r>
            <a:b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</a:br>
            <a:endParaRPr lang="en-US" b="1" dirty="0">
              <a:solidFill>
                <a:schemeClr val="bg1">
                  <a:lumMod val="50000"/>
                </a:schemeClr>
              </a:solidFill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196975"/>
            <a:ext cx="8569325" cy="4546600"/>
          </a:xfrm>
        </p:spPr>
        <p:txBody>
          <a:bodyPr/>
          <a:lstStyle/>
          <a:p>
            <a:pPr marL="0" indent="0" algn="r" rtl="1">
              <a:buFontTx/>
              <a:buNone/>
              <a:defRPr/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1. هپارین: </a:t>
            </a:r>
          </a:p>
          <a:p>
            <a:pPr algn="r" rtl="1">
              <a:defRPr/>
            </a:pPr>
            <a:r>
              <a:rPr lang="fa-IR" sz="2800" b="1" dirty="0">
                <a:solidFill>
                  <a:schemeClr val="accent5">
                    <a:lumMod val="50000"/>
                  </a:schemeClr>
                </a:solidFill>
                <a:cs typeface="B Lotus" pitchFamily="2" charset="-78"/>
              </a:rPr>
              <a:t>کاربرد بالینی: </a:t>
            </a:r>
            <a:r>
              <a:rPr lang="fa-IR" sz="2800" b="1" dirty="0">
                <a:cs typeface="B Lotus" pitchFamily="2" charset="-78"/>
              </a:rPr>
              <a:t>هپارین در پیشگیری و درمان </a:t>
            </a:r>
            <a:r>
              <a:rPr lang="en-US" sz="2800" b="1" dirty="0">
                <a:cs typeface="B Lotus" pitchFamily="2" charset="-78"/>
              </a:rPr>
              <a:t>DVT</a:t>
            </a:r>
            <a:r>
              <a:rPr lang="fa-IR" sz="2800" b="1" dirty="0">
                <a:cs typeface="B Lotus" pitchFamily="2" charset="-78"/>
              </a:rPr>
              <a:t> (ترومبوز وریدهای عمقی) و آمبولی ریوی و پیشگیری از انعقاد درون رگی در دوران بارداری و شیردهی بکار میروند.</a:t>
            </a:r>
          </a:p>
          <a:p>
            <a:pPr algn="r" rtl="1">
              <a:defRPr/>
            </a:pPr>
            <a:endParaRPr lang="fa-IR" sz="2800" b="1" dirty="0">
              <a:cs typeface="B Lotus" pitchFamily="2" charset="-78"/>
            </a:endParaRPr>
          </a:p>
          <a:p>
            <a:pPr algn="r" rtl="1">
              <a:defRPr/>
            </a:pPr>
            <a:r>
              <a:rPr lang="fa-IR" sz="2800" b="1" dirty="0">
                <a:solidFill>
                  <a:schemeClr val="accent5">
                    <a:lumMod val="50000"/>
                  </a:schemeClr>
                </a:solidFill>
                <a:cs typeface="B Lotus" pitchFamily="2" charset="-78"/>
              </a:rPr>
              <a:t>عوارض: </a:t>
            </a:r>
            <a:r>
              <a:rPr lang="fa-IR" sz="2800" b="1" dirty="0">
                <a:cs typeface="B Lotus" pitchFamily="2" charset="-78"/>
              </a:rPr>
              <a:t>خونریزی در 30-1% بیماران، هماچوری، ترومبوسیتوپنی، دیورز، پاسخهای ازدیاد حساسیت، ریزش موقت مو، پوکی استخوان</a:t>
            </a:r>
          </a:p>
          <a:p>
            <a:pPr algn="r" rtl="1">
              <a:defRPr/>
            </a:pPr>
            <a:endParaRPr lang="fa-IR" sz="2800" b="1" dirty="0">
              <a:cs typeface="B Lotus" pitchFamily="2" charset="-78"/>
            </a:endParaRPr>
          </a:p>
          <a:p>
            <a:pPr algn="r" rtl="1">
              <a:defRPr/>
            </a:pPr>
            <a:r>
              <a:rPr lang="fa-IR" sz="28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آنتی دوت هپارین: </a:t>
            </a:r>
            <a:r>
              <a:rPr lang="fa-IR" b="1" dirty="0">
                <a:solidFill>
                  <a:schemeClr val="tx2">
                    <a:lumMod val="25000"/>
                  </a:schemeClr>
                </a:solidFill>
                <a:cs typeface="B Lotus" pitchFamily="2" charset="-78"/>
              </a:rPr>
              <a:t>پروتامین سولفات </a:t>
            </a:r>
            <a:r>
              <a:rPr lang="fa-IR" sz="2800" b="1" dirty="0">
                <a:cs typeface="B Lotus" pitchFamily="2" charset="-78"/>
              </a:rPr>
              <a:t>که با هپارین کمپلکس غیرفعال تشکیل میدهد. بصورت </a:t>
            </a:r>
            <a:r>
              <a:rPr lang="en-US" sz="2800" b="1" dirty="0">
                <a:cs typeface="B Lotus" pitchFamily="2" charset="-78"/>
              </a:rPr>
              <a:t>IV</a:t>
            </a:r>
            <a:r>
              <a:rPr lang="fa-IR" sz="2800" b="1" dirty="0">
                <a:cs typeface="B Lotus" pitchFamily="2" charset="-78"/>
              </a:rPr>
              <a:t> آهسته باید تجویز شود</a:t>
            </a:r>
          </a:p>
          <a:p>
            <a:pPr algn="r" rtl="1">
              <a:defRPr/>
            </a:pPr>
            <a:endParaRPr lang="fa-IR" b="1" dirty="0">
              <a:cs typeface="B Lotus" pitchFamily="2" charset="-78"/>
            </a:endParaRPr>
          </a:p>
          <a:p>
            <a:pPr marL="0" indent="0" algn="r" rtl="1">
              <a:buFontTx/>
              <a:buNone/>
              <a:defRPr/>
            </a:pPr>
            <a:endParaRPr lang="fa-IR" b="1" dirty="0">
              <a:solidFill>
                <a:schemeClr val="accent1">
                  <a:lumMod val="50000"/>
                </a:schemeClr>
              </a:solidFill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0" y="765175"/>
            <a:ext cx="7921625" cy="1143000"/>
          </a:xfrm>
        </p:spPr>
        <p:txBody>
          <a:bodyPr/>
          <a:lstStyle/>
          <a:p>
            <a:pPr algn="ctr" rtl="1">
              <a:defRPr/>
            </a:pPr>
            <a:r>
              <a:rPr lang="fa-IR" sz="4000" b="1" dirty="0">
                <a:solidFill>
                  <a:schemeClr val="tx2">
                    <a:lumMod val="25000"/>
                  </a:schemeClr>
                </a:solidFill>
                <a:cs typeface="B Lotus" pitchFamily="2" charset="-78"/>
              </a:rPr>
              <a:t>هپارین: </a:t>
            </a:r>
            <a:r>
              <a:rPr lang="fa-IR" sz="4000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>نکات کاربردی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  <a:t/>
            </a:r>
            <a:br>
              <a:rPr lang="fa-IR" b="1" dirty="0">
                <a:solidFill>
                  <a:schemeClr val="accent1">
                    <a:lumMod val="50000"/>
                  </a:schemeClr>
                </a:solidFill>
                <a:cs typeface="B Lotus" pitchFamily="2" charset="-78"/>
              </a:rPr>
            </a:br>
            <a:endParaRPr lang="en-US" b="1" dirty="0">
              <a:solidFill>
                <a:schemeClr val="bg1">
                  <a:lumMod val="50000"/>
                </a:schemeClr>
              </a:solidFill>
              <a:cs typeface="B Lotus" pitchFamily="2" charset="-78"/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250825" y="1268413"/>
            <a:ext cx="8569325" cy="4546600"/>
          </a:xfrm>
        </p:spPr>
        <p:txBody>
          <a:bodyPr/>
          <a:lstStyle/>
          <a:p>
            <a:pPr algn="r" rtl="1"/>
            <a:r>
              <a:rPr lang="fa-IR" altLang="en-US" sz="2800" b="1" dirty="0">
                <a:cs typeface="B Lotus" panose="00000400000000000000" pitchFamily="2" charset="-78"/>
              </a:rPr>
              <a:t>ارزیابی منظم </a:t>
            </a:r>
            <a:r>
              <a:rPr lang="en-US" altLang="en-US" sz="2800" b="1" dirty="0">
                <a:cs typeface="B Lotus" panose="00000400000000000000" pitchFamily="2" charset="-78"/>
              </a:rPr>
              <a:t>PTT</a:t>
            </a:r>
            <a:r>
              <a:rPr lang="fa-IR" altLang="en-US" sz="2800" b="1" dirty="0">
                <a:cs typeface="B Lotus" panose="00000400000000000000" pitchFamily="2" charset="-78"/>
              </a:rPr>
              <a:t> (زمان نسبی ترومبوپلاستین) و شمارش گلبولها و پلاکتها و کنترل فشارخون در طول درمان انجام شود.</a:t>
            </a:r>
          </a:p>
          <a:p>
            <a:pPr algn="r" rtl="1"/>
            <a:r>
              <a:rPr lang="fa-IR" altLang="en-US" sz="2800" b="1" dirty="0">
                <a:cs typeface="B Lotus" panose="00000400000000000000" pitchFamily="2" charset="-78"/>
              </a:rPr>
              <a:t>بدلیل احتمال حساسیت، دوز بارگیری آهسته تجویز شود. </a:t>
            </a:r>
          </a:p>
          <a:p>
            <a:pPr algn="r" rtl="1"/>
            <a:r>
              <a:rPr lang="fa-IR" altLang="en-US" sz="2800" b="1" dirty="0">
                <a:cs typeface="B Lotus" panose="00000400000000000000" pitchFamily="2" charset="-78"/>
              </a:rPr>
              <a:t>تزریق زیرپوستی عمیق به روش پیچشی (</a:t>
            </a:r>
            <a:r>
              <a:rPr lang="en-US" altLang="en-US" sz="2800" b="1" dirty="0">
                <a:cs typeface="B Lotus" panose="00000400000000000000" pitchFamily="2" charset="-78"/>
              </a:rPr>
              <a:t>Bunching</a:t>
            </a:r>
            <a:r>
              <a:rPr lang="fa-IR" altLang="en-US" sz="2800" b="1" dirty="0">
                <a:cs typeface="B Lotus" panose="00000400000000000000" pitchFamily="2" charset="-78"/>
              </a:rPr>
              <a:t>) یا تکنیک </a:t>
            </a:r>
            <a:r>
              <a:rPr lang="en-US" altLang="en-US" sz="2800" b="1" dirty="0">
                <a:cs typeface="B Lotus" panose="00000400000000000000" pitchFamily="2" charset="-78"/>
              </a:rPr>
              <a:t>Z</a:t>
            </a:r>
            <a:r>
              <a:rPr lang="fa-IR" altLang="en-US" sz="2800" b="1" dirty="0">
                <a:cs typeface="B Lotus" panose="00000400000000000000" pitchFamily="2" charset="-78"/>
              </a:rPr>
              <a:t> انجام شود. محل تزریق عوض شود و ماساژ داده نشود.</a:t>
            </a:r>
          </a:p>
          <a:p>
            <a:pPr algn="r" rtl="1"/>
            <a:r>
              <a:rPr lang="fa-IR" altLang="en-US" sz="2800" b="1" dirty="0">
                <a:cs typeface="B Lotus" panose="00000400000000000000" pitchFamily="2" charset="-78"/>
              </a:rPr>
              <a:t>بیمار از نظر علائم خونریزی (کبودی، پتشی، هماتوم، خون دماغ، خونریزی لثه، سیاه شدن مدفوع، هماچوری) مورد بررسی قرار گیرد.</a:t>
            </a:r>
          </a:p>
          <a:p>
            <a:pPr algn="r" rtl="1"/>
            <a:r>
              <a:rPr lang="fa-IR" altLang="en-US" sz="2800" b="1" dirty="0">
                <a:cs typeface="B Lotus" panose="00000400000000000000" pitchFamily="2" charset="-78"/>
              </a:rPr>
              <a:t>درد شدید شکم همراه با انقباضات شکم، لرز و بریدگی نفس میتواند نشانه خونریزی پشت صفاق باشد.</a:t>
            </a:r>
          </a:p>
          <a:p>
            <a:pPr algn="r" rtl="1"/>
            <a:r>
              <a:rPr lang="fa-IR" altLang="en-US" sz="2800" b="1" dirty="0">
                <a:cs typeface="B Lotus" panose="00000400000000000000" pitchFamily="2" charset="-78"/>
              </a:rPr>
              <a:t>قطع ناگهانی دارو میتواند موجب خطر انعقاد خون برگشتی شود.</a:t>
            </a:r>
          </a:p>
          <a:p>
            <a:pPr algn="r" rtl="1"/>
            <a:r>
              <a:rPr lang="fa-IR" altLang="en-US" sz="2800" b="1" dirty="0">
                <a:cs typeface="B Lotus" panose="00000400000000000000" pitchFamily="2" charset="-78"/>
              </a:rPr>
              <a:t>در مصرف طولانی باید از مکملهای کلسیم و ویتامین</a:t>
            </a:r>
            <a:r>
              <a:rPr lang="en-US" altLang="en-US" sz="2800" b="1" dirty="0">
                <a:cs typeface="B Lotus" panose="00000400000000000000" pitchFamily="2" charset="-78"/>
              </a:rPr>
              <a:t>D</a:t>
            </a:r>
            <a:r>
              <a:rPr lang="fa-IR" altLang="en-US" sz="2800" b="1" dirty="0">
                <a:cs typeface="B Lotus" panose="00000400000000000000" pitchFamily="2" charset="-78"/>
              </a:rPr>
              <a:t> استفاده نمود.</a:t>
            </a:r>
          </a:p>
          <a:p>
            <a:pPr algn="r" rtl="1"/>
            <a:endParaRPr lang="fa-IR" altLang="en-US" sz="2800" b="1" dirty="0">
              <a:cs typeface="B Lotus" panose="00000400000000000000" pitchFamily="2" charset="-78"/>
            </a:endParaRPr>
          </a:p>
          <a:p>
            <a:pPr algn="r" rtl="1"/>
            <a:endParaRPr lang="fa-IR" altLang="en-US" sz="2800" b="1" dirty="0">
              <a:cs typeface="B Lotus" panose="00000400000000000000" pitchFamily="2" charset="-78"/>
            </a:endParaRPr>
          </a:p>
          <a:p>
            <a:pPr algn="r" rtl="1"/>
            <a:endParaRPr lang="fa-IR" altLang="en-US" sz="2800" b="1" dirty="0">
              <a:cs typeface="B Lotus" panose="00000400000000000000" pitchFamily="2" charset="-78"/>
            </a:endParaRPr>
          </a:p>
          <a:p>
            <a:pPr algn="r" rtl="1"/>
            <a:endParaRPr lang="en-US" altLang="en-US" sz="2800" b="1" dirty="0">
              <a:cs typeface="B Lotus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Verne">
  <a:themeElements>
    <a:clrScheme name="LaVerne 1">
      <a:dk1>
        <a:srgbClr val="333333"/>
      </a:dk1>
      <a:lt1>
        <a:srgbClr val="9CDCDA"/>
      </a:lt1>
      <a:dk2>
        <a:srgbClr val="CCFFFF"/>
      </a:dk2>
      <a:lt2>
        <a:srgbClr val="C0C0C0"/>
      </a:lt2>
      <a:accent1>
        <a:srgbClr val="F5CDDF"/>
      </a:accent1>
      <a:accent2>
        <a:srgbClr val="99FFCC"/>
      </a:accent2>
      <a:accent3>
        <a:srgbClr val="CBEBEA"/>
      </a:accent3>
      <a:accent4>
        <a:srgbClr val="2A2A2A"/>
      </a:accent4>
      <a:accent5>
        <a:srgbClr val="F9E3EC"/>
      </a:accent5>
      <a:accent6>
        <a:srgbClr val="8AE7B9"/>
      </a:accent6>
      <a:hlink>
        <a:srgbClr val="0064F8"/>
      </a:hlink>
      <a:folHlink>
        <a:srgbClr val="007572"/>
      </a:folHlink>
    </a:clrScheme>
    <a:fontScheme name="LaVerne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LaVerne 1">
        <a:dk1>
          <a:srgbClr val="333333"/>
        </a:dk1>
        <a:lt1>
          <a:srgbClr val="9CDCDA"/>
        </a:lt1>
        <a:dk2>
          <a:srgbClr val="CCFFFF"/>
        </a:dk2>
        <a:lt2>
          <a:srgbClr val="C0C0C0"/>
        </a:lt2>
        <a:accent1>
          <a:srgbClr val="F5CDDF"/>
        </a:accent1>
        <a:accent2>
          <a:srgbClr val="99FFCC"/>
        </a:accent2>
        <a:accent3>
          <a:srgbClr val="CBEBEA"/>
        </a:accent3>
        <a:accent4>
          <a:srgbClr val="2A2A2A"/>
        </a:accent4>
        <a:accent5>
          <a:srgbClr val="F9E3EC"/>
        </a:accent5>
        <a:accent6>
          <a:srgbClr val="8AE7B9"/>
        </a:accent6>
        <a:hlink>
          <a:srgbClr val="0064F8"/>
        </a:hlink>
        <a:folHlink>
          <a:srgbClr val="0075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Verne 2">
        <a:dk1>
          <a:srgbClr val="333333"/>
        </a:dk1>
        <a:lt1>
          <a:srgbClr val="FFFFFF"/>
        </a:lt1>
        <a:dk2>
          <a:srgbClr val="CCFFFF"/>
        </a:dk2>
        <a:lt2>
          <a:srgbClr val="EAEAEA"/>
        </a:lt2>
        <a:accent1>
          <a:srgbClr val="F5CDDF"/>
        </a:accent1>
        <a:accent2>
          <a:srgbClr val="D1FFE8"/>
        </a:accent2>
        <a:accent3>
          <a:srgbClr val="FFFFFF"/>
        </a:accent3>
        <a:accent4>
          <a:srgbClr val="2A2A2A"/>
        </a:accent4>
        <a:accent5>
          <a:srgbClr val="F9E3EC"/>
        </a:accent5>
        <a:accent6>
          <a:srgbClr val="BDE7D2"/>
        </a:accent6>
        <a:hlink>
          <a:srgbClr val="33CCCC"/>
        </a:hlink>
        <a:folHlink>
          <a:srgbClr val="0075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Verne 3">
        <a:dk1>
          <a:srgbClr val="000000"/>
        </a:dk1>
        <a:lt1>
          <a:srgbClr val="FFFFFF"/>
        </a:lt1>
        <a:dk2>
          <a:srgbClr val="EAEAEA"/>
        </a:dk2>
        <a:lt2>
          <a:srgbClr val="FFFFFF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00000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Verne 4">
        <a:dk1>
          <a:srgbClr val="333333"/>
        </a:dk1>
        <a:lt1>
          <a:srgbClr val="FFFFCC"/>
        </a:lt1>
        <a:dk2>
          <a:srgbClr val="CCECFF"/>
        </a:dk2>
        <a:lt2>
          <a:srgbClr val="DDDDDD"/>
        </a:lt2>
        <a:accent1>
          <a:srgbClr val="F5CDDF"/>
        </a:accent1>
        <a:accent2>
          <a:srgbClr val="99FFCC"/>
        </a:accent2>
        <a:accent3>
          <a:srgbClr val="FFFFE2"/>
        </a:accent3>
        <a:accent4>
          <a:srgbClr val="2A2A2A"/>
        </a:accent4>
        <a:accent5>
          <a:srgbClr val="F9E3EC"/>
        </a:accent5>
        <a:accent6>
          <a:srgbClr val="8AE7B9"/>
        </a:accent6>
        <a:hlink>
          <a:srgbClr val="32CAC6"/>
        </a:hlink>
        <a:folHlink>
          <a:srgbClr val="4D6E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Verne 5">
        <a:dk1>
          <a:srgbClr val="333333"/>
        </a:dk1>
        <a:lt1>
          <a:srgbClr val="F2D0DA"/>
        </a:lt1>
        <a:dk2>
          <a:srgbClr val="CCECFF"/>
        </a:dk2>
        <a:lt2>
          <a:srgbClr val="EAEAEA"/>
        </a:lt2>
        <a:accent1>
          <a:srgbClr val="7BC7C9"/>
        </a:accent1>
        <a:accent2>
          <a:srgbClr val="EDECD1"/>
        </a:accent2>
        <a:accent3>
          <a:srgbClr val="F7E4EA"/>
        </a:accent3>
        <a:accent4>
          <a:srgbClr val="2A2A2A"/>
        </a:accent4>
        <a:accent5>
          <a:srgbClr val="BFE0E1"/>
        </a:accent5>
        <a:accent6>
          <a:srgbClr val="D7D6BD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Verne 6">
        <a:dk1>
          <a:srgbClr val="333333"/>
        </a:dk1>
        <a:lt1>
          <a:srgbClr val="C4BBD9"/>
        </a:lt1>
        <a:dk2>
          <a:srgbClr val="B0E1E8"/>
        </a:dk2>
        <a:lt2>
          <a:srgbClr val="D7D4B9"/>
        </a:lt2>
        <a:accent1>
          <a:srgbClr val="F5CDDF"/>
        </a:accent1>
        <a:accent2>
          <a:srgbClr val="B3E5C7"/>
        </a:accent2>
        <a:accent3>
          <a:srgbClr val="DEDAE9"/>
        </a:accent3>
        <a:accent4>
          <a:srgbClr val="2A2A2A"/>
        </a:accent4>
        <a:accent5>
          <a:srgbClr val="F9E3EC"/>
        </a:accent5>
        <a:accent6>
          <a:srgbClr val="A2CFB4"/>
        </a:accent6>
        <a:hlink>
          <a:srgbClr val="CC00FF"/>
        </a:hlink>
        <a:folHlink>
          <a:srgbClr val="362A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Verne 7">
        <a:dk1>
          <a:srgbClr val="333333"/>
        </a:dk1>
        <a:lt1>
          <a:srgbClr val="D0F781"/>
        </a:lt1>
        <a:dk2>
          <a:srgbClr val="BDD0ED"/>
        </a:dk2>
        <a:lt2>
          <a:srgbClr val="D1D1D1"/>
        </a:lt2>
        <a:accent1>
          <a:srgbClr val="FFFF99"/>
        </a:accent1>
        <a:accent2>
          <a:srgbClr val="B4DF49"/>
        </a:accent2>
        <a:accent3>
          <a:srgbClr val="E4FAC1"/>
        </a:accent3>
        <a:accent4>
          <a:srgbClr val="2A2A2A"/>
        </a:accent4>
        <a:accent5>
          <a:srgbClr val="FFFFCA"/>
        </a:accent5>
        <a:accent6>
          <a:srgbClr val="A3CA41"/>
        </a:accent6>
        <a:hlink>
          <a:srgbClr val="53AA3E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Verne 8">
        <a:dk1>
          <a:srgbClr val="969696"/>
        </a:dk1>
        <a:lt1>
          <a:srgbClr val="F8F8F8"/>
        </a:lt1>
        <a:dk2>
          <a:srgbClr val="5F5F5F"/>
        </a:dk2>
        <a:lt2>
          <a:srgbClr val="808080"/>
        </a:lt2>
        <a:accent1>
          <a:srgbClr val="F5CDDF"/>
        </a:accent1>
        <a:accent2>
          <a:srgbClr val="4D4D4D"/>
        </a:accent2>
        <a:accent3>
          <a:srgbClr val="B6B6B6"/>
        </a:accent3>
        <a:accent4>
          <a:srgbClr val="D4D4D4"/>
        </a:accent4>
        <a:accent5>
          <a:srgbClr val="F9E3EC"/>
        </a:accent5>
        <a:accent6>
          <a:srgbClr val="454545"/>
        </a:accent6>
        <a:hlink>
          <a:srgbClr val="FFFF99"/>
        </a:hlink>
        <a:folHlink>
          <a:srgbClr val="FFE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Designs\LaVerne.pot</Template>
  <TotalTime>1974</TotalTime>
  <Words>1229</Words>
  <Application>Microsoft Office PowerPoint</Application>
  <PresentationFormat>On-screen Show (4:3)</PresentationFormat>
  <Paragraphs>118</Paragraphs>
  <Slides>15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Arial Narrow</vt:lpstr>
      <vt:lpstr>B Lotus</vt:lpstr>
      <vt:lpstr>Calibri</vt:lpstr>
      <vt:lpstr>Comic Sans MS</vt:lpstr>
      <vt:lpstr>Times New Roman</vt:lpstr>
      <vt:lpstr>Wingdings</vt:lpstr>
      <vt:lpstr>LaVerne</vt:lpstr>
      <vt:lpstr>Drugs Used in Disorders of Coagulation  </vt:lpstr>
      <vt:lpstr>اختلالات در هموستاز خون</vt:lpstr>
      <vt:lpstr>مکانیسم بند آمدن خونریزی</vt:lpstr>
      <vt:lpstr>مکانیسم بند آمدن خونریزی</vt:lpstr>
      <vt:lpstr>PowerPoint Presentation</vt:lpstr>
      <vt:lpstr>داروهای ضدانعقاد</vt:lpstr>
      <vt:lpstr>داروهای ضدانعقاد: 1. مهارکننده های ترومبین </vt:lpstr>
      <vt:lpstr>داروهای ضدانعقاد: مهارکننده های ترومبین </vt:lpstr>
      <vt:lpstr>هپارین: نکات کاربردی </vt:lpstr>
      <vt:lpstr>2. داروهای ضدانعقاد خوراکی کومارینی </vt:lpstr>
      <vt:lpstr>داروهای ضدانعقاد: 3. داروهای خوراکی مهارکننده فاکتورX  </vt:lpstr>
      <vt:lpstr>داروهای ضدانعقاد: 4. داروهای فیبرینولیتیک یا ترومبولیتیک  </vt:lpstr>
      <vt:lpstr>داروهای ضدانعقاد: 5. داروهای ضدپلاکت  </vt:lpstr>
      <vt:lpstr>داروهای مورد استفاده در خونریزی ها  </vt:lpstr>
      <vt:lpstr>سایر داروهای مورد استفاده در خونریزی ها  </vt:lpstr>
    </vt:vector>
  </TitlesOfParts>
  <Company>Graceland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Pharmacology</dc:title>
  <dc:creator>stoetzel</dc:creator>
  <cp:lastModifiedBy>Windows User</cp:lastModifiedBy>
  <cp:revision>168</cp:revision>
  <dcterms:created xsi:type="dcterms:W3CDTF">2003-01-16T17:20:09Z</dcterms:created>
  <dcterms:modified xsi:type="dcterms:W3CDTF">2022-10-19T11:00:57Z</dcterms:modified>
</cp:coreProperties>
</file>