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18"/>
  </p:notesMasterIdLst>
  <p:sldIdLst>
    <p:sldId id="298" r:id="rId2"/>
    <p:sldId id="299" r:id="rId3"/>
    <p:sldId id="300" r:id="rId4"/>
    <p:sldId id="301" r:id="rId5"/>
    <p:sldId id="302" r:id="rId6"/>
    <p:sldId id="303" r:id="rId7"/>
    <p:sldId id="304" r:id="rId8"/>
    <p:sldId id="305" r:id="rId9"/>
    <p:sldId id="306" r:id="rId10"/>
    <p:sldId id="309" r:id="rId11"/>
    <p:sldId id="307" r:id="rId12"/>
    <p:sldId id="308" r:id="rId13"/>
    <p:sldId id="311" r:id="rId14"/>
    <p:sldId id="313" r:id="rId15"/>
    <p:sldId id="314" r:id="rId16"/>
    <p:sldId id="315"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80"/>
    <a:srgbClr val="A55045"/>
    <a:srgbClr val="F45EED"/>
    <a:srgbClr val="570F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105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BF64E8-F048-483D-A750-134AE4C28926}" type="datetimeFigureOut">
              <a:rPr lang="en-US" smtClean="0"/>
              <a:t>10/26/2024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70C5D0-FDA4-4684-9943-ED6447332104}" type="slidenum">
              <a:rPr lang="en-US" smtClean="0"/>
              <a:t>‹#›</a:t>
            </a:fld>
            <a:endParaRPr lang="en-US"/>
          </a:p>
        </p:txBody>
      </p:sp>
    </p:spTree>
    <p:extLst>
      <p:ext uri="{BB962C8B-B14F-4D97-AF65-F5344CB8AC3E}">
        <p14:creationId xmlns:p14="http://schemas.microsoft.com/office/powerpoint/2010/main" val="34013635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144.76.89.142:8084/contents/ketamine-drug-information?search=crisis+asma&amp;topicRef=119093&amp;source=see_link"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144.76.89.142:8084/contents/isoflurane-drug-information?search=crisis+asma&amp;topicRef=119093&amp;source=see_link"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rgbClr val="C00000"/>
                </a:solidFill>
              </a:rPr>
              <a:t>Albuterol </a:t>
            </a:r>
            <a:r>
              <a:rPr lang="en-US" dirty="0" smtClean="0"/>
              <a:t>Of note, the higher doses are associated with more frequent and severe sympathomimetic side effects and are generally reserved for very severe, refractory attacks. The higher number of puffs is associated with a greater likelihood of tremor and tachycardia. Most patients can then transition to dosing every one to four hours, and rarely require dosing at more frequent intervals.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Nebulizer versus MDI</a:t>
            </a:r>
            <a:r>
              <a:rPr lang="en-US" sz="1200" kern="1200" dirty="0" smtClean="0">
                <a:solidFill>
                  <a:schemeClr val="tx1"/>
                </a:solidFill>
                <a:effectLst/>
                <a:latin typeface="+mn-lt"/>
                <a:ea typeface="+mn-ea"/>
                <a:cs typeface="+mn-cs"/>
              </a:rPr>
              <a:t> — The relatively large particle size generated by jet nebulizers and the loss of medication from the expiratory port of many nebulizer systems make this method of delivery relatively inefficient compared with an MDI. Comparisons of MDI plus </a:t>
            </a:r>
            <a:r>
              <a:rPr lang="en-US" sz="1200" kern="1200" dirty="0" err="1" smtClean="0">
                <a:solidFill>
                  <a:schemeClr val="tx1"/>
                </a:solidFill>
                <a:effectLst/>
                <a:latin typeface="+mn-lt"/>
                <a:ea typeface="+mn-ea"/>
                <a:cs typeface="+mn-cs"/>
              </a:rPr>
              <a:t>valved</a:t>
            </a:r>
            <a:r>
              <a:rPr lang="en-US" sz="1200" kern="1200" dirty="0" smtClean="0">
                <a:solidFill>
                  <a:schemeClr val="tx1"/>
                </a:solidFill>
                <a:effectLst/>
                <a:latin typeface="+mn-lt"/>
                <a:ea typeface="+mn-ea"/>
                <a:cs typeface="+mn-cs"/>
              </a:rPr>
              <a:t>-holding chamber with nebulizer delivery, using the same beta agonist but in much reduced doses when given by MDI, have demonstrated comparable improvements in lung function and risk of hospitalization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7070C5D0-FDA4-4684-9943-ED6447332104}" type="slidenum">
              <a:rPr lang="en-US" smtClean="0"/>
              <a:t>13</a:t>
            </a:fld>
            <a:endParaRPr lang="en-US"/>
          </a:p>
        </p:txBody>
      </p:sp>
    </p:spTree>
    <p:extLst>
      <p:ext uri="{BB962C8B-B14F-4D97-AF65-F5344CB8AC3E}">
        <p14:creationId xmlns:p14="http://schemas.microsoft.com/office/powerpoint/2010/main" val="1870488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rgbClr val="C00000"/>
                </a:solidFill>
              </a:rPr>
              <a:t>Albuterol </a:t>
            </a:r>
            <a:r>
              <a:rPr lang="en-US" dirty="0" smtClean="0"/>
              <a:t>Of note, the higher doses are associated with more frequent and severe sympathomimetic side effects and are generally reserved for very severe, refractory attacks. The higher number of puffs is associated with a greater likelihood of tremor and tachycardia. Most patients can then transition to dosing every one to four hours, and rarely require dosing at more frequent intervals.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Nebulizer versus MDI</a:t>
            </a:r>
            <a:r>
              <a:rPr lang="en-US" sz="1200" kern="1200" dirty="0" smtClean="0">
                <a:solidFill>
                  <a:schemeClr val="tx1"/>
                </a:solidFill>
                <a:effectLst/>
                <a:latin typeface="+mn-lt"/>
                <a:ea typeface="+mn-ea"/>
                <a:cs typeface="+mn-cs"/>
              </a:rPr>
              <a:t> — The relatively large particle size generated by jet nebulizers and the loss of medication from the expiratory port of many nebulizer systems make this method of delivery relatively inefficient compared with an MDI. Comparisons of MDI plus </a:t>
            </a:r>
            <a:r>
              <a:rPr lang="en-US" sz="1200" kern="1200" dirty="0" err="1" smtClean="0">
                <a:solidFill>
                  <a:schemeClr val="tx1"/>
                </a:solidFill>
                <a:effectLst/>
                <a:latin typeface="+mn-lt"/>
                <a:ea typeface="+mn-ea"/>
                <a:cs typeface="+mn-cs"/>
              </a:rPr>
              <a:t>valved</a:t>
            </a:r>
            <a:r>
              <a:rPr lang="en-US" sz="1200" kern="1200" dirty="0" smtClean="0">
                <a:solidFill>
                  <a:schemeClr val="tx1"/>
                </a:solidFill>
                <a:effectLst/>
                <a:latin typeface="+mn-lt"/>
                <a:ea typeface="+mn-ea"/>
                <a:cs typeface="+mn-cs"/>
              </a:rPr>
              <a:t>-holding chamber with nebulizer delivery, using the same beta agonist but in much reduced doses when given by MDI, have demonstrated comparable improvements in lung function and risk of hospitalization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7070C5D0-FDA4-4684-9943-ED6447332104}" type="slidenum">
              <a:rPr lang="en-US" smtClean="0"/>
              <a:t>14</a:t>
            </a:fld>
            <a:endParaRPr lang="en-US"/>
          </a:p>
        </p:txBody>
      </p:sp>
    </p:spTree>
    <p:extLst>
      <p:ext uri="{BB962C8B-B14F-4D97-AF65-F5344CB8AC3E}">
        <p14:creationId xmlns:p14="http://schemas.microsoft.com/office/powerpoint/2010/main" val="31521510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rgbClr val="C00000"/>
                </a:solidFill>
              </a:rPr>
              <a:t>Albuterol </a:t>
            </a:r>
            <a:r>
              <a:rPr lang="en-US" dirty="0" smtClean="0"/>
              <a:t>Of note, the higher doses are associated with more frequent and severe sympathomimetic side effects and are generally reserved for very severe, refractory attacks. The higher number of puffs is associated with a greater likelihood of tremor and tachycardia. Most patients can then transition to dosing every one to four hours, and rarely require dosing at more frequent intervals.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Nebulizer versus MDI</a:t>
            </a:r>
            <a:r>
              <a:rPr lang="en-US" sz="1200" kern="1200" dirty="0" smtClean="0">
                <a:solidFill>
                  <a:schemeClr val="tx1"/>
                </a:solidFill>
                <a:effectLst/>
                <a:latin typeface="+mn-lt"/>
                <a:ea typeface="+mn-ea"/>
                <a:cs typeface="+mn-cs"/>
              </a:rPr>
              <a:t> — The relatively large particle size generated by jet nebulizers and the loss of medication from the expiratory port of many nebulizer systems make this method of delivery relatively inefficient compared with an MDI. Comparisons of MDI plus </a:t>
            </a:r>
            <a:r>
              <a:rPr lang="en-US" sz="1200" kern="1200" dirty="0" err="1" smtClean="0">
                <a:solidFill>
                  <a:schemeClr val="tx1"/>
                </a:solidFill>
                <a:effectLst/>
                <a:latin typeface="+mn-lt"/>
                <a:ea typeface="+mn-ea"/>
                <a:cs typeface="+mn-cs"/>
              </a:rPr>
              <a:t>valved</a:t>
            </a:r>
            <a:r>
              <a:rPr lang="en-US" sz="1200" kern="1200" dirty="0" smtClean="0">
                <a:solidFill>
                  <a:schemeClr val="tx1"/>
                </a:solidFill>
                <a:effectLst/>
                <a:latin typeface="+mn-lt"/>
                <a:ea typeface="+mn-ea"/>
                <a:cs typeface="+mn-cs"/>
              </a:rPr>
              <a:t>-holding chamber with nebulizer delivery, using the same beta agonist but in much reduced doses when given by MDI, have demonstrated comparable improvements in lung function and risk of hospitalization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7070C5D0-FDA4-4684-9943-ED6447332104}" type="slidenum">
              <a:rPr lang="en-US" smtClean="0"/>
              <a:t>15</a:t>
            </a:fld>
            <a:endParaRPr lang="en-US"/>
          </a:p>
        </p:txBody>
      </p:sp>
    </p:spTree>
    <p:extLst>
      <p:ext uri="{BB962C8B-B14F-4D97-AF65-F5344CB8AC3E}">
        <p14:creationId xmlns:p14="http://schemas.microsoft.com/office/powerpoint/2010/main" val="888201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Anesthetic agents</a:t>
            </a:r>
            <a:r>
              <a:rPr lang="en-US" dirty="0" smtClean="0"/>
              <a:t> — Some anesthetic agents (</a:t>
            </a:r>
            <a:r>
              <a:rPr lang="en-US" dirty="0" err="1" smtClean="0"/>
              <a:t>eg</a:t>
            </a:r>
            <a:r>
              <a:rPr lang="en-US" dirty="0" smtClean="0"/>
              <a:t>, intravenous </a:t>
            </a:r>
            <a:r>
              <a:rPr lang="en-US" u="sng" dirty="0" smtClean="0">
                <a:hlinkClick r:id="rId3"/>
              </a:rPr>
              <a:t>ketamine</a:t>
            </a:r>
            <a:r>
              <a:rPr lang="en-US" dirty="0" smtClean="0"/>
              <a:t>, halothane, </a:t>
            </a:r>
            <a:r>
              <a:rPr lang="en-US" u="sng" dirty="0" err="1" smtClean="0">
                <a:hlinkClick r:id="rId4"/>
              </a:rPr>
              <a:t>isoflurane</a:t>
            </a:r>
            <a:r>
              <a:rPr lang="en-US" dirty="0" smtClean="0"/>
              <a:t>,) have </a:t>
            </a:r>
            <a:r>
              <a:rPr lang="en-US" dirty="0" err="1" smtClean="0"/>
              <a:t>bronchodilating</a:t>
            </a:r>
            <a:r>
              <a:rPr lang="en-US" dirty="0" smtClean="0"/>
              <a:t> effects</a:t>
            </a:r>
            <a:endParaRPr lang="en-US" dirty="0"/>
          </a:p>
        </p:txBody>
      </p:sp>
      <p:sp>
        <p:nvSpPr>
          <p:cNvPr id="4" name="Slide Number Placeholder 3"/>
          <p:cNvSpPr>
            <a:spLocks noGrp="1"/>
          </p:cNvSpPr>
          <p:nvPr>
            <p:ph type="sldNum" sz="quarter" idx="10"/>
          </p:nvPr>
        </p:nvSpPr>
        <p:spPr/>
        <p:txBody>
          <a:bodyPr/>
          <a:lstStyle/>
          <a:p>
            <a:fld id="{7070C5D0-FDA4-4684-9943-ED6447332104}" type="slidenum">
              <a:rPr lang="en-US" smtClean="0"/>
              <a:t>16</a:t>
            </a:fld>
            <a:endParaRPr lang="en-US"/>
          </a:p>
        </p:txBody>
      </p:sp>
    </p:spTree>
    <p:extLst>
      <p:ext uri="{BB962C8B-B14F-4D97-AF65-F5344CB8AC3E}">
        <p14:creationId xmlns:p14="http://schemas.microsoft.com/office/powerpoint/2010/main" val="1975350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 name="Subtitle 2"/>
          <p:cNvSpPr>
            <a:spLocks noGrp="1"/>
          </p:cNvSpPr>
          <p:nvPr>
            <p:ph type="subTitle" idx="1"/>
          </p:nvPr>
        </p:nvSpPr>
        <p:spPr>
          <a:xfrm>
            <a:off x="3743323" y="3721473"/>
            <a:ext cx="5120640" cy="1581150"/>
          </a:xfrm>
        </p:spPr>
        <p:txBody>
          <a:bodyPr>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bg2"/>
                </a:solidFill>
              </a:defRPr>
            </a:lvl1pPr>
          </a:lstStyle>
          <a:p>
            <a:fld id="{AE079C48-2B81-4D59-8737-AA7A16112651}" type="datetimeFigureOut">
              <a:rPr lang="en-US" smtClean="0"/>
              <a:pPr/>
              <a:t>10/26/2024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91475" y="6429375"/>
            <a:ext cx="876300" cy="292100"/>
          </a:xfrm>
        </p:spPr>
        <p:txBody>
          <a:bodyPr/>
          <a:lstStyle/>
          <a:p>
            <a:fld id="{1631DC0C-68E8-4174-BA7E-FC5D1AACBA91}" type="slidenum">
              <a:rPr lang="en-US" smtClean="0"/>
              <a:pPr/>
              <a:t>‹#›</a:t>
            </a:fld>
            <a:endParaRPr lang="en-US"/>
          </a:p>
        </p:txBody>
      </p:sp>
      <p:sp>
        <p:nvSpPr>
          <p:cNvPr id="9"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Title 9"/>
          <p:cNvSpPr>
            <a:spLocks noGrp="1"/>
          </p:cNvSpPr>
          <p:nvPr>
            <p:ph type="title"/>
          </p:nvPr>
        </p:nvSpPr>
        <p:spPr>
          <a:xfrm>
            <a:off x="3739896" y="1417320"/>
            <a:ext cx="5120640" cy="2304288"/>
          </a:xfrm>
        </p:spPr>
        <p:txBody>
          <a:bodyPr>
            <a:normAutofit/>
          </a:bodyPr>
          <a:lstStyle>
            <a:lvl1pPr>
              <a:defRPr sz="4000" cap="all" baseline="0"/>
            </a:lvl1pPr>
          </a:lstStyle>
          <a:p>
            <a:r>
              <a:rPr lang="en-US"/>
              <a:t>Click to edit Master title style</a:t>
            </a:r>
            <a:endParaRPr lang="en-US" dirty="0"/>
          </a:p>
        </p:txBody>
      </p:sp>
      <p:sp>
        <p:nvSpPr>
          <p:cNvPr id="13"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E079C48-2B81-4D59-8737-AA7A16112651}" type="datetimeFigureOut">
              <a:rPr lang="en-US" smtClean="0"/>
              <a:pPr/>
              <a:t>10/26/2024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31DC0C-68E8-4174-BA7E-FC5D1AACBA9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E079C48-2B81-4D59-8737-AA7A16112651}" type="datetimeFigureOut">
              <a:rPr lang="en-US" smtClean="0"/>
              <a:pPr/>
              <a:t>10/26/2024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31DC0C-68E8-4174-BA7E-FC5D1AACBA9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Freeform 8"/>
          <p:cNvSpPr>
            <a:spLocks noChangeAspect="1" noEditPoints="1"/>
          </p:cNvSpPr>
          <p:nvPr/>
        </p:nvSpPr>
        <p:spPr bwMode="auto">
          <a:xfrm>
            <a:off x="5489634" y="0"/>
            <a:ext cx="3393768" cy="6858000"/>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Date Placeholder 3"/>
          <p:cNvSpPr>
            <a:spLocks noGrp="1"/>
          </p:cNvSpPr>
          <p:nvPr>
            <p:ph type="dt" sz="half" idx="10"/>
          </p:nvPr>
        </p:nvSpPr>
        <p:spPr/>
        <p:txBody>
          <a:bodyPr/>
          <a:lstStyle/>
          <a:p>
            <a:fld id="{AE079C48-2B81-4D59-8737-AA7A16112651}" type="datetimeFigureOut">
              <a:rPr lang="en-US" smtClean="0"/>
              <a:pPr/>
              <a:t>10/26/2024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31DC0C-68E8-4174-BA7E-FC5D1AACBA91}" type="slidenum">
              <a:rPr lang="en-US" smtClean="0"/>
              <a:pPr/>
              <a:t>‹#›</a:t>
            </a:fld>
            <a:endParaRPr lang="en-US"/>
          </a:p>
        </p:txBody>
      </p:sp>
      <p:sp>
        <p:nvSpPr>
          <p:cNvPr id="25" name="Title Placeholder 1"/>
          <p:cNvSpPr>
            <a:spLocks noGrp="1"/>
          </p:cNvSpPr>
          <p:nvPr>
            <p:ph type="title"/>
          </p:nvPr>
        </p:nvSpPr>
        <p:spPr>
          <a:xfrm>
            <a:off x="276225" y="228600"/>
            <a:ext cx="8591550" cy="1066801"/>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1" name="Content Placeholder 30"/>
          <p:cNvSpPr>
            <a:spLocks noGrp="1"/>
          </p:cNvSpPr>
          <p:nvPr>
            <p:ph sz="quarter" idx="13"/>
          </p:nvPr>
        </p:nvSpPr>
        <p:spPr>
          <a:xfrm>
            <a:off x="274320" y="1298448"/>
            <a:ext cx="8595360" cy="4937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lvl1pPr>
              <a:defRPr>
                <a:solidFill>
                  <a:schemeClr val="bg2"/>
                </a:solidFill>
              </a:defRPr>
            </a:lvl1pPr>
          </a:lstStyle>
          <a:p>
            <a:fld id="{AE079C48-2B81-4D59-8737-AA7A16112651}" type="datetimeFigureOut">
              <a:rPr lang="en-US" smtClean="0"/>
              <a:pPr/>
              <a:t>10/26/2024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31DC0C-68E8-4174-BA7E-FC5D1AACBA91}" type="slidenum">
              <a:rPr lang="en-US" smtClean="0"/>
              <a:pPr/>
              <a:t>‹#›</a:t>
            </a:fld>
            <a:endParaRPr lang="en-US"/>
          </a:p>
        </p:txBody>
      </p:sp>
      <p:sp>
        <p:nvSpPr>
          <p:cNvPr id="15" name="Subtitle 2"/>
          <p:cNvSpPr>
            <a:spLocks noGrp="1"/>
          </p:cNvSpPr>
          <p:nvPr>
            <p:ph type="subTitle" idx="1"/>
          </p:nvPr>
        </p:nvSpPr>
        <p:spPr>
          <a:xfrm>
            <a:off x="3743324" y="1400174"/>
            <a:ext cx="5120640" cy="1476375"/>
          </a:xfrm>
        </p:spPr>
        <p:txBody>
          <a:bodyPr anchor="b" anchorCtr="0">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0" name="Freeform 7"/>
          <p:cNvSpPr>
            <a:spLocks noChangeAspect="1" noEditPoints="1"/>
          </p:cNvSpPr>
          <p:nvPr/>
        </p:nvSpPr>
        <p:spPr bwMode="auto">
          <a:xfrm>
            <a:off x="34289" y="136641"/>
            <a:ext cx="3326149" cy="6721359"/>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Title 11"/>
          <p:cNvSpPr>
            <a:spLocks noGrp="1"/>
          </p:cNvSpPr>
          <p:nvPr>
            <p:ph type="title"/>
          </p:nvPr>
        </p:nvSpPr>
        <p:spPr>
          <a:xfrm>
            <a:off x="3733800" y="2895599"/>
            <a:ext cx="5129543" cy="2667001"/>
          </a:xfrm>
        </p:spPr>
        <p:txBody>
          <a:bodyPr anchor="t">
            <a:normAutofit/>
          </a:bodyPr>
          <a:lstStyle>
            <a:lvl1pPr>
              <a:defRPr kumimoji="0" lang="en-US" sz="4000" b="0" i="0" u="none" strike="noStrike" kern="1200" cap="all" spc="0" normalizeH="0" baseline="0" noProof="0" dirty="0" smtClean="0">
                <a:ln>
                  <a:noFill/>
                </a:ln>
                <a:solidFill>
                  <a:schemeClr val="tx2"/>
                </a:solidFill>
                <a:effectLst/>
                <a:uLnTx/>
                <a:uFillTx/>
                <a:latin typeface="+mj-lt"/>
                <a:ea typeface="+mj-ea"/>
                <a:cs typeface="Tunga" pitchFamily="2"/>
              </a:defRPr>
            </a:lvl1pPr>
          </a:lstStyle>
          <a:p>
            <a:r>
              <a:rPr lang="en-US"/>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E079C48-2B81-4D59-8737-AA7A16112651}" type="datetimeFigureOut">
              <a:rPr lang="en-US" smtClean="0"/>
              <a:pPr/>
              <a:t>10/26/2024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31DC0C-68E8-4174-BA7E-FC5D1AACBA91}" type="slidenum">
              <a:rPr lang="en-US" smtClean="0"/>
              <a:pPr/>
              <a:t>‹#›</a:t>
            </a:fld>
            <a:endParaRPr lang="en-US"/>
          </a:p>
        </p:txBody>
      </p:sp>
      <p:sp>
        <p:nvSpPr>
          <p:cNvPr id="9"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12" name="Content Placeholder 11"/>
          <p:cNvSpPr>
            <a:spLocks noGrp="1"/>
          </p:cNvSpPr>
          <p:nvPr>
            <p:ph sz="quarter" idx="13"/>
          </p:nvPr>
        </p:nvSpPr>
        <p:spPr>
          <a:xfrm>
            <a:off x="27622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1"/>
          <p:cNvSpPr>
            <a:spLocks noGrp="1"/>
          </p:cNvSpPr>
          <p:nvPr>
            <p:ph sz="quarter" idx="14"/>
          </p:nvPr>
        </p:nvSpPr>
        <p:spPr>
          <a:xfrm>
            <a:off x="461581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AE079C48-2B81-4D59-8737-AA7A16112651}" type="datetimeFigureOut">
              <a:rPr lang="en-US" smtClean="0"/>
              <a:pPr/>
              <a:t>10/26/2024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31DC0C-68E8-4174-BA7E-FC5D1AACBA91}" type="slidenum">
              <a:rPr lang="en-US" smtClean="0"/>
              <a:pPr/>
              <a:t>‹#›</a:t>
            </a:fld>
            <a:endParaRPr lang="en-US"/>
          </a:p>
        </p:txBody>
      </p:sp>
      <p:sp>
        <p:nvSpPr>
          <p:cNvPr id="1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14" name="Content Placeholder 11"/>
          <p:cNvSpPr>
            <a:spLocks noGrp="1"/>
          </p:cNvSpPr>
          <p:nvPr>
            <p:ph sz="quarter" idx="13"/>
          </p:nvPr>
        </p:nvSpPr>
        <p:spPr>
          <a:xfrm>
            <a:off x="27622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1"/>
          <p:cNvSpPr>
            <a:spLocks noGrp="1"/>
          </p:cNvSpPr>
          <p:nvPr>
            <p:ph sz="quarter" idx="14"/>
          </p:nvPr>
        </p:nvSpPr>
        <p:spPr>
          <a:xfrm>
            <a:off x="461581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ext Placeholder 3"/>
          <p:cNvSpPr>
            <a:spLocks noGrp="1"/>
          </p:cNvSpPr>
          <p:nvPr>
            <p:ph type="body" sz="half" idx="2"/>
          </p:nvPr>
        </p:nvSpPr>
        <p:spPr>
          <a:xfrm>
            <a:off x="276225" y="1298448"/>
            <a:ext cx="4248150" cy="509587"/>
          </a:xfrm>
        </p:spPr>
        <p:txBody>
          <a:bodyPr anchor="ctr">
            <a:normAutofit/>
          </a:bodyPr>
          <a:lstStyle>
            <a:lvl1pPr marL="0" indent="0" algn="l">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1" name="Text Placeholder 3"/>
          <p:cNvSpPr>
            <a:spLocks noGrp="1"/>
          </p:cNvSpPr>
          <p:nvPr>
            <p:ph type="body" sz="half" idx="15"/>
          </p:nvPr>
        </p:nvSpPr>
        <p:spPr>
          <a:xfrm>
            <a:off x="4615815" y="1298448"/>
            <a:ext cx="4248150" cy="509587"/>
          </a:xfrm>
        </p:spPr>
        <p:txBody>
          <a:bodyPr anchor="ctr">
            <a:normAutofit/>
          </a:bodyPr>
          <a:lstStyle>
            <a:lvl1pPr marL="0" indent="0">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2"/>
                </a:solidFill>
              </a:defRPr>
            </a:lvl1pPr>
          </a:lstStyle>
          <a:p>
            <a:fld id="{AE079C48-2B81-4D59-8737-AA7A16112651}" type="datetimeFigureOut">
              <a:rPr lang="en-US" smtClean="0"/>
              <a:pPr/>
              <a:t>10/26/2024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31DC0C-68E8-4174-BA7E-FC5D1AACBA91}" type="slidenum">
              <a:rPr lang="en-US" smtClean="0"/>
              <a:pPr/>
              <a:t>‹#›</a:t>
            </a:fld>
            <a:endParaRPr lang="en-US"/>
          </a:p>
        </p:txBody>
      </p:sp>
      <p:sp>
        <p:nvSpPr>
          <p:cNvPr id="17"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079C48-2B81-4D59-8737-AA7A16112651}" type="datetimeFigureOut">
              <a:rPr lang="en-US" smtClean="0"/>
              <a:pPr/>
              <a:t>10/26/2024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31DC0C-68E8-4174-BA7E-FC5D1AACBA9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lvl1pPr>
              <a:defRPr>
                <a:solidFill>
                  <a:schemeClr val="bg2"/>
                </a:solidFill>
              </a:defRPr>
            </a:lvl1pPr>
          </a:lstStyle>
          <a:p>
            <a:fld id="{AE079C48-2B81-4D59-8737-AA7A16112651}" type="datetimeFigureOut">
              <a:rPr lang="en-US" smtClean="0"/>
              <a:pPr/>
              <a:t>10/26/2024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31DC0C-68E8-4174-BA7E-FC5D1AACBA91}" type="slidenum">
              <a:rPr lang="en-US" smtClean="0"/>
              <a:pPr/>
              <a:t>‹#›</a:t>
            </a:fld>
            <a:endParaRPr lang="en-US"/>
          </a:p>
        </p:txBody>
      </p:sp>
      <p:sp>
        <p:nvSpPr>
          <p:cNvPr id="9" name="Title Placeholder 1"/>
          <p:cNvSpPr>
            <a:spLocks noGrp="1"/>
          </p:cNvSpPr>
          <p:nvPr>
            <p:ph type="title"/>
          </p:nvPr>
        </p:nvSpPr>
        <p:spPr>
          <a:xfrm>
            <a:off x="276225" y="228601"/>
            <a:ext cx="2834640" cy="1298448"/>
          </a:xfrm>
          <a:prstGeom prst="rect">
            <a:avLst/>
          </a:prstGeom>
        </p:spPr>
        <p:txBody>
          <a:bodyPr vert="horz" lIns="91440" tIns="45720" rIns="91440" bIns="45720" rtlCol="0" anchor="b" anchorCtr="0">
            <a:normAutofit/>
          </a:bodyPr>
          <a:lstStyle>
            <a:lvl1pPr>
              <a:defRPr sz="2400">
                <a:solidFill>
                  <a:schemeClr val="bg2"/>
                </a:solidFill>
              </a:defRPr>
            </a:lvl1pPr>
          </a:lstStyle>
          <a:p>
            <a:r>
              <a:rPr lang="en-US"/>
              <a:t>Click to edit Master title style</a:t>
            </a:r>
            <a:endParaRPr lang="en-US" dirty="0"/>
          </a:p>
        </p:txBody>
      </p:sp>
      <p:sp>
        <p:nvSpPr>
          <p:cNvPr id="10" name="Content Placeholder 11"/>
          <p:cNvSpPr>
            <a:spLocks noGrp="1"/>
          </p:cNvSpPr>
          <p:nvPr>
            <p:ph sz="quarter" idx="14"/>
          </p:nvPr>
        </p:nvSpPr>
        <p:spPr>
          <a:xfrm>
            <a:off x="3775935" y="533400"/>
            <a:ext cx="5063266" cy="5702808"/>
          </a:xfrm>
        </p:spPr>
        <p:txBody>
          <a:bodyPr>
            <a:normAutofit/>
          </a:bodyPr>
          <a:lstStyle>
            <a:lvl1pPr>
              <a:defRPr sz="2000"/>
            </a:lvl1pPr>
            <a:lvl2pPr>
              <a:defRPr sz="18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a:spLocks noGrp="1"/>
          </p:cNvSpPr>
          <p:nvPr>
            <p:ph type="body" sz="half" idx="2"/>
          </p:nvPr>
        </p:nvSpPr>
        <p:spPr>
          <a:xfrm>
            <a:off x="276224" y="1539240"/>
            <a:ext cx="2834640" cy="4709160"/>
          </a:xfrm>
        </p:spPr>
        <p:txBody>
          <a:bodyPr>
            <a:normAutofit/>
          </a:bodyPr>
          <a:lstStyle>
            <a:lvl1pPr marL="0" indent="0">
              <a:buNone/>
              <a:defRPr lang="en-US" sz="1600" b="0" i="0" kern="1200" cap="none" spc="30" baseline="0" dirty="0" smtClean="0">
                <a:solidFill>
                  <a:schemeClr val="bg2"/>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600"/>
              </a:spcBef>
              <a:spcAft>
                <a:spcPts val="0"/>
              </a:spcAft>
              <a:buClr>
                <a:schemeClr val="accent1"/>
              </a:buClr>
              <a:buFont typeface="Arial" pitchFamily="34" charset="0"/>
              <a:buNone/>
            </a:pPr>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3" name="Rectangle 12"/>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3409950" y="0"/>
            <a:ext cx="5734050" cy="6858000"/>
          </a:xfrm>
        </p:spPr>
        <p:txBody>
          <a:bodyPr anchor="ctr" anchorCtr="0"/>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p:txBody>
          <a:bodyPr/>
          <a:lstStyle>
            <a:lvl1pPr>
              <a:defRPr>
                <a:solidFill>
                  <a:schemeClr val="bg2"/>
                </a:solidFill>
              </a:defRPr>
            </a:lvl1pPr>
          </a:lstStyle>
          <a:p>
            <a:fld id="{AE079C48-2B81-4D59-8737-AA7A16112651}" type="datetimeFigureOut">
              <a:rPr lang="en-US" smtClean="0"/>
              <a:pPr/>
              <a:t>10/26/2024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31DC0C-68E8-4174-BA7E-FC5D1AACBA91}" type="slidenum">
              <a:rPr lang="en-US" smtClean="0"/>
              <a:pPr/>
              <a:t>‹#›</a:t>
            </a:fld>
            <a:endParaRPr lang="en-US"/>
          </a:p>
        </p:txBody>
      </p:sp>
      <p:sp>
        <p:nvSpPr>
          <p:cNvPr id="21" name="Title Placeholder 1"/>
          <p:cNvSpPr>
            <a:spLocks noGrp="1"/>
          </p:cNvSpPr>
          <p:nvPr>
            <p:ph type="title"/>
          </p:nvPr>
        </p:nvSpPr>
        <p:spPr>
          <a:xfrm>
            <a:off x="276224" y="228600"/>
            <a:ext cx="2834640" cy="1295399"/>
          </a:xfrm>
          <a:prstGeom prst="rect">
            <a:avLst/>
          </a:prstGeom>
        </p:spPr>
        <p:txBody>
          <a:bodyPr vert="horz" lIns="91440" tIns="45720" rIns="91440" bIns="45720" rtlCol="0" anchor="b" anchorCtr="0">
            <a:normAutofit/>
          </a:bodyPr>
          <a:lstStyle>
            <a:lvl1pPr>
              <a:defRPr sz="2400">
                <a:solidFill>
                  <a:schemeClr val="bg2"/>
                </a:solidFill>
              </a:defRPr>
            </a:lvl1pPr>
          </a:lstStyle>
          <a:p>
            <a:r>
              <a:rPr lang="en-US"/>
              <a:t>Click to edit Master title style</a:t>
            </a:r>
            <a:endParaRPr lang="en-US" dirty="0"/>
          </a:p>
        </p:txBody>
      </p:sp>
      <p:sp>
        <p:nvSpPr>
          <p:cNvPr id="25" name="Text Placeholder 24"/>
          <p:cNvSpPr>
            <a:spLocks noGrp="1"/>
          </p:cNvSpPr>
          <p:nvPr>
            <p:ph type="body" sz="quarter" idx="13"/>
          </p:nvPr>
        </p:nvSpPr>
        <p:spPr>
          <a:xfrm>
            <a:off x="274320" y="1536192"/>
            <a:ext cx="2834640" cy="4712208"/>
          </a:xfrm>
        </p:spPr>
        <p:txBody>
          <a:bodyPr>
            <a:normAutofit/>
          </a:bodyPr>
          <a:lstStyle>
            <a:lvl1pPr marL="0" indent="0">
              <a:buNone/>
              <a:defRPr sz="1600">
                <a:solidFill>
                  <a:schemeClr val="bg2"/>
                </a:solidFill>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32000"/>
            <a:duotone>
              <a:schemeClr val="bg1">
                <a:tint val="86000"/>
                <a:alpha val="90000"/>
              </a:schemeClr>
              <a:schemeClr val="bg1">
                <a:shade val="49000"/>
                <a:satMod val="120000"/>
              </a:schemeClr>
            </a:duotone>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276225" y="1295400"/>
            <a:ext cx="8591550" cy="493394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76225" y="6429375"/>
            <a:ext cx="2133600" cy="292100"/>
          </a:xfrm>
          <a:prstGeom prst="rect">
            <a:avLst/>
          </a:prstGeom>
        </p:spPr>
        <p:txBody>
          <a:bodyPr vert="horz" lIns="91440" tIns="45720" rIns="91440" bIns="45720" rtlCol="0" anchor="ctr">
            <a:normAutofit/>
          </a:bodyPr>
          <a:lstStyle>
            <a:lvl1pPr algn="l">
              <a:defRPr sz="1050" b="1">
                <a:solidFill>
                  <a:schemeClr val="tx2"/>
                </a:solidFill>
              </a:defRPr>
            </a:lvl1pPr>
          </a:lstStyle>
          <a:p>
            <a:fld id="{AE079C48-2B81-4D59-8737-AA7A16112651}" type="datetimeFigureOut">
              <a:rPr lang="en-US" smtClean="0"/>
              <a:pPr/>
              <a:t>10/26/2024</a:t>
            </a:fld>
            <a:endParaRPr lang="en-US"/>
          </a:p>
        </p:txBody>
      </p:sp>
      <p:sp>
        <p:nvSpPr>
          <p:cNvPr id="5" name="Footer Placeholder 4"/>
          <p:cNvSpPr>
            <a:spLocks noGrp="1"/>
          </p:cNvSpPr>
          <p:nvPr>
            <p:ph type="ftr" sz="quarter" idx="3"/>
          </p:nvPr>
        </p:nvSpPr>
        <p:spPr>
          <a:xfrm>
            <a:off x="3743324" y="6429375"/>
            <a:ext cx="4086225" cy="292100"/>
          </a:xfrm>
          <a:prstGeom prst="rect">
            <a:avLst/>
          </a:prstGeom>
        </p:spPr>
        <p:txBody>
          <a:bodyPr vert="horz" lIns="91440" tIns="45720" rIns="91440" bIns="45720" rtlCol="0" anchor="ctr">
            <a:normAutofit/>
          </a:bodyPr>
          <a:lstStyle>
            <a:lvl1pPr algn="l">
              <a:defRPr sz="1050" b="1">
                <a:solidFill>
                  <a:schemeClr val="tx2"/>
                </a:solidFill>
              </a:defRPr>
            </a:lvl1pPr>
          </a:lstStyle>
          <a:p>
            <a:endParaRPr lang="en-US"/>
          </a:p>
        </p:txBody>
      </p:sp>
      <p:sp>
        <p:nvSpPr>
          <p:cNvPr id="6" name="Slide Number Placeholder 5"/>
          <p:cNvSpPr>
            <a:spLocks noGrp="1"/>
          </p:cNvSpPr>
          <p:nvPr>
            <p:ph type="sldNum" sz="quarter" idx="4"/>
          </p:nvPr>
        </p:nvSpPr>
        <p:spPr>
          <a:xfrm>
            <a:off x="7991475" y="6429375"/>
            <a:ext cx="876300" cy="292100"/>
          </a:xfrm>
          <a:prstGeom prst="rect">
            <a:avLst/>
          </a:prstGeom>
        </p:spPr>
        <p:txBody>
          <a:bodyPr vert="horz" lIns="91440" tIns="45720" rIns="91440" bIns="45720" rtlCol="0" anchor="ctr">
            <a:normAutofit/>
          </a:bodyPr>
          <a:lstStyle>
            <a:lvl1pPr algn="r">
              <a:defRPr sz="1600" b="1">
                <a:solidFill>
                  <a:schemeClr val="tx2"/>
                </a:solidFill>
              </a:defRPr>
            </a:lvl1pPr>
          </a:lstStyle>
          <a:p>
            <a:fld id="{1631DC0C-68E8-4174-BA7E-FC5D1AACBA9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defTabSz="914400" rtl="0" eaLnBrk="1" latinLnBrk="0" hangingPunct="1">
        <a:spcBef>
          <a:spcPts val="400"/>
        </a:spcBef>
        <a:buNone/>
        <a:defRPr sz="3600" b="0" kern="1200" cap="none" spc="0" baseline="0">
          <a:solidFill>
            <a:schemeClr val="tx2"/>
          </a:solidFill>
          <a:latin typeface="+mj-lt"/>
          <a:ea typeface="+mj-ea"/>
          <a:cs typeface="Tunga" pitchFamily="2"/>
        </a:defRPr>
      </a:lvl1pPr>
    </p:titleStyle>
    <p:bodyStyle>
      <a:lvl1pPr marL="171450" indent="-173736" algn="l" defTabSz="914400" rtl="0" eaLnBrk="1" latinLnBrk="0" hangingPunct="1">
        <a:spcBef>
          <a:spcPts val="600"/>
        </a:spcBef>
        <a:spcAft>
          <a:spcPts val="0"/>
        </a:spcAft>
        <a:buClr>
          <a:schemeClr val="accent1"/>
        </a:buClr>
        <a:buFont typeface="Arial" pitchFamily="34" charset="0"/>
        <a:buChar char="•"/>
        <a:defRPr sz="2200" b="0" i="0" kern="1200" cap="none" spc="30" baseline="0">
          <a:solidFill>
            <a:schemeClr val="tx2"/>
          </a:solidFill>
          <a:latin typeface="+mn-lt"/>
          <a:ea typeface="+mn-ea"/>
          <a:cs typeface="Tahoma" pitchFamily="34" charset="0"/>
        </a:defRPr>
      </a:lvl1pPr>
      <a:lvl2pPr marL="344488" indent="-173736" algn="l" defTabSz="914400" rtl="0" eaLnBrk="1" latinLnBrk="0" hangingPunct="1">
        <a:spcBef>
          <a:spcPts val="600"/>
        </a:spcBef>
        <a:buClr>
          <a:schemeClr val="accent1"/>
        </a:buClr>
        <a:buFont typeface="Arial" pitchFamily="34" charset="0"/>
        <a:buChar char="•"/>
        <a:defRPr sz="2000" kern="1200">
          <a:solidFill>
            <a:schemeClr val="tx2"/>
          </a:solidFill>
          <a:latin typeface="+mn-lt"/>
          <a:ea typeface="+mn-ea"/>
          <a:cs typeface="Tahoma" pitchFamily="34" charset="0"/>
        </a:defRPr>
      </a:lvl2pPr>
      <a:lvl3pPr marL="515938" indent="-173736" algn="l" defTabSz="914400" rtl="0" eaLnBrk="1" latinLnBrk="0" hangingPunct="1">
        <a:spcBef>
          <a:spcPts val="600"/>
        </a:spcBef>
        <a:buClr>
          <a:schemeClr val="accent1"/>
        </a:buClr>
        <a:buFont typeface="Arial" pitchFamily="34" charset="0"/>
        <a:buChar char="•"/>
        <a:defRPr sz="1800" kern="1200">
          <a:solidFill>
            <a:schemeClr val="tx2"/>
          </a:solidFill>
          <a:latin typeface="+mn-lt"/>
          <a:ea typeface="+mn-ea"/>
          <a:cs typeface="Tahoma" pitchFamily="34" charset="0"/>
        </a:defRPr>
      </a:lvl3pPr>
      <a:lvl4pPr marL="688975" indent="-173736" algn="l" defTabSz="914400" rtl="0" eaLnBrk="1" latinLnBrk="0" hangingPunct="1">
        <a:spcBef>
          <a:spcPts val="600"/>
        </a:spcBef>
        <a:buClr>
          <a:schemeClr val="accent1"/>
        </a:buClr>
        <a:buFont typeface="Arial" pitchFamily="34" charset="0"/>
        <a:buChar char="•"/>
        <a:defRPr sz="1600" kern="1200">
          <a:solidFill>
            <a:schemeClr val="tx2"/>
          </a:solidFill>
          <a:latin typeface="+mn-lt"/>
          <a:ea typeface="+mn-ea"/>
          <a:cs typeface="Tahoma" pitchFamily="34" charset="0"/>
        </a:defRPr>
      </a:lvl4pPr>
      <a:lvl5pPr marL="860425" indent="-173736" algn="l" defTabSz="914400" rtl="0" eaLnBrk="1" latinLnBrk="0" hangingPunct="1">
        <a:spcBef>
          <a:spcPts val="600"/>
        </a:spcBef>
        <a:buClr>
          <a:schemeClr val="accent1"/>
        </a:buClr>
        <a:buFont typeface="Arial" pitchFamily="34" charset="0"/>
        <a:buChar char="•"/>
        <a:defRPr sz="1600" kern="1200" baseline="0">
          <a:solidFill>
            <a:schemeClr val="tx2"/>
          </a:solidFill>
          <a:latin typeface="+mn-lt"/>
          <a:ea typeface="+mn-ea"/>
          <a:cs typeface="Tahoma" pitchFamily="34" charset="0"/>
        </a:defRPr>
      </a:lvl5pPr>
      <a:lvl6pPr marL="105156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123444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141732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8pPr>
      <a:lvl9pPr marL="160020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6" name="Title 1"/>
          <p:cNvSpPr>
            <a:spLocks noGrp="1"/>
          </p:cNvSpPr>
          <p:nvPr>
            <p:ph type="ctrTitle"/>
          </p:nvPr>
        </p:nvSpPr>
        <p:spPr/>
        <p:txBody>
          <a:bodyPr>
            <a:normAutofit fontScale="90000"/>
          </a:bodyPr>
          <a:lstStyle/>
          <a:p>
            <a:r>
              <a:rPr lang="en-US" dirty="0">
                <a:solidFill>
                  <a:srgbClr val="FFFF00"/>
                </a:solidFill>
                <a:latin typeface="Tahoma" pitchFamily="34" charset="0"/>
              </a:rPr>
              <a:t/>
            </a:r>
            <a:br>
              <a:rPr lang="en-US" dirty="0">
                <a:solidFill>
                  <a:srgbClr val="FFFF00"/>
                </a:solidFill>
                <a:latin typeface="Tahoma" pitchFamily="34" charset="0"/>
              </a:rPr>
            </a:br>
            <a:r>
              <a:rPr lang="en-US" dirty="0">
                <a:solidFill>
                  <a:srgbClr val="FFFF00"/>
                </a:solidFill>
                <a:latin typeface="Tahoma" pitchFamily="34" charset="0"/>
              </a:rPr>
              <a:t/>
            </a:r>
            <a:br>
              <a:rPr lang="en-US" dirty="0">
                <a:solidFill>
                  <a:srgbClr val="FFFF00"/>
                </a:solidFill>
                <a:latin typeface="Tahoma" pitchFamily="34" charset="0"/>
              </a:rPr>
            </a:br>
            <a:r>
              <a:rPr lang="en-US" dirty="0">
                <a:solidFill>
                  <a:srgbClr val="A55045"/>
                </a:solidFill>
                <a:latin typeface="Tahoma" pitchFamily="34" charset="0"/>
              </a:rPr>
              <a:t>Drugs Used in Asthma</a:t>
            </a:r>
            <a:endParaRPr lang="en-US" i="1" dirty="0">
              <a:solidFill>
                <a:srgbClr val="A55045"/>
              </a:solidFill>
              <a:cs typeface="B Mitra" pitchFamily="2" charset="-78"/>
            </a:endParaRPr>
          </a:p>
        </p:txBody>
      </p:sp>
      <p:sp>
        <p:nvSpPr>
          <p:cNvPr id="1048587" name="Subtitle 2"/>
          <p:cNvSpPr>
            <a:spLocks noGrp="1"/>
          </p:cNvSpPr>
          <p:nvPr>
            <p:ph type="subTitle" idx="1"/>
          </p:nvPr>
        </p:nvSpPr>
        <p:spPr>
          <a:ln>
            <a:noFill/>
          </a:ln>
        </p:spPr>
        <p:txBody>
          <a:bodyPr>
            <a:normAutofit fontScale="77500" lnSpcReduction="20000"/>
          </a:bodyPr>
          <a:lstStyle/>
          <a:p>
            <a:endParaRPr lang="en-US" dirty="0"/>
          </a:p>
          <a:p>
            <a:endParaRPr lang="en-US" dirty="0">
              <a:solidFill>
                <a:srgbClr val="FCA96A"/>
              </a:solidFill>
            </a:endParaRPr>
          </a:p>
          <a:p>
            <a:endParaRPr lang="en-US" dirty="0">
              <a:solidFill>
                <a:srgbClr val="FCA96A"/>
              </a:solidFill>
            </a:endParaRPr>
          </a:p>
          <a:p>
            <a:r>
              <a:rPr lang="en-US" dirty="0">
                <a:solidFill>
                  <a:srgbClr val="A55045"/>
                </a:solidFill>
              </a:rPr>
              <a:t>Dr </a:t>
            </a:r>
            <a:r>
              <a:rPr lang="en-US" dirty="0" err="1">
                <a:solidFill>
                  <a:srgbClr val="A55045"/>
                </a:solidFill>
              </a:rPr>
              <a:t>Safaeian</a:t>
            </a:r>
            <a:endParaRPr lang="en-US" dirty="0">
              <a:solidFill>
                <a:srgbClr val="A55045"/>
              </a:solidFill>
            </a:endParaRPr>
          </a:p>
          <a:p>
            <a:r>
              <a:rPr lang="fa-IR" b="1" i="1" dirty="0">
                <a:solidFill>
                  <a:srgbClr val="FFFF00"/>
                </a:solidFill>
                <a:cs typeface="B Mitra" pitchFamily="2" charset="-78"/>
              </a:rPr>
              <a:t> </a:t>
            </a:r>
            <a:endParaRPr lang="en-US" b="1" i="1" dirty="0">
              <a:solidFill>
                <a:srgbClr val="FFFF00"/>
              </a:solidFill>
              <a:cs typeface="B Mitra" pitchFamily="2" charset="-78"/>
            </a:endParaRPr>
          </a:p>
        </p:txBody>
      </p:sp>
      <p:pic>
        <p:nvPicPr>
          <p:cNvPr id="2097154" name="Picture 3" descr="imagesCA4MB7UA.jpg"/>
          <p:cNvPicPr>
            <a:picLocks noChangeAspect="1"/>
          </p:cNvPicPr>
          <p:nvPr/>
        </p:nvPicPr>
        <p:blipFill>
          <a:blip r:embed="rId2" cstate="print">
            <a:clrChange>
              <a:clrFrom>
                <a:srgbClr val="FFFFFF"/>
              </a:clrFrom>
              <a:clrTo>
                <a:srgbClr val="FFFFFF">
                  <a:alpha val="0"/>
                </a:srgbClr>
              </a:clrTo>
            </a:clrChange>
            <a:duotone>
              <a:prstClr val="black"/>
              <a:srgbClr val="FFC000">
                <a:tint val="45000"/>
                <a:satMod val="400000"/>
              </a:srgbClr>
            </a:duotone>
          </a:blip>
          <a:stretch>
            <a:fillRect/>
          </a:stretch>
        </p:blipFill>
        <p:spPr>
          <a:xfrm>
            <a:off x="3657599" y="0"/>
            <a:ext cx="2687889" cy="1844824"/>
          </a:xfrm>
          <a:prstGeom prst="rect">
            <a:avLst/>
          </a:prstGeom>
        </p:spPr>
      </p:pic>
    </p:spTree>
    <p:extLst>
      <p:ext uri="{BB962C8B-B14F-4D97-AF65-F5344CB8AC3E}">
        <p14:creationId xmlns:p14="http://schemas.microsoft.com/office/powerpoint/2010/main" val="3928634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285750"/>
            <a:ext cx="8686800" cy="1017588"/>
          </a:xfrm>
        </p:spPr>
        <p:txBody>
          <a:bodyPr>
            <a:normAutofit fontScale="90000"/>
          </a:bodyPr>
          <a:lstStyle/>
          <a:p>
            <a:pPr algn="ctr" rtl="1" eaLnBrk="1" fontAlgn="auto" hangingPunct="1">
              <a:spcAft>
                <a:spcPts val="0"/>
              </a:spcAft>
              <a:defRPr/>
            </a:pPr>
            <a:r>
              <a:rPr lang="fa-IR" sz="4200" b="1" dirty="0">
                <a:solidFill>
                  <a:srgbClr val="800080"/>
                </a:solidFill>
                <a:ea typeface="+mj-ea"/>
                <a:cs typeface="B Lotus" pitchFamily="2" charset="-78"/>
              </a:rPr>
              <a:t>گلوکوکورتیکوئیدهای صناعی</a:t>
            </a:r>
            <a:r>
              <a:rPr lang="en-US" sz="4200" b="1" dirty="0">
                <a:solidFill>
                  <a:srgbClr val="800080"/>
                </a:solidFill>
                <a:ea typeface="+mj-ea"/>
                <a:cs typeface="B Lotus" pitchFamily="2" charset="-78"/>
              </a:rPr>
              <a:t> </a:t>
            </a:r>
            <a:r>
              <a:rPr lang="fa-IR" sz="4200" b="1" dirty="0">
                <a:solidFill>
                  <a:srgbClr val="800080"/>
                </a:solidFill>
                <a:ea typeface="+mj-ea"/>
                <a:cs typeface="B Lotus" pitchFamily="2" charset="-78"/>
              </a:rPr>
              <a:t>استنشاقی  </a:t>
            </a:r>
            <a:r>
              <a:rPr lang="fa-IR" dirty="0">
                <a:solidFill>
                  <a:srgbClr val="FF33CC"/>
                </a:solidFill>
                <a:ea typeface="+mj-ea"/>
                <a:cs typeface="B Lotus" pitchFamily="2" charset="-78"/>
              </a:rPr>
              <a:t/>
            </a:r>
            <a:br>
              <a:rPr lang="fa-IR" dirty="0">
                <a:solidFill>
                  <a:srgbClr val="FF33CC"/>
                </a:solidFill>
                <a:ea typeface="+mj-ea"/>
                <a:cs typeface="B Lotus" pitchFamily="2" charset="-78"/>
              </a:rPr>
            </a:br>
            <a:endParaRPr lang="en-US" dirty="0">
              <a:ea typeface="+mj-ea"/>
            </a:endParaRPr>
          </a:p>
        </p:txBody>
      </p:sp>
      <p:sp>
        <p:nvSpPr>
          <p:cNvPr id="13315" name="Content Placeholder 2"/>
          <p:cNvSpPr>
            <a:spLocks noGrp="1"/>
          </p:cNvSpPr>
          <p:nvPr>
            <p:ph idx="4294967295"/>
          </p:nvPr>
        </p:nvSpPr>
        <p:spPr>
          <a:xfrm>
            <a:off x="285750" y="928688"/>
            <a:ext cx="8553450" cy="5578475"/>
          </a:xfrm>
        </p:spPr>
        <p:txBody>
          <a:bodyPr/>
          <a:lstStyle/>
          <a:p>
            <a:pPr indent="-173736" eaLnBrk="1" fontAlgn="auto" hangingPunct="1">
              <a:spcAft>
                <a:spcPts val="0"/>
              </a:spcAft>
              <a:buClr>
                <a:srgbClr val="F45EED"/>
              </a:buClr>
              <a:buFont typeface="Wingdings" pitchFamily="2" charset="2"/>
              <a:buChar char="§"/>
              <a:defRPr/>
            </a:pPr>
            <a:r>
              <a:rPr lang="en-US" sz="3000" b="1" dirty="0">
                <a:solidFill>
                  <a:srgbClr val="800080"/>
                </a:solidFill>
              </a:rPr>
              <a:t>Beclomethasone</a:t>
            </a:r>
            <a:r>
              <a:rPr lang="en-US" sz="3000" dirty="0">
                <a:solidFill>
                  <a:srgbClr val="800080"/>
                </a:solidFill>
              </a:rPr>
              <a:t> </a:t>
            </a:r>
            <a:r>
              <a:rPr lang="en-AU" sz="3200" b="1" dirty="0" err="1">
                <a:solidFill>
                  <a:srgbClr val="800080"/>
                </a:solidFill>
              </a:rPr>
              <a:t>dipropionate</a:t>
            </a:r>
            <a:r>
              <a:rPr lang="en-AU" sz="3200" dirty="0"/>
              <a:t> </a:t>
            </a:r>
            <a:r>
              <a:rPr lang="en-US" sz="3000" i="1" dirty="0"/>
              <a:t>RESPIRATORY AEROSOL, NEBULISER, NASAL SPRAY</a:t>
            </a:r>
          </a:p>
          <a:p>
            <a:pPr indent="-173736" eaLnBrk="1" fontAlgn="auto" hangingPunct="1">
              <a:spcAft>
                <a:spcPts val="0"/>
              </a:spcAft>
              <a:buClr>
                <a:srgbClr val="F45EED"/>
              </a:buClr>
              <a:buFont typeface="Wingdings" pitchFamily="2" charset="2"/>
              <a:buChar char="§"/>
              <a:defRPr/>
            </a:pPr>
            <a:r>
              <a:rPr lang="en-US" sz="3000" b="1" dirty="0">
                <a:solidFill>
                  <a:srgbClr val="800080"/>
                </a:solidFill>
              </a:rPr>
              <a:t>Budesonide </a:t>
            </a:r>
            <a:r>
              <a:rPr lang="en-US" sz="3000" i="1" dirty="0"/>
              <a:t>RESPIRATORY AEROSOL, NASAL SPRAY</a:t>
            </a:r>
          </a:p>
          <a:p>
            <a:pPr>
              <a:buClr>
                <a:srgbClr val="F45EED"/>
              </a:buClr>
              <a:buFont typeface="Wingdings" pitchFamily="2" charset="2"/>
              <a:buChar char="§"/>
              <a:defRPr/>
            </a:pPr>
            <a:r>
              <a:rPr lang="en-US" sz="2800" b="1" dirty="0">
                <a:solidFill>
                  <a:srgbClr val="800080"/>
                </a:solidFill>
              </a:rPr>
              <a:t>Fluticasone</a:t>
            </a:r>
            <a:r>
              <a:rPr lang="en-US" sz="2800" i="1" dirty="0"/>
              <a:t> RESPIRATORY AEROSOL, NASAL SPRAY</a:t>
            </a:r>
            <a:endParaRPr lang="fa-IR" sz="2800" i="1" dirty="0"/>
          </a:p>
          <a:p>
            <a:pPr indent="-173736" eaLnBrk="1" fontAlgn="auto" hangingPunct="1">
              <a:spcAft>
                <a:spcPts val="0"/>
              </a:spcAft>
              <a:buClr>
                <a:srgbClr val="F45EED"/>
              </a:buClr>
              <a:buFont typeface="Wingdings" pitchFamily="2" charset="2"/>
              <a:buChar char="§"/>
              <a:defRPr/>
            </a:pPr>
            <a:endParaRPr lang="en-US" sz="3000" i="1" dirty="0"/>
          </a:p>
          <a:p>
            <a:pPr indent="-173736" algn="r" rtl="1" eaLnBrk="1" fontAlgn="auto" hangingPunct="1">
              <a:spcAft>
                <a:spcPts val="0"/>
              </a:spcAft>
              <a:buClr>
                <a:srgbClr val="F45EED"/>
              </a:buClr>
              <a:buFont typeface="Wingdings" pitchFamily="2" charset="2"/>
              <a:buChar char="§"/>
              <a:defRPr/>
            </a:pPr>
            <a:endParaRPr lang="en-US" sz="2800" i="1" dirty="0"/>
          </a:p>
        </p:txBody>
      </p:sp>
      <p:pic>
        <p:nvPicPr>
          <p:cNvPr id="2662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3427413"/>
            <a:ext cx="2714625" cy="2746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62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475" y="3427413"/>
            <a:ext cx="2592388" cy="3243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 xmlns:a16="http://schemas.microsoft.com/office/drawing/2014/main" id="{2BCF50AA-D620-4F60-92CC-3FAC487FBC37}"/>
              </a:ext>
            </a:extLst>
          </p:cNvPr>
          <p:cNvPicPr>
            <a:picLocks noChangeAspect="1"/>
          </p:cNvPicPr>
          <p:nvPr/>
        </p:nvPicPr>
        <p:blipFill>
          <a:blip r:embed="rId4"/>
          <a:stretch>
            <a:fillRect/>
          </a:stretch>
        </p:blipFill>
        <p:spPr>
          <a:xfrm>
            <a:off x="6260825" y="3387835"/>
            <a:ext cx="2592388" cy="2785953"/>
          </a:xfrm>
          <a:prstGeom prst="rect">
            <a:avLst/>
          </a:prstGeom>
        </p:spPr>
      </p:pic>
    </p:spTree>
    <p:extLst>
      <p:ext uri="{BB962C8B-B14F-4D97-AF65-F5344CB8AC3E}">
        <p14:creationId xmlns:p14="http://schemas.microsoft.com/office/powerpoint/2010/main" val="21618919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fade">
                                      <p:cBhvr>
                                        <p:cTn id="7" dur="500"/>
                                        <p:tgtEl>
                                          <p:spTgt spid="133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fade">
                                      <p:cBhvr>
                                        <p:cTn id="12" dur="500"/>
                                        <p:tgtEl>
                                          <p:spTgt spid="133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315">
                                            <p:txEl>
                                              <p:pRg st="2" end="2"/>
                                            </p:txEl>
                                          </p:spTgt>
                                        </p:tgtEl>
                                        <p:attrNameLst>
                                          <p:attrName>style.visibility</p:attrName>
                                        </p:attrNameLst>
                                      </p:cBhvr>
                                      <p:to>
                                        <p:strVal val="visible"/>
                                      </p:to>
                                    </p:set>
                                    <p:animEffect transition="in" filter="fade">
                                      <p:cBhvr>
                                        <p:cTn id="17" dur="500"/>
                                        <p:tgtEl>
                                          <p:spTgt spid="133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41" name="Title 1"/>
          <p:cNvSpPr>
            <a:spLocks noGrp="1"/>
          </p:cNvSpPr>
          <p:nvPr>
            <p:ph type="title"/>
          </p:nvPr>
        </p:nvSpPr>
        <p:spPr>
          <a:xfrm>
            <a:off x="152400" y="-76200"/>
            <a:ext cx="8991600" cy="1143000"/>
          </a:xfrm>
        </p:spPr>
        <p:txBody>
          <a:bodyPr/>
          <a:lstStyle/>
          <a:p>
            <a:pPr algn="ctr" rtl="1"/>
            <a:r>
              <a:rPr lang="fa-IR" sz="3600" b="1" dirty="0">
                <a:solidFill>
                  <a:schemeClr val="accent2"/>
                </a:solidFill>
                <a:cs typeface="B Lotus" pitchFamily="2" charset="-78"/>
              </a:rPr>
              <a:t>کورتیکواستروئیدها</a:t>
            </a:r>
          </a:p>
        </p:txBody>
      </p:sp>
      <p:sp>
        <p:nvSpPr>
          <p:cNvPr id="1048642" name="Content Placeholder 2"/>
          <p:cNvSpPr>
            <a:spLocks noGrp="1"/>
          </p:cNvSpPr>
          <p:nvPr>
            <p:ph idx="4294967295"/>
          </p:nvPr>
        </p:nvSpPr>
        <p:spPr>
          <a:xfrm>
            <a:off x="304800" y="838200"/>
            <a:ext cx="8610600" cy="5257800"/>
          </a:xfrm>
          <a:prstGeom prst="rect">
            <a:avLst/>
          </a:prstGeom>
        </p:spPr>
        <p:txBody>
          <a:bodyPr>
            <a:normAutofit lnSpcReduction="10000"/>
          </a:bodyPr>
          <a:lstStyle/>
          <a:p>
            <a:pPr algn="r" rtl="1"/>
            <a:r>
              <a:rPr lang="fa-IR" sz="2700" b="1" dirty="0">
                <a:solidFill>
                  <a:schemeClr val="tx1">
                    <a:lumMod val="60000"/>
                    <a:lumOff val="40000"/>
                  </a:schemeClr>
                </a:solidFill>
                <a:cs typeface="B Lotus" pitchFamily="2" charset="-78"/>
              </a:rPr>
              <a:t>استفاده از فرم استنشاقی عوارض سیستمیک آنها را کاهش میدهد.</a:t>
            </a:r>
            <a:endParaRPr sz="2700" dirty="0"/>
          </a:p>
          <a:p>
            <a:pPr algn="r" rtl="1"/>
            <a:r>
              <a:rPr lang="fa-IR" sz="2700" b="1" dirty="0">
                <a:solidFill>
                  <a:schemeClr val="accent2"/>
                </a:solidFill>
                <a:cs typeface="B Lotus" pitchFamily="2" charset="-78"/>
              </a:rPr>
              <a:t>عوارض فرم استنشاقی: </a:t>
            </a:r>
            <a:r>
              <a:rPr lang="fa-IR" sz="2700" b="1" dirty="0">
                <a:cs typeface="B Lotus" pitchFamily="2" charset="-78"/>
              </a:rPr>
              <a:t>کاندیدیاز یا برفک دهانی (غرغره کردن با آب پس از استنشاق احتمال ابتلا را کاهش میدهد)، خشونت صدا و کاهش سرعت رشد در کودکان.</a:t>
            </a:r>
            <a:endParaRPr sz="2700" dirty="0"/>
          </a:p>
          <a:p>
            <a:pPr algn="r" rtl="1"/>
            <a:r>
              <a:rPr lang="fa-IR" sz="2700" b="1" dirty="0">
                <a:solidFill>
                  <a:schemeClr val="accent2"/>
                </a:solidFill>
                <a:cs typeface="B Lotus" pitchFamily="2" charset="-78"/>
              </a:rPr>
              <a:t>مهار محور هیپوفیز-آدرنال با دوزهای1000 تا </a:t>
            </a:r>
            <a:r>
              <a:rPr lang="en-US" sz="2700" dirty="0">
                <a:solidFill>
                  <a:schemeClr val="accent2"/>
                </a:solidFill>
                <a:cs typeface="B Lotus" pitchFamily="2" charset="-78"/>
              </a:rPr>
              <a:t>mcg/day</a:t>
            </a:r>
            <a:r>
              <a:rPr lang="fa-IR" sz="2700" b="1" dirty="0">
                <a:solidFill>
                  <a:schemeClr val="accent2"/>
                </a:solidFill>
                <a:cs typeface="B Lotus" pitchFamily="2" charset="-78"/>
              </a:rPr>
              <a:t>2000 بکلومتازون استنشاقی هم رخ میدهد.</a:t>
            </a:r>
            <a:endParaRPr sz="2700" dirty="0">
              <a:solidFill>
                <a:schemeClr val="accent2"/>
              </a:solidFill>
            </a:endParaRPr>
          </a:p>
          <a:p>
            <a:pPr algn="r" rtl="1"/>
            <a:endParaRPr lang="fa-IR" sz="2700" b="1" dirty="0">
              <a:solidFill>
                <a:schemeClr val="accent2"/>
              </a:solidFill>
              <a:cs typeface="B Lotus" pitchFamily="2" charset="-78"/>
            </a:endParaRPr>
          </a:p>
          <a:p>
            <a:pPr algn="r" rtl="1"/>
            <a:r>
              <a:rPr lang="fa-IR" sz="2700" b="1" dirty="0">
                <a:solidFill>
                  <a:schemeClr val="tx1"/>
                </a:solidFill>
                <a:cs typeface="B Lotus" pitchFamily="2" charset="-78"/>
              </a:rPr>
              <a:t>قطع ناگهانی استروئیدها پس از 2هفته مصرف سیستمیک میتواند موجب علائم کم کاری غده آدرنال شود: ضعف، افسردگی، تب، دردهای عضلانی- مفصلی، آبریزش بینی، قرمزی چشم، ندولهای پوستی خارش دار و دردناک، هیپوگلیسمی، اختلال الکترولیتی، بی اشتهایی، افت فشارخون و حتی مرگ. </a:t>
            </a:r>
            <a:endParaRPr sz="2700" dirty="0">
              <a:solidFill>
                <a:schemeClr val="tx1"/>
              </a:solidFill>
            </a:endParaRPr>
          </a:p>
          <a:p>
            <a:pPr algn="r" rtl="1"/>
            <a:endParaRPr lang="fa-IR" sz="2700" b="1" dirty="0">
              <a:solidFill>
                <a:srgbClr val="FF99FF"/>
              </a:solidFill>
              <a:cs typeface="B Lotus" pitchFamily="2" charset="-78"/>
            </a:endParaRPr>
          </a:p>
          <a:p>
            <a:pPr algn="r" rtl="1"/>
            <a:endParaRPr lang="fa-IR" sz="2700" b="1" dirty="0">
              <a:cs typeface="B Lotus" pitchFamily="2" charset="-78"/>
            </a:endParaRPr>
          </a:p>
          <a:p>
            <a:pPr algn="r" rtl="1"/>
            <a:endParaRPr lang="fa-IR" sz="2700" b="1" dirty="0">
              <a:cs typeface="B Lotus" pitchFamily="2" charset="-78"/>
            </a:endParaRPr>
          </a:p>
        </p:txBody>
      </p:sp>
      <p:sp>
        <p:nvSpPr>
          <p:cNvPr id="1048643" name="Date Placeholder 3"/>
          <p:cNvSpPr>
            <a:spLocks noGrp="1"/>
          </p:cNvSpPr>
          <p:nvPr>
            <p:ph type="dt" sz="half" idx="10"/>
          </p:nvPr>
        </p:nvSpPr>
        <p:spPr/>
        <p:txBody>
          <a:bodyPr/>
          <a:lstStyle/>
          <a:p>
            <a:endParaRPr lang="en-US" dirty="0"/>
          </a:p>
        </p:txBody>
      </p:sp>
      <p:sp>
        <p:nvSpPr>
          <p:cNvPr id="1048644" name="Footer Placeholder 4"/>
          <p:cNvSpPr>
            <a:spLocks noGrp="1"/>
          </p:cNvSpPr>
          <p:nvPr>
            <p:ph type="ftr" sz="quarter" idx="11"/>
          </p:nvPr>
        </p:nvSpPr>
        <p:spPr/>
        <p:txBody>
          <a:bodyPr/>
          <a:lstStyle/>
          <a:p>
            <a:endParaRPr lang="en-US" dirty="0"/>
          </a:p>
        </p:txBody>
      </p:sp>
      <p:sp>
        <p:nvSpPr>
          <p:cNvPr id="1048645" name="Slide Number Placeholder 5"/>
          <p:cNvSpPr>
            <a:spLocks noGrp="1"/>
          </p:cNvSpPr>
          <p:nvPr>
            <p:ph type="sldNum" sz="quarter" idx="12"/>
          </p:nvPr>
        </p:nvSpPr>
        <p:spPr/>
        <p:txBody>
          <a:bodyPr>
            <a:normAutofit fontScale="92500" lnSpcReduction="20000"/>
          </a:bodyPr>
          <a:lstStyle/>
          <a:p>
            <a:fld id="{78BEC982-DBE8-443C-ACD4-E61224051F8E}" type="slidenum">
              <a:rPr lang="en-US" smtClean="0"/>
              <a:t>11</a:t>
            </a:fld>
            <a:endParaRPr lang="en-US"/>
          </a:p>
        </p:txBody>
      </p:sp>
    </p:spTree>
    <p:extLst>
      <p:ext uri="{BB962C8B-B14F-4D97-AF65-F5344CB8AC3E}">
        <p14:creationId xmlns:p14="http://schemas.microsoft.com/office/powerpoint/2010/main" val="3846574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48642">
                                            <p:txEl>
                                              <p:pRg st="0" end="0"/>
                                            </p:txEl>
                                          </p:spTgt>
                                        </p:tgtEl>
                                        <p:attrNameLst>
                                          <p:attrName>style.visibility</p:attrName>
                                        </p:attrNameLst>
                                      </p:cBhvr>
                                      <p:to>
                                        <p:strVal val="visible"/>
                                      </p:to>
                                    </p:set>
                                    <p:animEffect transition="in" filter="fade">
                                      <p:cBhvr>
                                        <p:cTn id="7" dur="500"/>
                                        <p:tgtEl>
                                          <p:spTgt spid="104864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48642">
                                            <p:txEl>
                                              <p:pRg st="1" end="1"/>
                                            </p:txEl>
                                          </p:spTgt>
                                        </p:tgtEl>
                                        <p:attrNameLst>
                                          <p:attrName>style.visibility</p:attrName>
                                        </p:attrNameLst>
                                      </p:cBhvr>
                                      <p:to>
                                        <p:strVal val="visible"/>
                                      </p:to>
                                    </p:set>
                                    <p:animEffect transition="in" filter="fade">
                                      <p:cBhvr>
                                        <p:cTn id="12" dur="500"/>
                                        <p:tgtEl>
                                          <p:spTgt spid="104864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48642">
                                            <p:txEl>
                                              <p:pRg st="2" end="2"/>
                                            </p:txEl>
                                          </p:spTgt>
                                        </p:tgtEl>
                                        <p:attrNameLst>
                                          <p:attrName>style.visibility</p:attrName>
                                        </p:attrNameLst>
                                      </p:cBhvr>
                                      <p:to>
                                        <p:strVal val="visible"/>
                                      </p:to>
                                    </p:set>
                                    <p:animEffect transition="in" filter="fade">
                                      <p:cBhvr>
                                        <p:cTn id="17" dur="500"/>
                                        <p:tgtEl>
                                          <p:spTgt spid="104864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48642">
                                            <p:txEl>
                                              <p:pRg st="4" end="4"/>
                                            </p:txEl>
                                          </p:spTgt>
                                        </p:tgtEl>
                                        <p:attrNameLst>
                                          <p:attrName>style.visibility</p:attrName>
                                        </p:attrNameLst>
                                      </p:cBhvr>
                                      <p:to>
                                        <p:strVal val="visible"/>
                                      </p:to>
                                    </p:set>
                                    <p:animEffect transition="in" filter="fade">
                                      <p:cBhvr>
                                        <p:cTn id="22" dur="500"/>
                                        <p:tgtEl>
                                          <p:spTgt spid="104864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4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46" name="Title 1"/>
          <p:cNvSpPr>
            <a:spLocks noGrp="1"/>
          </p:cNvSpPr>
          <p:nvPr>
            <p:ph type="title"/>
          </p:nvPr>
        </p:nvSpPr>
        <p:spPr>
          <a:xfrm>
            <a:off x="457200" y="762000"/>
            <a:ext cx="8229600" cy="1600200"/>
          </a:xfrm>
        </p:spPr>
        <p:txBody>
          <a:bodyPr>
            <a:normAutofit fontScale="90000"/>
          </a:bodyPr>
          <a:lstStyle/>
          <a:p>
            <a:pPr algn="ctr"/>
            <a:r>
              <a:rPr lang="fa-IR" sz="4400" b="1" dirty="0">
                <a:solidFill>
                  <a:schemeClr val="accent2"/>
                </a:solidFill>
                <a:cs typeface="B Mitra" pitchFamily="2" charset="-78"/>
              </a:rPr>
              <a:t>داروهای </a:t>
            </a:r>
            <a:r>
              <a:rPr lang="fa-IR" sz="4400" b="1" dirty="0" smtClean="0">
                <a:solidFill>
                  <a:schemeClr val="accent2"/>
                </a:solidFill>
                <a:cs typeface="B Mitra" pitchFamily="2" charset="-78"/>
              </a:rPr>
              <a:t>جدید</a:t>
            </a:r>
            <a:r>
              <a:rPr lang="fa-IR" dirty="0">
                <a:solidFill>
                  <a:srgbClr val="F5BFB9"/>
                </a:solidFill>
                <a:cs typeface="B Mitra" pitchFamily="2" charset="-78"/>
              </a:rPr>
              <a:t/>
            </a:r>
            <a:br>
              <a:rPr lang="fa-IR" dirty="0">
                <a:solidFill>
                  <a:srgbClr val="F5BFB9"/>
                </a:solidFill>
                <a:cs typeface="B Mitra" pitchFamily="2" charset="-78"/>
              </a:rPr>
            </a:br>
            <a:r>
              <a:rPr lang="en-US" dirty="0">
                <a:solidFill>
                  <a:srgbClr val="F5BFB9"/>
                </a:solidFill>
                <a:cs typeface="B Mitra" pitchFamily="2" charset="-78"/>
              </a:rPr>
              <a:t/>
            </a:r>
            <a:br>
              <a:rPr lang="en-US" dirty="0">
                <a:solidFill>
                  <a:srgbClr val="F5BFB9"/>
                </a:solidFill>
                <a:cs typeface="B Mitra" pitchFamily="2" charset="-78"/>
              </a:rPr>
            </a:br>
            <a:endParaRPr lang="en-US" dirty="0"/>
          </a:p>
        </p:txBody>
      </p:sp>
      <p:sp>
        <p:nvSpPr>
          <p:cNvPr id="1048647" name="Content Placeholder 2"/>
          <p:cNvSpPr>
            <a:spLocks noGrp="1"/>
          </p:cNvSpPr>
          <p:nvPr>
            <p:ph idx="4294967295"/>
          </p:nvPr>
        </p:nvSpPr>
        <p:spPr>
          <a:xfrm>
            <a:off x="457200" y="1600200"/>
            <a:ext cx="8229600" cy="3700463"/>
          </a:xfrm>
          <a:prstGeom prst="rect">
            <a:avLst/>
          </a:prstGeom>
        </p:spPr>
        <p:txBody>
          <a:bodyPr/>
          <a:lstStyle/>
          <a:p>
            <a:pPr algn="r" rtl="1"/>
            <a:r>
              <a:rPr lang="fa-IR" sz="3200" b="1" dirty="0">
                <a:cs typeface="B Lotus" pitchFamily="2" charset="-78"/>
              </a:rPr>
              <a:t>بازدارنده ها و آنتاگونیستهای لکوترین:</a:t>
            </a:r>
          </a:p>
          <a:p>
            <a:pPr algn="r" rtl="1"/>
            <a:r>
              <a:rPr lang="fa-IR" sz="3200" b="1" dirty="0">
                <a:solidFill>
                  <a:schemeClr val="accent2"/>
                </a:solidFill>
                <a:latin typeface="Times New Roman" pitchFamily="18" charset="0"/>
                <a:cs typeface="B Mitra" pitchFamily="2" charset="-78"/>
              </a:rPr>
              <a:t>زایلوتون</a:t>
            </a:r>
            <a:r>
              <a:rPr lang="fa-IR" sz="3200" dirty="0">
                <a:solidFill>
                  <a:schemeClr val="accent2"/>
                </a:solidFill>
                <a:latin typeface="Times New Roman" pitchFamily="18" charset="0"/>
                <a:cs typeface="B Mitra" pitchFamily="2" charset="-78"/>
              </a:rPr>
              <a:t>: </a:t>
            </a:r>
            <a:r>
              <a:rPr lang="fa-IR" sz="3200" dirty="0">
                <a:solidFill>
                  <a:schemeClr val="tx1"/>
                </a:solidFill>
                <a:latin typeface="Times New Roman" pitchFamily="18" charset="0"/>
                <a:cs typeface="B Mitra" pitchFamily="2" charset="-78"/>
              </a:rPr>
              <a:t>مهارکننده لیپواکسیژناز</a:t>
            </a:r>
          </a:p>
          <a:p>
            <a:pPr algn="r" rtl="1"/>
            <a:r>
              <a:rPr lang="fa-IR" sz="3200" b="1" dirty="0">
                <a:solidFill>
                  <a:schemeClr val="accent2"/>
                </a:solidFill>
                <a:latin typeface="Times New Roman" pitchFamily="18" charset="0"/>
                <a:cs typeface="B Mitra" pitchFamily="2" charset="-78"/>
              </a:rPr>
              <a:t>زفیرلوکاست و مونته لوکاست: </a:t>
            </a:r>
            <a:r>
              <a:rPr lang="fa-IR" sz="3200" dirty="0">
                <a:solidFill>
                  <a:schemeClr val="tx1"/>
                </a:solidFill>
                <a:latin typeface="Times New Roman" pitchFamily="18" charset="0"/>
                <a:cs typeface="B Mitra" pitchFamily="2" charset="-78"/>
              </a:rPr>
              <a:t>مهارکننده های گیرنده لکوترین</a:t>
            </a:r>
          </a:p>
          <a:p>
            <a:pPr algn="r" rtl="1"/>
            <a:endParaRPr lang="fa-IR" sz="3200" dirty="0">
              <a:solidFill>
                <a:srgbClr val="FFFF00"/>
              </a:solidFill>
              <a:latin typeface="Times New Roman" pitchFamily="18" charset="0"/>
              <a:cs typeface="B Mitra" pitchFamily="2" charset="-78"/>
            </a:endParaRPr>
          </a:p>
          <a:p>
            <a:pPr algn="r" rtl="1"/>
            <a:r>
              <a:rPr lang="fa-IR" sz="3200" b="1" dirty="0">
                <a:cs typeface="B Lotus" pitchFamily="2" charset="-78"/>
              </a:rPr>
              <a:t>آنتی بادی های ضد</a:t>
            </a:r>
            <a:r>
              <a:rPr lang="en-US" sz="3200" b="1" dirty="0" err="1">
                <a:cs typeface="B Lotus" pitchFamily="2" charset="-78"/>
              </a:rPr>
              <a:t>IgE</a:t>
            </a:r>
            <a:endParaRPr lang="fa-IR" sz="3200" b="1" dirty="0">
              <a:solidFill>
                <a:srgbClr val="FF99FF"/>
              </a:solidFill>
              <a:cs typeface="B Lotus" pitchFamily="2" charset="-78"/>
            </a:endParaRPr>
          </a:p>
          <a:p>
            <a:pPr algn="r" rtl="1"/>
            <a:endParaRPr lang="en-US" sz="3200" dirty="0">
              <a:solidFill>
                <a:srgbClr val="FFFF00"/>
              </a:solidFill>
              <a:latin typeface="Times New Roman" pitchFamily="18" charset="0"/>
              <a:cs typeface="B Mitra" pitchFamily="2" charset="-78"/>
            </a:endParaRPr>
          </a:p>
        </p:txBody>
      </p:sp>
    </p:spTree>
    <p:extLst>
      <p:ext uri="{BB962C8B-B14F-4D97-AF65-F5344CB8AC3E}">
        <p14:creationId xmlns:p14="http://schemas.microsoft.com/office/powerpoint/2010/main" val="3142688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effectLst>
                  <a:outerShdw blurRad="38100" dist="38100" dir="2700000" algn="tl">
                    <a:srgbClr val="000000">
                      <a:alpha val="43137"/>
                    </a:srgbClr>
                  </a:outerShdw>
                </a:effectLst>
              </a:rPr>
              <a:t>Acute exacerbations of asthma in adults: Emergency department</a:t>
            </a:r>
          </a:p>
        </p:txBody>
      </p:sp>
      <p:sp>
        <p:nvSpPr>
          <p:cNvPr id="3" name="Content Placeholder 2"/>
          <p:cNvSpPr>
            <a:spLocks noGrp="1"/>
          </p:cNvSpPr>
          <p:nvPr>
            <p:ph sz="quarter" idx="13"/>
          </p:nvPr>
        </p:nvSpPr>
        <p:spPr/>
        <p:txBody>
          <a:bodyPr>
            <a:normAutofit fontScale="92500" lnSpcReduction="10000"/>
          </a:bodyPr>
          <a:lstStyle/>
          <a:p>
            <a:r>
              <a:rPr lang="en-US" b="1" dirty="0">
                <a:solidFill>
                  <a:srgbClr val="800080"/>
                </a:solidFill>
              </a:rPr>
              <a:t>Oxygen</a:t>
            </a:r>
            <a:r>
              <a:rPr lang="en-US" dirty="0"/>
              <a:t> — Supplemental oxygen should be administered to all patients with hypoxemia </a:t>
            </a:r>
            <a:r>
              <a:rPr lang="en-US" dirty="0" smtClean="0"/>
              <a:t>(SpO</a:t>
            </a:r>
            <a:r>
              <a:rPr lang="en-US" baseline="-25000" dirty="0" smtClean="0"/>
              <a:t>2</a:t>
            </a:r>
            <a:r>
              <a:rPr lang="en-US" dirty="0" smtClean="0"/>
              <a:t> </a:t>
            </a:r>
            <a:r>
              <a:rPr lang="en-US" dirty="0"/>
              <a:t>&lt;</a:t>
            </a:r>
            <a:r>
              <a:rPr lang="en-US" dirty="0" smtClean="0"/>
              <a:t>90%) </a:t>
            </a:r>
            <a:r>
              <a:rPr lang="en-US" dirty="0"/>
              <a:t>and </a:t>
            </a:r>
            <a:r>
              <a:rPr lang="en-US" dirty="0" smtClean="0"/>
              <a:t>in moderate </a:t>
            </a:r>
            <a:r>
              <a:rPr lang="en-US" dirty="0"/>
              <a:t>or severe asthma </a:t>
            </a:r>
            <a:r>
              <a:rPr lang="en-US" dirty="0" smtClean="0"/>
              <a:t>exacerbation; Aim </a:t>
            </a:r>
            <a:r>
              <a:rPr lang="en-US" dirty="0"/>
              <a:t>for an SpO</a:t>
            </a:r>
            <a:r>
              <a:rPr lang="en-US" baseline="-25000" dirty="0"/>
              <a:t>2</a:t>
            </a:r>
            <a:r>
              <a:rPr lang="en-US" dirty="0"/>
              <a:t> </a:t>
            </a:r>
            <a:r>
              <a:rPr lang="en-US" dirty="0" smtClean="0"/>
              <a:t>&gt; 92% in </a:t>
            </a:r>
            <a:r>
              <a:rPr lang="en-US" dirty="0"/>
              <a:t>adults (&gt;</a:t>
            </a:r>
            <a:r>
              <a:rPr lang="en-US" dirty="0" smtClean="0"/>
              <a:t>95% in </a:t>
            </a:r>
            <a:r>
              <a:rPr lang="en-US" dirty="0"/>
              <a:t>pregnancy</a:t>
            </a:r>
            <a:r>
              <a:rPr lang="en-US" dirty="0" smtClean="0"/>
              <a:t>)</a:t>
            </a:r>
          </a:p>
          <a:p>
            <a:r>
              <a:rPr lang="en-US" b="1" dirty="0">
                <a:solidFill>
                  <a:srgbClr val="800080"/>
                </a:solidFill>
              </a:rPr>
              <a:t>Inhaled beta-agonists</a:t>
            </a:r>
            <a:r>
              <a:rPr lang="en-US" dirty="0"/>
              <a:t> — </a:t>
            </a:r>
            <a:r>
              <a:rPr lang="en-US" dirty="0" smtClean="0"/>
              <a:t>Short-acting </a:t>
            </a:r>
            <a:r>
              <a:rPr lang="en-US" dirty="0"/>
              <a:t>beta-2-selective adrenergic </a:t>
            </a:r>
            <a:r>
              <a:rPr lang="en-US" dirty="0" smtClean="0"/>
              <a:t>agonists </a:t>
            </a:r>
            <a:r>
              <a:rPr lang="en-US" dirty="0" smtClean="0">
                <a:latin typeface="Arial" panose="020B0604020202020204" pitchFamily="34" charset="0"/>
                <a:cs typeface="Arial" panose="020B0604020202020204" pitchFamily="34" charset="0"/>
              </a:rPr>
              <a:t>→</a:t>
            </a:r>
            <a:r>
              <a:rPr lang="en-US" dirty="0" smtClean="0"/>
              <a:t> </a:t>
            </a:r>
            <a:r>
              <a:rPr lang="en-US" dirty="0"/>
              <a:t> </a:t>
            </a:r>
            <a:r>
              <a:rPr lang="en-US" b="1" dirty="0" smtClean="0">
                <a:solidFill>
                  <a:srgbClr val="C00000"/>
                </a:solidFill>
              </a:rPr>
              <a:t>Albuterol</a:t>
            </a:r>
            <a:r>
              <a:rPr lang="en-US" dirty="0"/>
              <a:t> or </a:t>
            </a:r>
            <a:r>
              <a:rPr lang="en-US" b="1" dirty="0" err="1" smtClean="0">
                <a:solidFill>
                  <a:srgbClr val="C00000"/>
                </a:solidFill>
              </a:rPr>
              <a:t>levalbuterol</a:t>
            </a:r>
            <a:r>
              <a:rPr lang="en-US" dirty="0" smtClean="0">
                <a:solidFill>
                  <a:srgbClr val="C00000"/>
                </a:solidFill>
              </a:rPr>
              <a:t> </a:t>
            </a:r>
            <a:r>
              <a:rPr lang="en-US" dirty="0" smtClean="0"/>
              <a:t>(</a:t>
            </a:r>
            <a:r>
              <a:rPr lang="en-US" b="1" dirty="0" err="1" smtClean="0">
                <a:solidFill>
                  <a:srgbClr val="C00000"/>
                </a:solidFill>
              </a:rPr>
              <a:t>Levosalbutamol</a:t>
            </a:r>
            <a:r>
              <a:rPr lang="en-US" dirty="0" smtClean="0"/>
              <a:t>)</a:t>
            </a:r>
            <a:r>
              <a:rPr lang="en-US" dirty="0"/>
              <a:t> </a:t>
            </a:r>
          </a:p>
          <a:p>
            <a:r>
              <a:rPr lang="en-US" dirty="0" smtClean="0"/>
              <a:t> </a:t>
            </a:r>
            <a:r>
              <a:rPr lang="en-US" dirty="0"/>
              <a:t>Typically, </a:t>
            </a:r>
            <a:r>
              <a:rPr lang="en-US" b="1" dirty="0" smtClean="0">
                <a:solidFill>
                  <a:srgbClr val="0070C0"/>
                </a:solidFill>
              </a:rPr>
              <a:t>3</a:t>
            </a:r>
            <a:r>
              <a:rPr lang="en-US" dirty="0" smtClean="0"/>
              <a:t> treatments within the first hr</a:t>
            </a:r>
            <a:r>
              <a:rPr lang="en-US" dirty="0"/>
              <a:t>. </a:t>
            </a:r>
            <a:endParaRPr lang="en-US" dirty="0" smtClean="0"/>
          </a:p>
          <a:p>
            <a:r>
              <a:rPr lang="en-US" b="1" dirty="0" smtClean="0"/>
              <a:t>Standard </a:t>
            </a:r>
            <a:r>
              <a:rPr lang="en-US" b="1" dirty="0"/>
              <a:t>nebulization</a:t>
            </a:r>
            <a:r>
              <a:rPr lang="en-US" dirty="0"/>
              <a:t> – </a:t>
            </a:r>
            <a:r>
              <a:rPr lang="en-US" b="1" dirty="0" smtClean="0">
                <a:solidFill>
                  <a:srgbClr val="C00000"/>
                </a:solidFill>
              </a:rPr>
              <a:t>Albuterol: </a:t>
            </a:r>
            <a:r>
              <a:rPr lang="en-US" dirty="0"/>
              <a:t> </a:t>
            </a:r>
            <a:r>
              <a:rPr lang="en-US" dirty="0" smtClean="0"/>
              <a:t>2.5-5 </a:t>
            </a:r>
            <a:r>
              <a:rPr lang="en-US" dirty="0"/>
              <a:t>mg by jet (also called "hand-held" or "updraft") nebulization every 20 </a:t>
            </a:r>
            <a:r>
              <a:rPr lang="en-US" dirty="0" smtClean="0"/>
              <a:t>min </a:t>
            </a:r>
            <a:r>
              <a:rPr lang="en-US" dirty="0"/>
              <a:t>for </a:t>
            </a:r>
            <a:r>
              <a:rPr lang="en-US" dirty="0" smtClean="0"/>
              <a:t>3 doses</a:t>
            </a:r>
            <a:r>
              <a:rPr lang="en-US" dirty="0"/>
              <a:t>, </a:t>
            </a:r>
            <a:r>
              <a:rPr lang="en-US" dirty="0" smtClean="0"/>
              <a:t>then 2.5-5 </a:t>
            </a:r>
            <a:r>
              <a:rPr lang="en-US" dirty="0"/>
              <a:t>mg every </a:t>
            </a:r>
            <a:r>
              <a:rPr lang="en-US" dirty="0" smtClean="0"/>
              <a:t>1 to 4 </a:t>
            </a:r>
            <a:r>
              <a:rPr lang="en-US" dirty="0" err="1" smtClean="0"/>
              <a:t>hr</a:t>
            </a:r>
            <a:r>
              <a:rPr lang="en-US" dirty="0" smtClean="0"/>
              <a:t> </a:t>
            </a:r>
            <a:r>
              <a:rPr lang="en-US" dirty="0"/>
              <a:t>as needed. </a:t>
            </a:r>
            <a:endParaRPr lang="en-US" dirty="0" smtClean="0"/>
          </a:p>
          <a:p>
            <a:r>
              <a:rPr lang="en-US" b="1" dirty="0"/>
              <a:t>Metered dose </a:t>
            </a:r>
            <a:r>
              <a:rPr lang="en-US" b="1" dirty="0" smtClean="0"/>
              <a:t>inhaler (</a:t>
            </a:r>
            <a:r>
              <a:rPr lang="en-US" dirty="0"/>
              <a:t>MDI</a:t>
            </a:r>
            <a:r>
              <a:rPr lang="en-US" b="1" dirty="0" smtClean="0"/>
              <a:t>)</a:t>
            </a:r>
            <a:r>
              <a:rPr lang="en-US" dirty="0"/>
              <a:t> – </a:t>
            </a:r>
            <a:r>
              <a:rPr lang="en-US" b="1" dirty="0">
                <a:solidFill>
                  <a:srgbClr val="C00000"/>
                </a:solidFill>
              </a:rPr>
              <a:t> Albuterol: </a:t>
            </a:r>
            <a:r>
              <a:rPr lang="en-US" dirty="0"/>
              <a:t> </a:t>
            </a:r>
            <a:r>
              <a:rPr lang="en-US" dirty="0" smtClean="0"/>
              <a:t>with </a:t>
            </a:r>
            <a:r>
              <a:rPr lang="en-US" dirty="0"/>
              <a:t>a spacer or </a:t>
            </a:r>
            <a:r>
              <a:rPr lang="en-US" dirty="0" err="1"/>
              <a:t>valved</a:t>
            </a:r>
            <a:r>
              <a:rPr lang="en-US" dirty="0"/>
              <a:t>-holding chamber </a:t>
            </a:r>
            <a:r>
              <a:rPr lang="en-US" dirty="0" smtClean="0"/>
              <a:t>4 </a:t>
            </a:r>
            <a:r>
              <a:rPr lang="en-US" dirty="0"/>
              <a:t>to 8 puffs every 20 </a:t>
            </a:r>
            <a:r>
              <a:rPr lang="en-US" dirty="0" smtClean="0"/>
              <a:t>min, </a:t>
            </a:r>
            <a:r>
              <a:rPr lang="en-US" dirty="0"/>
              <a:t>for </a:t>
            </a:r>
            <a:r>
              <a:rPr lang="en-US" dirty="0" smtClean="0"/>
              <a:t>first hr</a:t>
            </a:r>
            <a:r>
              <a:rPr lang="en-US" dirty="0"/>
              <a:t>. While guidelines include the </a:t>
            </a:r>
            <a:r>
              <a:rPr lang="en-US" dirty="0" smtClean="0"/>
              <a:t>possibility, </a:t>
            </a:r>
            <a:r>
              <a:rPr lang="en-US" dirty="0" smtClean="0">
                <a:latin typeface="Arial" panose="020B0604020202020204" pitchFamily="34" charset="0"/>
                <a:cs typeface="Arial" panose="020B0604020202020204" pitchFamily="34" charset="0"/>
              </a:rPr>
              <a:t>↑</a:t>
            </a:r>
            <a:r>
              <a:rPr lang="en-US" dirty="0" smtClean="0"/>
              <a:t>number </a:t>
            </a:r>
            <a:r>
              <a:rPr lang="en-US" dirty="0"/>
              <a:t>of puffs to 6 or 8, if no response</a:t>
            </a:r>
            <a:r>
              <a:rPr lang="en-US" dirty="0" smtClean="0"/>
              <a:t>.</a:t>
            </a:r>
          </a:p>
          <a:p>
            <a:r>
              <a:rPr lang="en-US" b="1" dirty="0" smtClean="0"/>
              <a:t>Continuous </a:t>
            </a:r>
            <a:r>
              <a:rPr lang="en-US" b="1" dirty="0"/>
              <a:t>nebulization</a:t>
            </a:r>
            <a:r>
              <a:rPr lang="en-US" dirty="0"/>
              <a:t> </a:t>
            </a:r>
            <a:r>
              <a:rPr lang="en-US" dirty="0" smtClean="0"/>
              <a:t>–"</a:t>
            </a:r>
            <a:r>
              <a:rPr lang="en-US" dirty="0"/>
              <a:t>stacked" nebulizer </a:t>
            </a:r>
            <a:r>
              <a:rPr lang="en-US" dirty="0" smtClean="0"/>
              <a:t>treatments: delivering </a:t>
            </a:r>
            <a:r>
              <a:rPr lang="en-US" dirty="0"/>
              <a:t>one nebulizer treatment immediately after the other without pause between </a:t>
            </a:r>
            <a:r>
              <a:rPr lang="en-US" dirty="0" smtClean="0"/>
              <a:t>treatments; administering 10-15 </a:t>
            </a:r>
            <a:r>
              <a:rPr lang="en-US" dirty="0"/>
              <a:t>mg over one </a:t>
            </a:r>
            <a:r>
              <a:rPr lang="en-US" dirty="0" smtClean="0"/>
              <a:t>hr. </a:t>
            </a:r>
            <a:endParaRPr lang="en-US" dirty="0"/>
          </a:p>
        </p:txBody>
      </p:sp>
    </p:spTree>
    <p:extLst>
      <p:ext uri="{BB962C8B-B14F-4D97-AF65-F5344CB8AC3E}">
        <p14:creationId xmlns:p14="http://schemas.microsoft.com/office/powerpoint/2010/main" val="38286574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effectLst>
                  <a:outerShdw blurRad="38100" dist="38100" dir="2700000" algn="tl">
                    <a:srgbClr val="000000">
                      <a:alpha val="43137"/>
                    </a:srgbClr>
                  </a:outerShdw>
                </a:effectLst>
              </a:rPr>
              <a:t>Acute exacerbations of asthma in adults: Emergency department</a:t>
            </a:r>
          </a:p>
        </p:txBody>
      </p:sp>
      <p:sp>
        <p:nvSpPr>
          <p:cNvPr id="3" name="Content Placeholder 2"/>
          <p:cNvSpPr>
            <a:spLocks noGrp="1"/>
          </p:cNvSpPr>
          <p:nvPr>
            <p:ph sz="quarter" idx="13"/>
          </p:nvPr>
        </p:nvSpPr>
        <p:spPr>
          <a:xfrm>
            <a:off x="274320" y="1298448"/>
            <a:ext cx="8595360" cy="5442920"/>
          </a:xfrm>
        </p:spPr>
        <p:txBody>
          <a:bodyPr>
            <a:normAutofit/>
          </a:bodyPr>
          <a:lstStyle/>
          <a:p>
            <a:r>
              <a:rPr lang="en-US" b="1" dirty="0">
                <a:solidFill>
                  <a:srgbClr val="800080"/>
                </a:solidFill>
              </a:rPr>
              <a:t>Inhaled muscarinic antagonists</a:t>
            </a:r>
            <a:r>
              <a:rPr lang="en-US" dirty="0"/>
              <a:t> — </a:t>
            </a:r>
            <a:r>
              <a:rPr lang="en-US" dirty="0" smtClean="0"/>
              <a:t>Addition </a:t>
            </a:r>
            <a:r>
              <a:rPr lang="en-US" dirty="0"/>
              <a:t>of inhaled </a:t>
            </a:r>
            <a:r>
              <a:rPr lang="en-US" b="1" dirty="0">
                <a:solidFill>
                  <a:srgbClr val="C00000"/>
                </a:solidFill>
              </a:rPr>
              <a:t>ipratropium</a:t>
            </a:r>
            <a:r>
              <a:rPr lang="en-US" dirty="0"/>
              <a:t>, </a:t>
            </a:r>
            <a:r>
              <a:rPr lang="en-US" dirty="0" smtClean="0"/>
              <a:t>to </a:t>
            </a:r>
            <a:r>
              <a:rPr lang="en-US" dirty="0"/>
              <a:t>inhaled </a:t>
            </a:r>
            <a:r>
              <a:rPr lang="en-US" b="1" dirty="0">
                <a:solidFill>
                  <a:schemeClr val="tx1"/>
                </a:solidFill>
              </a:rPr>
              <a:t>beta-agonists</a:t>
            </a:r>
            <a:r>
              <a:rPr lang="en-US" b="1" dirty="0">
                <a:solidFill>
                  <a:srgbClr val="800080"/>
                </a:solidFill>
              </a:rPr>
              <a:t> </a:t>
            </a:r>
            <a:r>
              <a:rPr lang="en-US" dirty="0" smtClean="0"/>
              <a:t>for </a:t>
            </a:r>
            <a:r>
              <a:rPr lang="en-US" dirty="0"/>
              <a:t>patients </a:t>
            </a:r>
            <a:r>
              <a:rPr lang="en-US" dirty="0" smtClean="0"/>
              <a:t>with </a:t>
            </a:r>
            <a:r>
              <a:rPr lang="en-US" dirty="0"/>
              <a:t>a severe exacerbation of </a:t>
            </a:r>
            <a:r>
              <a:rPr lang="en-US" dirty="0" smtClean="0"/>
              <a:t>asthma (500 </a:t>
            </a:r>
            <a:r>
              <a:rPr lang="en-US" dirty="0"/>
              <a:t>mcg by nebulization or </a:t>
            </a:r>
            <a:r>
              <a:rPr lang="en-US" dirty="0" smtClean="0"/>
              <a:t>4 to 8 puffs </a:t>
            </a:r>
            <a:r>
              <a:rPr lang="en-US" dirty="0"/>
              <a:t>by MDI, every 20 </a:t>
            </a:r>
            <a:r>
              <a:rPr lang="en-US" dirty="0" smtClean="0"/>
              <a:t>min </a:t>
            </a:r>
            <a:r>
              <a:rPr lang="en-US" dirty="0"/>
              <a:t>for </a:t>
            </a:r>
            <a:r>
              <a:rPr lang="en-US" dirty="0" smtClean="0"/>
              <a:t>3 doses</a:t>
            </a:r>
            <a:r>
              <a:rPr lang="en-US" dirty="0"/>
              <a:t>, and then hourly as needed for up to </a:t>
            </a:r>
            <a:r>
              <a:rPr lang="en-US" dirty="0" smtClean="0"/>
              <a:t>3 hr.</a:t>
            </a:r>
          </a:p>
          <a:p>
            <a:endParaRPr lang="en-US" b="1" dirty="0" smtClean="0">
              <a:solidFill>
                <a:srgbClr val="800080"/>
              </a:solidFill>
            </a:endParaRPr>
          </a:p>
          <a:p>
            <a:r>
              <a:rPr lang="en-US" b="1" dirty="0" smtClean="0">
                <a:solidFill>
                  <a:srgbClr val="800080"/>
                </a:solidFill>
              </a:rPr>
              <a:t>Systemic </a:t>
            </a:r>
            <a:r>
              <a:rPr lang="en-US" b="1" dirty="0">
                <a:solidFill>
                  <a:srgbClr val="800080"/>
                </a:solidFill>
              </a:rPr>
              <a:t>glucocorticoids</a:t>
            </a:r>
            <a:r>
              <a:rPr lang="en-US" dirty="0"/>
              <a:t> </a:t>
            </a:r>
            <a:r>
              <a:rPr lang="en-US" dirty="0" smtClean="0"/>
              <a:t>-</a:t>
            </a:r>
            <a:r>
              <a:rPr lang="en-US" dirty="0"/>
              <a:t> for patients with the </a:t>
            </a:r>
            <a:r>
              <a:rPr lang="en-US" dirty="0" smtClean="0"/>
              <a:t>following:</a:t>
            </a:r>
            <a:endParaRPr lang="en-US" dirty="0"/>
          </a:p>
          <a:p>
            <a:pPr marL="0" indent="0">
              <a:buNone/>
            </a:pPr>
            <a:r>
              <a:rPr lang="en-US" dirty="0"/>
              <a:t>●An asthma exacerbation that does not have a sustained improvement of symptoms </a:t>
            </a:r>
            <a:r>
              <a:rPr lang="en-US" dirty="0" smtClean="0"/>
              <a:t>with </a:t>
            </a:r>
            <a:r>
              <a:rPr lang="en-US" dirty="0"/>
              <a:t>initial </a:t>
            </a:r>
            <a:r>
              <a:rPr lang="en-US" b="1" dirty="0">
                <a:solidFill>
                  <a:schemeClr val="tx1"/>
                </a:solidFill>
              </a:rPr>
              <a:t>beta-agonists</a:t>
            </a:r>
            <a:r>
              <a:rPr lang="en-US" dirty="0" smtClean="0"/>
              <a:t> </a:t>
            </a:r>
            <a:r>
              <a:rPr lang="en-US" dirty="0"/>
              <a:t>treatment.</a:t>
            </a:r>
          </a:p>
          <a:p>
            <a:pPr marL="0" indent="0">
              <a:buNone/>
            </a:pPr>
            <a:r>
              <a:rPr lang="en-US" dirty="0"/>
              <a:t>●An asthma exacerbation that occurs despite ongoing </a:t>
            </a:r>
            <a:r>
              <a:rPr lang="en-US" b="1" dirty="0"/>
              <a:t>daily or alternate-day oral glucocorticoid therapy</a:t>
            </a:r>
            <a:r>
              <a:rPr lang="en-US" dirty="0"/>
              <a:t>. Such patients require supplemental glucocorticoids above their baseline dose.</a:t>
            </a:r>
          </a:p>
          <a:p>
            <a:pPr marL="0" indent="0">
              <a:buNone/>
            </a:pPr>
            <a:r>
              <a:rPr lang="en-US" dirty="0"/>
              <a:t>●The patient has a recurrent exacerbation </a:t>
            </a:r>
            <a:r>
              <a:rPr lang="en-US" b="1" dirty="0"/>
              <a:t>after recent discontinuation</a:t>
            </a:r>
            <a:r>
              <a:rPr lang="en-US" dirty="0"/>
              <a:t> of systemic glucocorticoids for a previous exacerbation.</a:t>
            </a:r>
          </a:p>
          <a:p>
            <a:endParaRPr lang="en-US" dirty="0"/>
          </a:p>
        </p:txBody>
      </p:sp>
    </p:spTree>
    <p:extLst>
      <p:ext uri="{BB962C8B-B14F-4D97-AF65-F5344CB8AC3E}">
        <p14:creationId xmlns:p14="http://schemas.microsoft.com/office/powerpoint/2010/main" val="10273929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effectLst>
                  <a:outerShdw blurRad="38100" dist="38100" dir="2700000" algn="tl">
                    <a:srgbClr val="000000">
                      <a:alpha val="43137"/>
                    </a:srgbClr>
                  </a:outerShdw>
                </a:effectLst>
              </a:rPr>
              <a:t>Acute exacerbations of asthma in adults: Emergency department</a:t>
            </a:r>
          </a:p>
        </p:txBody>
      </p:sp>
      <p:sp>
        <p:nvSpPr>
          <p:cNvPr id="3" name="Content Placeholder 2"/>
          <p:cNvSpPr>
            <a:spLocks noGrp="1"/>
          </p:cNvSpPr>
          <p:nvPr>
            <p:ph sz="quarter" idx="13"/>
          </p:nvPr>
        </p:nvSpPr>
        <p:spPr>
          <a:xfrm>
            <a:off x="274320" y="1298448"/>
            <a:ext cx="8595360" cy="5442920"/>
          </a:xfrm>
        </p:spPr>
        <p:txBody>
          <a:bodyPr>
            <a:normAutofit fontScale="92500"/>
          </a:bodyPr>
          <a:lstStyle/>
          <a:p>
            <a:r>
              <a:rPr lang="en-US" b="1" dirty="0" smtClean="0">
                <a:solidFill>
                  <a:srgbClr val="800080"/>
                </a:solidFill>
              </a:rPr>
              <a:t>Systemic glucocorticoids</a:t>
            </a:r>
            <a:r>
              <a:rPr lang="en-US" dirty="0" smtClean="0"/>
              <a:t>:</a:t>
            </a:r>
          </a:p>
          <a:p>
            <a:r>
              <a:rPr lang="en-US" b="1" dirty="0" smtClean="0"/>
              <a:t>Dosing</a:t>
            </a:r>
            <a:r>
              <a:rPr lang="en-US" dirty="0"/>
              <a:t> </a:t>
            </a:r>
            <a:r>
              <a:rPr lang="en-US" dirty="0" smtClean="0"/>
              <a:t>–The </a:t>
            </a:r>
            <a:r>
              <a:rPr lang="en-US" dirty="0"/>
              <a:t>equivalent of </a:t>
            </a:r>
            <a:r>
              <a:rPr lang="en-US" b="1" dirty="0">
                <a:solidFill>
                  <a:srgbClr val="C00000"/>
                </a:solidFill>
              </a:rPr>
              <a:t>prednisone</a:t>
            </a:r>
            <a:r>
              <a:rPr lang="en-US" dirty="0"/>
              <a:t> </a:t>
            </a:r>
            <a:r>
              <a:rPr lang="en-US" dirty="0" smtClean="0"/>
              <a:t>40-60 </a:t>
            </a:r>
            <a:r>
              <a:rPr lang="en-US" dirty="0"/>
              <a:t>mg (</a:t>
            </a:r>
            <a:r>
              <a:rPr lang="en-US" b="1" dirty="0" smtClean="0">
                <a:solidFill>
                  <a:srgbClr val="C00000"/>
                </a:solidFill>
              </a:rPr>
              <a:t>methylprednisolone</a:t>
            </a:r>
            <a:r>
              <a:rPr lang="en-US" dirty="0"/>
              <a:t> </a:t>
            </a:r>
            <a:r>
              <a:rPr lang="en-US" dirty="0" smtClean="0"/>
              <a:t>32-48 mg)/day </a:t>
            </a:r>
            <a:r>
              <a:rPr lang="en-US" dirty="0"/>
              <a:t>is typical for most asthma </a:t>
            </a:r>
            <a:r>
              <a:rPr lang="en-US" dirty="0" smtClean="0"/>
              <a:t>exacerbations.</a:t>
            </a:r>
          </a:p>
          <a:p>
            <a:r>
              <a:rPr lang="en-US" dirty="0" smtClean="0"/>
              <a:t>A </a:t>
            </a:r>
            <a:r>
              <a:rPr lang="en-US" dirty="0"/>
              <a:t>higher dose </a:t>
            </a:r>
            <a:r>
              <a:rPr lang="en-US" dirty="0" smtClean="0"/>
              <a:t>for </a:t>
            </a:r>
            <a:r>
              <a:rPr lang="en-US" dirty="0"/>
              <a:t>life-threatening asthma </a:t>
            </a:r>
            <a:r>
              <a:rPr lang="en-US" dirty="0" smtClean="0"/>
              <a:t>exacerbations, </a:t>
            </a:r>
            <a:r>
              <a:rPr lang="en-US" dirty="0"/>
              <a:t>an initial dose of </a:t>
            </a:r>
            <a:r>
              <a:rPr lang="en-US" b="1" dirty="0">
                <a:solidFill>
                  <a:srgbClr val="C00000"/>
                </a:solidFill>
              </a:rPr>
              <a:t>methylprednisolone</a:t>
            </a:r>
            <a:r>
              <a:rPr lang="en-US" dirty="0"/>
              <a:t> </a:t>
            </a:r>
            <a:r>
              <a:rPr lang="en-US" dirty="0" smtClean="0"/>
              <a:t>60-80 </a:t>
            </a:r>
            <a:r>
              <a:rPr lang="en-US" dirty="0"/>
              <a:t>mg every </a:t>
            </a:r>
            <a:r>
              <a:rPr lang="en-US" dirty="0" smtClean="0"/>
              <a:t>6-12 </a:t>
            </a:r>
            <a:r>
              <a:rPr lang="en-US" dirty="0" err="1" smtClean="0"/>
              <a:t>hr</a:t>
            </a:r>
            <a:r>
              <a:rPr lang="en-US" dirty="0" smtClean="0"/>
              <a:t> for </a:t>
            </a:r>
            <a:r>
              <a:rPr lang="en-US" dirty="0"/>
              <a:t>patients </a:t>
            </a:r>
            <a:r>
              <a:rPr lang="en-US" dirty="0" smtClean="0"/>
              <a:t>in ICU, </a:t>
            </a:r>
            <a:r>
              <a:rPr lang="en-US" dirty="0"/>
              <a:t>while </a:t>
            </a:r>
            <a:r>
              <a:rPr lang="en-US" dirty="0" smtClean="0"/>
              <a:t>40-60 </a:t>
            </a:r>
            <a:r>
              <a:rPr lang="en-US" dirty="0"/>
              <a:t>mg every </a:t>
            </a:r>
            <a:r>
              <a:rPr lang="en-US" dirty="0" smtClean="0"/>
              <a:t>12-24 </a:t>
            </a:r>
            <a:r>
              <a:rPr lang="en-US" dirty="0" err="1" smtClean="0"/>
              <a:t>hr</a:t>
            </a:r>
            <a:r>
              <a:rPr lang="en-US" dirty="0" smtClean="0"/>
              <a:t> for </a:t>
            </a:r>
            <a:r>
              <a:rPr lang="en-US" dirty="0"/>
              <a:t>patients </a:t>
            </a:r>
            <a:r>
              <a:rPr lang="en-US" dirty="0" smtClean="0"/>
              <a:t>admitted </a:t>
            </a:r>
            <a:r>
              <a:rPr lang="en-US" dirty="0"/>
              <a:t>to the </a:t>
            </a:r>
            <a:r>
              <a:rPr lang="en-US" dirty="0" smtClean="0"/>
              <a:t>hospital.</a:t>
            </a:r>
            <a:endParaRPr lang="en-US" dirty="0"/>
          </a:p>
          <a:p>
            <a:r>
              <a:rPr lang="en-US" dirty="0"/>
              <a:t>A massive initial dose </a:t>
            </a:r>
            <a:r>
              <a:rPr lang="en-US" dirty="0" smtClean="0"/>
              <a:t>(</a:t>
            </a:r>
            <a:r>
              <a:rPr lang="en-US" b="1" dirty="0" smtClean="0">
                <a:solidFill>
                  <a:srgbClr val="C00000"/>
                </a:solidFill>
              </a:rPr>
              <a:t>methylprednisolone</a:t>
            </a:r>
            <a:r>
              <a:rPr lang="en-US" dirty="0"/>
              <a:t> 500 mg </a:t>
            </a:r>
            <a:r>
              <a:rPr lang="en-US" dirty="0" err="1" smtClean="0"/>
              <a:t>i.v.</a:t>
            </a:r>
            <a:r>
              <a:rPr lang="en-US" dirty="0" smtClean="0"/>
              <a:t> bolus</a:t>
            </a:r>
            <a:r>
              <a:rPr lang="en-US" dirty="0"/>
              <a:t>) is no more effective than a large initial dose (125 mg) and is not </a:t>
            </a:r>
            <a:r>
              <a:rPr lang="en-US" dirty="0" smtClean="0"/>
              <a:t>advised.</a:t>
            </a:r>
          </a:p>
          <a:p>
            <a:r>
              <a:rPr lang="en-US" dirty="0"/>
              <a:t>Oral </a:t>
            </a:r>
            <a:r>
              <a:rPr lang="en-US" b="1" dirty="0">
                <a:solidFill>
                  <a:srgbClr val="C00000"/>
                </a:solidFill>
              </a:rPr>
              <a:t>prednisone</a:t>
            </a:r>
            <a:r>
              <a:rPr lang="en-US" dirty="0"/>
              <a:t> and </a:t>
            </a:r>
            <a:r>
              <a:rPr lang="en-US" b="1" dirty="0">
                <a:solidFill>
                  <a:srgbClr val="C00000"/>
                </a:solidFill>
              </a:rPr>
              <a:t>methylprednisolone</a:t>
            </a:r>
            <a:r>
              <a:rPr lang="en-US" dirty="0"/>
              <a:t> are rapidly absorbed </a:t>
            </a:r>
            <a:r>
              <a:rPr lang="en-US" dirty="0" smtClean="0"/>
              <a:t>and </a:t>
            </a:r>
            <a:r>
              <a:rPr lang="en-US" dirty="0"/>
              <a:t>their efficacy is comparable to </a:t>
            </a:r>
            <a:r>
              <a:rPr lang="en-US" dirty="0" err="1" smtClean="0"/>
              <a:t>i.v.</a:t>
            </a:r>
            <a:r>
              <a:rPr lang="en-US" dirty="0" smtClean="0"/>
              <a:t> </a:t>
            </a:r>
            <a:endParaRPr lang="en-US" dirty="0"/>
          </a:p>
          <a:p>
            <a:r>
              <a:rPr lang="en-US" dirty="0" err="1" smtClean="0"/>
              <a:t>i.v.</a:t>
            </a:r>
            <a:r>
              <a:rPr lang="en-US" dirty="0" smtClean="0"/>
              <a:t> glucocorticoids </a:t>
            </a:r>
            <a:r>
              <a:rPr lang="en-US" dirty="0"/>
              <a:t>should be given </a:t>
            </a:r>
            <a:r>
              <a:rPr lang="en-US" dirty="0" smtClean="0"/>
              <a:t>in </a:t>
            </a:r>
            <a:r>
              <a:rPr lang="en-US" dirty="0"/>
              <a:t>actual respiratory arrest or are intolerant of oral </a:t>
            </a:r>
            <a:r>
              <a:rPr lang="en-US" dirty="0" smtClean="0"/>
              <a:t>glucocorticoids. Then transition </a:t>
            </a:r>
            <a:r>
              <a:rPr lang="en-US" dirty="0"/>
              <a:t>from parenteral to oral </a:t>
            </a:r>
            <a:r>
              <a:rPr lang="en-US" dirty="0" smtClean="0"/>
              <a:t>administration.</a:t>
            </a:r>
          </a:p>
          <a:p>
            <a:r>
              <a:rPr lang="en-US" dirty="0" smtClean="0"/>
              <a:t> Glucocorticoids </a:t>
            </a:r>
            <a:r>
              <a:rPr lang="en-US" dirty="0"/>
              <a:t>can be given </a:t>
            </a:r>
            <a:r>
              <a:rPr lang="en-US" dirty="0" err="1" smtClean="0"/>
              <a:t>i.m</a:t>
            </a:r>
            <a:r>
              <a:rPr lang="en-US" dirty="0" smtClean="0"/>
              <a:t>. if </a:t>
            </a:r>
            <a:r>
              <a:rPr lang="en-US" dirty="0" err="1" smtClean="0"/>
              <a:t>i.v.</a:t>
            </a:r>
            <a:r>
              <a:rPr lang="en-US" dirty="0" smtClean="0"/>
              <a:t> and </a:t>
            </a:r>
            <a:r>
              <a:rPr lang="en-US" dirty="0"/>
              <a:t>oral access are not available, </a:t>
            </a:r>
            <a:r>
              <a:rPr lang="en-US" dirty="0" smtClean="0"/>
              <a:t>with </a:t>
            </a:r>
            <a:r>
              <a:rPr lang="en-US" dirty="0"/>
              <a:t>delayed </a:t>
            </a:r>
            <a:r>
              <a:rPr lang="en-US" dirty="0" smtClean="0"/>
              <a:t>onset </a:t>
            </a:r>
            <a:r>
              <a:rPr lang="en-US" dirty="0"/>
              <a:t>of action </a:t>
            </a:r>
            <a:r>
              <a:rPr lang="en-US" dirty="0" smtClean="0"/>
              <a:t>up </a:t>
            </a:r>
            <a:r>
              <a:rPr lang="en-US" dirty="0"/>
              <a:t>to 24 </a:t>
            </a:r>
            <a:r>
              <a:rPr lang="en-US" dirty="0" smtClean="0"/>
              <a:t>hr. </a:t>
            </a:r>
            <a:endParaRPr lang="en-US" dirty="0"/>
          </a:p>
        </p:txBody>
      </p:sp>
    </p:spTree>
    <p:extLst>
      <p:ext uri="{BB962C8B-B14F-4D97-AF65-F5344CB8AC3E}">
        <p14:creationId xmlns:p14="http://schemas.microsoft.com/office/powerpoint/2010/main" val="39145265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dirty="0" smtClean="0">
                <a:effectLst>
                  <a:outerShdw blurRad="38100" dist="38100" dir="2700000" algn="tl">
                    <a:srgbClr val="000000">
                      <a:alpha val="43137"/>
                    </a:srgbClr>
                  </a:outerShdw>
                </a:effectLst>
              </a:rPr>
              <a:t>Life-threatening Asthma Exacerbations</a:t>
            </a:r>
            <a:r>
              <a:rPr lang="en-US" sz="3200" dirty="0" smtClean="0">
                <a:effectLst>
                  <a:outerShdw blurRad="38100" dist="38100" dir="2700000" algn="tl">
                    <a:srgbClr val="000000">
                      <a:alpha val="43137"/>
                    </a:srgbClr>
                  </a:outerShdw>
                </a:effectLst>
              </a:rPr>
              <a:t/>
            </a:r>
            <a:br>
              <a:rPr lang="en-US" sz="3200" dirty="0" smtClean="0">
                <a:effectLst>
                  <a:outerShdw blurRad="38100" dist="38100" dir="2700000" algn="tl">
                    <a:srgbClr val="000000">
                      <a:alpha val="43137"/>
                    </a:srgbClr>
                  </a:outerShdw>
                </a:effectLst>
              </a:rPr>
            </a:br>
            <a:endParaRPr lang="en-US" sz="3200" dirty="0">
              <a:effectLst>
                <a:outerShdw blurRad="38100" dist="38100" dir="2700000" algn="tl">
                  <a:srgbClr val="000000">
                    <a:alpha val="43137"/>
                  </a:srgbClr>
                </a:outerShdw>
              </a:effectLst>
            </a:endParaRPr>
          </a:p>
        </p:txBody>
      </p:sp>
      <p:sp>
        <p:nvSpPr>
          <p:cNvPr id="3" name="Content Placeholder 2"/>
          <p:cNvSpPr>
            <a:spLocks noGrp="1"/>
          </p:cNvSpPr>
          <p:nvPr>
            <p:ph sz="quarter" idx="13"/>
          </p:nvPr>
        </p:nvSpPr>
        <p:spPr>
          <a:xfrm>
            <a:off x="274320" y="1124744"/>
            <a:ext cx="8595360" cy="5472608"/>
          </a:xfrm>
        </p:spPr>
        <p:txBody>
          <a:bodyPr>
            <a:normAutofit/>
          </a:bodyPr>
          <a:lstStyle/>
          <a:p>
            <a:r>
              <a:rPr lang="en-US" b="1" dirty="0"/>
              <a:t>Mechanical ventilation and noninvasive positive pressure ventilation</a:t>
            </a:r>
            <a:endParaRPr lang="en-US" dirty="0"/>
          </a:p>
          <a:p>
            <a:r>
              <a:rPr lang="en-US" b="1" dirty="0"/>
              <a:t>Nonstandard </a:t>
            </a:r>
            <a:r>
              <a:rPr lang="en-US" b="1" dirty="0" smtClean="0"/>
              <a:t>therapies</a:t>
            </a:r>
            <a:r>
              <a:rPr lang="en-US" dirty="0"/>
              <a:t>:</a:t>
            </a:r>
            <a:endParaRPr lang="en-US" dirty="0" smtClean="0"/>
          </a:p>
          <a:p>
            <a:r>
              <a:rPr lang="en-US" b="1" dirty="0" smtClean="0">
                <a:solidFill>
                  <a:srgbClr val="800080"/>
                </a:solidFill>
              </a:rPr>
              <a:t>Anesthetic agents:</a:t>
            </a:r>
            <a:r>
              <a:rPr lang="en-US" dirty="0"/>
              <a:t> </a:t>
            </a:r>
            <a:r>
              <a:rPr lang="en-US" b="1" dirty="0" smtClean="0">
                <a:solidFill>
                  <a:srgbClr val="C00000"/>
                </a:solidFill>
              </a:rPr>
              <a:t>ketamine </a:t>
            </a:r>
            <a:r>
              <a:rPr lang="en-US" dirty="0" err="1" smtClean="0">
                <a:solidFill>
                  <a:schemeClr val="tx1"/>
                </a:solidFill>
              </a:rPr>
              <a:t>i.v.</a:t>
            </a:r>
            <a:r>
              <a:rPr lang="en-US" dirty="0" smtClean="0"/>
              <a:t>,</a:t>
            </a:r>
            <a:r>
              <a:rPr lang="en-US" dirty="0"/>
              <a:t> inhaled </a:t>
            </a:r>
            <a:r>
              <a:rPr lang="en-US" b="1" dirty="0" err="1" smtClean="0">
                <a:solidFill>
                  <a:srgbClr val="C00000"/>
                </a:solidFill>
              </a:rPr>
              <a:t>isoflurane</a:t>
            </a:r>
            <a:r>
              <a:rPr lang="en-US" b="1" dirty="0" smtClean="0">
                <a:solidFill>
                  <a:srgbClr val="C00000"/>
                </a:solidFill>
              </a:rPr>
              <a:t> </a:t>
            </a:r>
            <a:r>
              <a:rPr lang="en-US" dirty="0" smtClean="0"/>
              <a:t>and</a:t>
            </a:r>
            <a:r>
              <a:rPr lang="en-US" dirty="0"/>
              <a:t> </a:t>
            </a:r>
            <a:r>
              <a:rPr lang="en-US" b="1" u="sng" dirty="0" err="1">
                <a:solidFill>
                  <a:srgbClr val="C00000"/>
                </a:solidFill>
              </a:rPr>
              <a:t>sevoflurane</a:t>
            </a:r>
            <a:r>
              <a:rPr lang="en-US" dirty="0" smtClean="0"/>
              <a:t>) </a:t>
            </a:r>
          </a:p>
          <a:p>
            <a:endParaRPr lang="en-US" b="1" dirty="0" smtClean="0">
              <a:solidFill>
                <a:srgbClr val="800080"/>
              </a:solidFill>
            </a:endParaRPr>
          </a:p>
          <a:p>
            <a:r>
              <a:rPr lang="en-US" b="1" dirty="0" smtClean="0">
                <a:solidFill>
                  <a:srgbClr val="800080"/>
                </a:solidFill>
              </a:rPr>
              <a:t>Helium-oxygen mixtures </a:t>
            </a:r>
            <a:r>
              <a:rPr lang="en-US" dirty="0" smtClean="0"/>
              <a:t>(</a:t>
            </a:r>
            <a:r>
              <a:rPr lang="en-US" b="1" dirty="0" err="1" smtClean="0">
                <a:solidFill>
                  <a:srgbClr val="C00000"/>
                </a:solidFill>
              </a:rPr>
              <a:t>Heliox</a:t>
            </a:r>
            <a:r>
              <a:rPr lang="en-US" dirty="0" smtClean="0"/>
              <a:t>): </a:t>
            </a:r>
            <a:r>
              <a:rPr lang="en-US" dirty="0"/>
              <a:t>helium </a:t>
            </a:r>
            <a:r>
              <a:rPr lang="en-US" dirty="0" smtClean="0"/>
              <a:t>70-80% mixed </a:t>
            </a:r>
            <a:r>
              <a:rPr lang="en-US" dirty="0"/>
              <a:t>with oxygen </a:t>
            </a:r>
            <a:r>
              <a:rPr lang="en-US" dirty="0" smtClean="0"/>
              <a:t>30- 20%, </a:t>
            </a:r>
            <a:r>
              <a:rPr lang="en-US" dirty="0"/>
              <a:t>respectively) </a:t>
            </a:r>
            <a:r>
              <a:rPr lang="en-US" b="1" dirty="0" smtClean="0">
                <a:solidFill>
                  <a:srgbClr val="800080"/>
                </a:solidFill>
              </a:rPr>
              <a:t> </a:t>
            </a:r>
          </a:p>
          <a:p>
            <a:endParaRPr lang="en-US" b="1" dirty="0" smtClean="0">
              <a:solidFill>
                <a:srgbClr val="800080"/>
              </a:solidFill>
            </a:endParaRPr>
          </a:p>
          <a:p>
            <a:r>
              <a:rPr lang="en-US" b="1" dirty="0" smtClean="0">
                <a:solidFill>
                  <a:srgbClr val="800080"/>
                </a:solidFill>
              </a:rPr>
              <a:t>Rarely Parenteral beta-agonists </a:t>
            </a:r>
            <a:r>
              <a:rPr lang="en-US" b="1" dirty="0" smtClean="0"/>
              <a:t>(</a:t>
            </a:r>
            <a:r>
              <a:rPr lang="en-US" b="1" dirty="0">
                <a:solidFill>
                  <a:srgbClr val="C00000"/>
                </a:solidFill>
              </a:rPr>
              <a:t>epinephrine</a:t>
            </a:r>
            <a:r>
              <a:rPr lang="en-US" b="1" dirty="0"/>
              <a:t> and </a:t>
            </a:r>
            <a:r>
              <a:rPr lang="en-US" b="1" dirty="0" err="1" smtClean="0">
                <a:solidFill>
                  <a:srgbClr val="C00000"/>
                </a:solidFill>
              </a:rPr>
              <a:t>terbutaline</a:t>
            </a:r>
            <a:r>
              <a:rPr lang="en-US" b="1" dirty="0" smtClean="0">
                <a:solidFill>
                  <a:srgbClr val="C00000"/>
                </a:solidFill>
              </a:rPr>
              <a:t>, </a:t>
            </a:r>
            <a:r>
              <a:rPr lang="en-US" b="1" dirty="0" smtClean="0">
                <a:solidFill>
                  <a:schemeClr val="tx1"/>
                </a:solidFill>
              </a:rPr>
              <a:t>IM, SC, IV</a:t>
            </a:r>
            <a:r>
              <a:rPr lang="en-US" b="1" dirty="0" smtClean="0"/>
              <a:t>)</a:t>
            </a:r>
            <a:r>
              <a:rPr lang="en-US" dirty="0" smtClean="0"/>
              <a:t>,</a:t>
            </a:r>
            <a:r>
              <a:rPr lang="en-US" dirty="0"/>
              <a:t> </a:t>
            </a:r>
            <a:r>
              <a:rPr lang="en-US" dirty="0" smtClean="0"/>
              <a:t>are </a:t>
            </a:r>
            <a:r>
              <a:rPr lang="en-US" dirty="0"/>
              <a:t>generally avoided </a:t>
            </a:r>
            <a:r>
              <a:rPr lang="en-US" dirty="0" smtClean="0"/>
              <a:t>because </a:t>
            </a:r>
            <a:r>
              <a:rPr lang="en-US" dirty="0"/>
              <a:t>inhaled short-acting selective beta agonists have equal or greater efficacy </a:t>
            </a:r>
            <a:r>
              <a:rPr lang="en-US" dirty="0" smtClean="0"/>
              <a:t>with </a:t>
            </a:r>
            <a:r>
              <a:rPr lang="en-US" dirty="0"/>
              <a:t>lower </a:t>
            </a:r>
            <a:r>
              <a:rPr lang="en-US" dirty="0" smtClean="0"/>
              <a:t>ADR (</a:t>
            </a:r>
            <a:r>
              <a:rPr lang="en-US" dirty="0" err="1" smtClean="0"/>
              <a:t>eg</a:t>
            </a:r>
            <a:r>
              <a:rPr lang="en-US" dirty="0"/>
              <a:t>, tachycardia, arrhythmias, myocardial </a:t>
            </a:r>
            <a:r>
              <a:rPr lang="en-US" dirty="0" smtClean="0"/>
              <a:t>injury); </a:t>
            </a:r>
            <a:r>
              <a:rPr lang="en-US" dirty="0"/>
              <a:t>should not be </a:t>
            </a:r>
            <a:r>
              <a:rPr lang="en-US" dirty="0" smtClean="0"/>
              <a:t>combined.</a:t>
            </a:r>
            <a:endParaRPr lang="en-US" b="1" dirty="0">
              <a:solidFill>
                <a:srgbClr val="800080"/>
              </a:solidFill>
            </a:endParaRPr>
          </a:p>
        </p:txBody>
      </p:sp>
    </p:spTree>
    <p:extLst>
      <p:ext uri="{BB962C8B-B14F-4D97-AF65-F5344CB8AC3E}">
        <p14:creationId xmlns:p14="http://schemas.microsoft.com/office/powerpoint/2010/main" val="990892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4" name="Title 1"/>
          <p:cNvSpPr>
            <a:spLocks noGrp="1"/>
          </p:cNvSpPr>
          <p:nvPr>
            <p:ph type="title"/>
          </p:nvPr>
        </p:nvSpPr>
        <p:spPr>
          <a:xfrm>
            <a:off x="533400" y="0"/>
            <a:ext cx="8229600" cy="990600"/>
          </a:xfrm>
        </p:spPr>
        <p:txBody>
          <a:bodyPr/>
          <a:lstStyle/>
          <a:p>
            <a:pPr algn="r" rtl="1"/>
            <a:r>
              <a:rPr lang="fa-IR" b="1" dirty="0">
                <a:solidFill>
                  <a:srgbClr val="A55045"/>
                </a:solidFill>
                <a:cs typeface="B Mitra" pitchFamily="2" charset="-78"/>
              </a:rPr>
              <a:t>آسم</a:t>
            </a:r>
            <a:endParaRPr lang="en-US" b="1" dirty="0">
              <a:solidFill>
                <a:srgbClr val="A55045"/>
              </a:solidFill>
              <a:cs typeface="B Mitra" pitchFamily="2" charset="-78"/>
            </a:endParaRPr>
          </a:p>
        </p:txBody>
      </p:sp>
      <p:sp>
        <p:nvSpPr>
          <p:cNvPr id="1048605" name="Content Placeholder 2"/>
          <p:cNvSpPr>
            <a:spLocks noGrp="1"/>
          </p:cNvSpPr>
          <p:nvPr>
            <p:ph idx="4294967295"/>
          </p:nvPr>
        </p:nvSpPr>
        <p:spPr>
          <a:xfrm>
            <a:off x="304800" y="990600"/>
            <a:ext cx="8610600" cy="4419600"/>
          </a:xfrm>
          <a:prstGeom prst="rect">
            <a:avLst/>
          </a:prstGeom>
        </p:spPr>
        <p:txBody>
          <a:bodyPr/>
          <a:lstStyle/>
          <a:p>
            <a:pPr algn="r" rtl="1"/>
            <a:r>
              <a:rPr lang="fa-IR" sz="2800" b="1" dirty="0">
                <a:solidFill>
                  <a:srgbClr val="FF6600"/>
                </a:solidFill>
                <a:cs typeface="B Mitra" pitchFamily="2" charset="-78"/>
              </a:rPr>
              <a:t>تعریف: </a:t>
            </a:r>
            <a:r>
              <a:rPr lang="fa-IR" sz="2800" b="1" dirty="0">
                <a:solidFill>
                  <a:schemeClr val="tx1">
                    <a:lumMod val="60000"/>
                    <a:lumOff val="40000"/>
                  </a:schemeClr>
                </a:solidFill>
                <a:cs typeface="B Mitra" pitchFamily="2" charset="-78"/>
              </a:rPr>
              <a:t>بیماری التهابی ریوی بصورت انسداد برگشت پذیر و عود کننده مجاری هوایی</a:t>
            </a:r>
          </a:p>
          <a:p>
            <a:pPr algn="r" rtl="1"/>
            <a:r>
              <a:rPr lang="fa-IR" sz="2800" b="1" dirty="0">
                <a:solidFill>
                  <a:srgbClr val="FF6600"/>
                </a:solidFill>
                <a:cs typeface="B Mitra" pitchFamily="2" charset="-78"/>
              </a:rPr>
              <a:t>علائم: </a:t>
            </a:r>
            <a:r>
              <a:rPr lang="fa-IR" sz="2800" b="1" dirty="0">
                <a:solidFill>
                  <a:schemeClr val="tx1">
                    <a:lumMod val="60000"/>
                    <a:lumOff val="40000"/>
                  </a:schemeClr>
                </a:solidFill>
                <a:cs typeface="B Mitra" pitchFamily="2" charset="-78"/>
              </a:rPr>
              <a:t>سرفه، تنگی نفس، خس خس سینه</a:t>
            </a:r>
          </a:p>
          <a:p>
            <a:pPr algn="r" rtl="1"/>
            <a:r>
              <a:rPr lang="fa-IR" sz="2800" b="1" dirty="0">
                <a:solidFill>
                  <a:srgbClr val="FF6600"/>
                </a:solidFill>
                <a:cs typeface="B Mitra" pitchFamily="2" charset="-78"/>
              </a:rPr>
              <a:t>اتیولوژی: </a:t>
            </a:r>
            <a:r>
              <a:rPr lang="fa-IR" sz="2800" b="1" dirty="0">
                <a:cs typeface="B Lotus" pitchFamily="2" charset="-78"/>
              </a:rPr>
              <a:t>واکنش ازدیاد حساسیت نوع اول (تولید آنتی بادی </a:t>
            </a:r>
            <a:r>
              <a:rPr lang="en-US" sz="2800" b="1" dirty="0" err="1">
                <a:cs typeface="B Lotus" pitchFamily="2" charset="-78"/>
              </a:rPr>
              <a:t>IgE</a:t>
            </a:r>
            <a:r>
              <a:rPr lang="fa-IR" sz="2800" b="1" dirty="0">
                <a:cs typeface="B Lotus" pitchFamily="2" charset="-78"/>
              </a:rPr>
              <a:t> بدنبال تماس با آلرژن و آزاد شدن هیستامین و سایر واسطه های التهابی)، افزایش فعالیت پاراسمپاتیک، افزایش فعالیت گیرنده های </a:t>
            </a:r>
            <a:r>
              <a:rPr lang="el-GR" sz="2800" b="1" dirty="0">
                <a:cs typeface="B Lotus" pitchFamily="2" charset="-78"/>
              </a:rPr>
              <a:t>α</a:t>
            </a:r>
            <a:r>
              <a:rPr lang="fa-IR" sz="2800" b="1" dirty="0">
                <a:cs typeface="B Lotus" pitchFamily="2" charset="-78"/>
              </a:rPr>
              <a:t> آدرنرژیک و کاهش فعالیت گیرنده های </a:t>
            </a:r>
            <a:r>
              <a:rPr lang="el-GR" sz="2800" b="1" dirty="0">
                <a:cs typeface="B Lotus" pitchFamily="2" charset="-78"/>
              </a:rPr>
              <a:t>β</a:t>
            </a:r>
            <a:r>
              <a:rPr lang="fa-IR" sz="2800" b="1" dirty="0">
                <a:cs typeface="B Lotus" pitchFamily="2" charset="-78"/>
              </a:rPr>
              <a:t> آدرنرژیک</a:t>
            </a:r>
            <a:r>
              <a:rPr lang="en-US" sz="2800" b="1" dirty="0"/>
              <a:t>   </a:t>
            </a:r>
          </a:p>
          <a:p>
            <a:pPr algn="r" rtl="1">
              <a:buNone/>
            </a:pPr>
            <a:r>
              <a:rPr lang="en-US" sz="2800" dirty="0"/>
              <a:t>           </a:t>
            </a:r>
          </a:p>
        </p:txBody>
      </p:sp>
    </p:spTree>
    <p:extLst>
      <p:ext uri="{BB962C8B-B14F-4D97-AF65-F5344CB8AC3E}">
        <p14:creationId xmlns:p14="http://schemas.microsoft.com/office/powerpoint/2010/main" val="2394364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6" name="Title 1"/>
          <p:cNvSpPr>
            <a:spLocks noGrp="1"/>
          </p:cNvSpPr>
          <p:nvPr>
            <p:ph type="title"/>
          </p:nvPr>
        </p:nvSpPr>
        <p:spPr>
          <a:xfrm>
            <a:off x="457200" y="12700"/>
            <a:ext cx="8229600" cy="1143000"/>
          </a:xfrm>
        </p:spPr>
        <p:txBody>
          <a:bodyPr/>
          <a:lstStyle/>
          <a:p>
            <a:pPr algn="r" rtl="1"/>
            <a:r>
              <a:rPr lang="fa-IR" b="1" dirty="0">
                <a:cs typeface="B Lotus" pitchFamily="2" charset="-78"/>
              </a:rPr>
              <a:t>داروهای مؤثر در آسم</a:t>
            </a:r>
            <a:endParaRPr lang="en-US" b="1" dirty="0">
              <a:cs typeface="B Lotus" pitchFamily="2" charset="-78"/>
            </a:endParaRPr>
          </a:p>
        </p:txBody>
      </p:sp>
      <p:sp>
        <p:nvSpPr>
          <p:cNvPr id="1048607" name="Content Placeholder 2"/>
          <p:cNvSpPr>
            <a:spLocks noGrp="1"/>
          </p:cNvSpPr>
          <p:nvPr>
            <p:ph idx="4294967295"/>
          </p:nvPr>
        </p:nvSpPr>
        <p:spPr>
          <a:xfrm>
            <a:off x="304800" y="1066800"/>
            <a:ext cx="8382000" cy="4876800"/>
          </a:xfrm>
          <a:prstGeom prst="rect">
            <a:avLst/>
          </a:prstGeom>
        </p:spPr>
        <p:txBody>
          <a:bodyPr/>
          <a:lstStyle/>
          <a:p>
            <a:pPr marL="0" indent="0" algn="r" rtl="1">
              <a:buNone/>
            </a:pPr>
            <a:r>
              <a:rPr lang="fa-IR" sz="2800" b="1" dirty="0">
                <a:solidFill>
                  <a:srgbClr val="A55045"/>
                </a:solidFill>
                <a:cs typeface="B Lotus" pitchFamily="2" charset="-78"/>
              </a:rPr>
              <a:t>الف) داروهای گشاد کننده برونش:</a:t>
            </a:r>
          </a:p>
          <a:p>
            <a:pPr algn="r" rtl="1"/>
            <a:r>
              <a:rPr lang="fa-IR" sz="2800" b="1" dirty="0">
                <a:cs typeface="B Lotus" pitchFamily="2" charset="-78"/>
              </a:rPr>
              <a:t>داروهای مقلد سمپاتیک</a:t>
            </a:r>
          </a:p>
          <a:p>
            <a:pPr algn="r" rtl="1"/>
            <a:r>
              <a:rPr lang="fa-IR" sz="2800" b="1" dirty="0">
                <a:cs typeface="B Lotus" pitchFamily="2" charset="-78"/>
              </a:rPr>
              <a:t>داروهای ضدموسکارینی</a:t>
            </a:r>
          </a:p>
          <a:p>
            <a:pPr algn="r" rtl="1"/>
            <a:r>
              <a:rPr lang="fa-IR" sz="2800" b="1" dirty="0">
                <a:cs typeface="B Lotus" pitchFamily="2" charset="-78"/>
              </a:rPr>
              <a:t>متیل گزانتین ها</a:t>
            </a:r>
          </a:p>
          <a:p>
            <a:pPr marL="0" indent="0" algn="r" rtl="1">
              <a:buNone/>
            </a:pPr>
            <a:r>
              <a:rPr lang="fa-IR" sz="2800" b="1" dirty="0">
                <a:solidFill>
                  <a:srgbClr val="A55045"/>
                </a:solidFill>
                <a:cs typeface="B Lotus" pitchFamily="2" charset="-78"/>
              </a:rPr>
              <a:t>ب) ضدالتهاب ها:</a:t>
            </a:r>
          </a:p>
          <a:p>
            <a:pPr algn="r" rtl="1"/>
            <a:r>
              <a:rPr lang="fa-IR" sz="2800" b="1" dirty="0">
                <a:cs typeface="B Lotus" pitchFamily="2" charset="-78"/>
              </a:rPr>
              <a:t>کرومولین سدیم</a:t>
            </a:r>
          </a:p>
          <a:p>
            <a:pPr algn="r" rtl="1"/>
            <a:r>
              <a:rPr lang="fa-IR" sz="2800" b="1" dirty="0">
                <a:cs typeface="B Lotus" pitchFamily="2" charset="-78"/>
              </a:rPr>
              <a:t>کورتیکواستروئیدها</a:t>
            </a:r>
          </a:p>
          <a:p>
            <a:pPr algn="r" rtl="1"/>
            <a:r>
              <a:rPr lang="fa-IR" sz="2800" b="1" dirty="0">
                <a:cs typeface="B Lotus" pitchFamily="2" charset="-78"/>
              </a:rPr>
              <a:t>بازدارنده ها و آنتاگونیستهای لکوترین</a:t>
            </a:r>
            <a:endParaRPr lang="fa-IR" sz="2800" b="1" dirty="0">
              <a:solidFill>
                <a:srgbClr val="FF99FF"/>
              </a:solidFill>
              <a:cs typeface="B Lotus" pitchFamily="2" charset="-78"/>
            </a:endParaRPr>
          </a:p>
          <a:p>
            <a:pPr algn="r" rtl="1"/>
            <a:r>
              <a:rPr lang="fa-IR" sz="2800" b="1" dirty="0">
                <a:cs typeface="B Lotus" pitchFamily="2" charset="-78"/>
              </a:rPr>
              <a:t>آنتی بادی های ضد</a:t>
            </a:r>
            <a:r>
              <a:rPr lang="en-US" sz="2800" b="1" dirty="0" err="1">
                <a:cs typeface="B Lotus" pitchFamily="2" charset="-78"/>
              </a:rPr>
              <a:t>IgE</a:t>
            </a:r>
            <a:endParaRPr lang="fa-IR" sz="2800" b="1" dirty="0">
              <a:solidFill>
                <a:srgbClr val="FF99FF"/>
              </a:solidFill>
              <a:cs typeface="B Lotus" pitchFamily="2" charset="-78"/>
            </a:endParaRPr>
          </a:p>
          <a:p>
            <a:pPr algn="r" rtl="1"/>
            <a:endParaRPr lang="fa-IR" sz="2800" b="1" dirty="0">
              <a:cs typeface="B Lotus" pitchFamily="2" charset="-78"/>
            </a:endParaRPr>
          </a:p>
          <a:p>
            <a:pPr algn="r" rtl="1"/>
            <a:endParaRPr lang="en-US" b="1" dirty="0">
              <a:cs typeface="B Lotus" pitchFamily="2" charset="-78"/>
            </a:endParaRPr>
          </a:p>
        </p:txBody>
      </p:sp>
      <p:sp>
        <p:nvSpPr>
          <p:cNvPr id="1048608" name="Date Placeholder 3"/>
          <p:cNvSpPr>
            <a:spLocks noGrp="1"/>
          </p:cNvSpPr>
          <p:nvPr>
            <p:ph type="dt" sz="half" idx="10"/>
          </p:nvPr>
        </p:nvSpPr>
        <p:spPr/>
        <p:txBody>
          <a:bodyPr/>
          <a:lstStyle/>
          <a:p>
            <a:endParaRPr lang="en-US" dirty="0"/>
          </a:p>
        </p:txBody>
      </p:sp>
      <p:sp>
        <p:nvSpPr>
          <p:cNvPr id="1048609" name="Footer Placeholder 4"/>
          <p:cNvSpPr>
            <a:spLocks noGrp="1"/>
          </p:cNvSpPr>
          <p:nvPr>
            <p:ph type="ftr" sz="quarter" idx="11"/>
          </p:nvPr>
        </p:nvSpPr>
        <p:spPr/>
        <p:txBody>
          <a:bodyPr/>
          <a:lstStyle/>
          <a:p>
            <a:endParaRPr lang="en-US" dirty="0"/>
          </a:p>
        </p:txBody>
      </p:sp>
      <p:sp>
        <p:nvSpPr>
          <p:cNvPr id="1048610" name="Slide Number Placeholder 5"/>
          <p:cNvSpPr>
            <a:spLocks noGrp="1"/>
          </p:cNvSpPr>
          <p:nvPr>
            <p:ph type="sldNum" sz="quarter" idx="12"/>
          </p:nvPr>
        </p:nvSpPr>
        <p:spPr/>
        <p:txBody>
          <a:bodyPr>
            <a:normAutofit fontScale="92500" lnSpcReduction="20000"/>
          </a:bodyPr>
          <a:lstStyle/>
          <a:p>
            <a:fld id="{78BEC982-DBE8-443C-ACD4-E61224051F8E}" type="slidenum">
              <a:rPr lang="en-US" smtClean="0"/>
              <a:t>3</a:t>
            </a:fld>
            <a:endParaRPr lang="en-US"/>
          </a:p>
        </p:txBody>
      </p:sp>
    </p:spTree>
    <p:extLst>
      <p:ext uri="{BB962C8B-B14F-4D97-AF65-F5344CB8AC3E}">
        <p14:creationId xmlns:p14="http://schemas.microsoft.com/office/powerpoint/2010/main" val="1410001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1" name="Title 1"/>
          <p:cNvSpPr>
            <a:spLocks noGrp="1"/>
          </p:cNvSpPr>
          <p:nvPr>
            <p:ph type="title"/>
          </p:nvPr>
        </p:nvSpPr>
        <p:spPr>
          <a:xfrm>
            <a:off x="457200" y="228600"/>
            <a:ext cx="8458200" cy="1143000"/>
          </a:xfrm>
        </p:spPr>
        <p:txBody>
          <a:bodyPr>
            <a:normAutofit fontScale="90000"/>
          </a:bodyPr>
          <a:lstStyle/>
          <a:p>
            <a:pPr algn="ctr"/>
            <a:r>
              <a:rPr lang="fa-IR" sz="3200" b="1" dirty="0">
                <a:solidFill>
                  <a:schemeClr val="tx2">
                    <a:lumMod val="60000"/>
                    <a:lumOff val="40000"/>
                  </a:schemeClr>
                </a:solidFill>
                <a:cs typeface="B Lotus" pitchFamily="2" charset="-78"/>
              </a:rPr>
              <a:t>داروهای گشاد کننده برونش</a:t>
            </a:r>
            <a:r>
              <a:rPr lang="fa-IR" sz="3600" b="1" dirty="0">
                <a:solidFill>
                  <a:schemeClr val="tx2">
                    <a:lumMod val="60000"/>
                    <a:lumOff val="40000"/>
                  </a:schemeClr>
                </a:solidFill>
                <a:cs typeface="B Lotus" pitchFamily="2" charset="-78"/>
              </a:rPr>
              <a:t>: </a:t>
            </a:r>
            <a:r>
              <a:rPr lang="fa-IR" b="1" dirty="0">
                <a:solidFill>
                  <a:schemeClr val="tx2">
                    <a:lumMod val="60000"/>
                    <a:lumOff val="40000"/>
                  </a:schemeClr>
                </a:solidFill>
                <a:cs typeface="B Lotus" pitchFamily="2" charset="-78"/>
              </a:rPr>
              <a:t>داروهای مقلد سمپاتیک</a:t>
            </a:r>
            <a:r>
              <a:rPr lang="fa-IR" b="1" dirty="0">
                <a:cs typeface="B Lotus" pitchFamily="2" charset="-78"/>
              </a:rPr>
              <a:t/>
            </a:r>
            <a:br>
              <a:rPr lang="fa-IR" b="1" dirty="0">
                <a:cs typeface="B Lotus" pitchFamily="2" charset="-78"/>
              </a:rPr>
            </a:br>
            <a:endParaRPr lang="en-US" dirty="0"/>
          </a:p>
        </p:txBody>
      </p:sp>
      <p:sp>
        <p:nvSpPr>
          <p:cNvPr id="1048612" name="Content Placeholder 2"/>
          <p:cNvSpPr>
            <a:spLocks noGrp="1"/>
          </p:cNvSpPr>
          <p:nvPr>
            <p:ph idx="4294967295"/>
          </p:nvPr>
        </p:nvSpPr>
        <p:spPr>
          <a:xfrm>
            <a:off x="304800" y="838200"/>
            <a:ext cx="8534400" cy="5410200"/>
          </a:xfrm>
          <a:prstGeom prst="rect">
            <a:avLst/>
          </a:prstGeom>
        </p:spPr>
        <p:txBody>
          <a:bodyPr/>
          <a:lstStyle/>
          <a:p>
            <a:pPr marL="0" indent="0" algn="r" rtl="1">
              <a:buNone/>
            </a:pPr>
            <a:r>
              <a:rPr lang="fa-IR" b="1" dirty="0">
                <a:solidFill>
                  <a:schemeClr val="accent2"/>
                </a:solidFill>
                <a:cs typeface="B Lotus" pitchFamily="2" charset="-78"/>
              </a:rPr>
              <a:t>1</a:t>
            </a:r>
            <a:r>
              <a:rPr lang="fa-IR" sz="2800" b="1" dirty="0">
                <a:solidFill>
                  <a:schemeClr val="accent2"/>
                </a:solidFill>
                <a:cs typeface="B Lotus" pitchFamily="2" charset="-78"/>
              </a:rPr>
              <a:t>) داروهای آدرنرژیک غیرانتخابی: </a:t>
            </a:r>
          </a:p>
          <a:p>
            <a:pPr algn="r" rtl="1"/>
            <a:r>
              <a:rPr lang="fa-IR" sz="2800" b="1" dirty="0">
                <a:solidFill>
                  <a:schemeClr val="tx1"/>
                </a:solidFill>
                <a:cs typeface="B Lotus" pitchFamily="2" charset="-78"/>
              </a:rPr>
              <a:t>اپی نفرین: بصورت </a:t>
            </a:r>
            <a:r>
              <a:rPr lang="en-US" sz="2800" b="1" dirty="0">
                <a:solidFill>
                  <a:schemeClr val="tx1"/>
                </a:solidFill>
                <a:cs typeface="B Lotus" pitchFamily="2" charset="-78"/>
              </a:rPr>
              <a:t>SC</a:t>
            </a:r>
            <a:r>
              <a:rPr lang="fa-IR" sz="2800" b="1" dirty="0">
                <a:solidFill>
                  <a:schemeClr val="tx1"/>
                </a:solidFill>
                <a:cs typeface="B Lotus" pitchFamily="2" charset="-78"/>
              </a:rPr>
              <a:t> در فوریتهای آلرژیک حاد و بصورت آئروسل در آسم موجب تحریک گیرنده های </a:t>
            </a:r>
            <a:r>
              <a:rPr lang="el-GR" sz="2800" b="1" dirty="0">
                <a:solidFill>
                  <a:schemeClr val="tx1"/>
                </a:solidFill>
                <a:cs typeface="B Lotus" pitchFamily="2" charset="-78"/>
              </a:rPr>
              <a:t>α</a:t>
            </a:r>
            <a:r>
              <a:rPr lang="fa-IR" sz="2800" b="1" dirty="0">
                <a:solidFill>
                  <a:schemeClr val="tx1"/>
                </a:solidFill>
                <a:cs typeface="B Lotus" pitchFamily="2" charset="-78"/>
              </a:rPr>
              <a:t> (انقباض عروق و ↓ادم و پرخونی مخاط)، </a:t>
            </a:r>
            <a:r>
              <a:rPr lang="el-GR" sz="2800" kern="1200" dirty="0">
                <a:solidFill>
                  <a:schemeClr val="tx1"/>
                </a:solidFill>
              </a:rPr>
              <a:t>β</a:t>
            </a:r>
            <a:r>
              <a:rPr lang="en-US" sz="2800" baseline="-25000" dirty="0">
                <a:solidFill>
                  <a:schemeClr val="tx1"/>
                </a:solidFill>
              </a:rPr>
              <a:t>1</a:t>
            </a:r>
            <a:r>
              <a:rPr lang="fa-IR" sz="2800" baseline="-25000" dirty="0">
                <a:solidFill>
                  <a:schemeClr val="tx1"/>
                </a:solidFill>
              </a:rPr>
              <a:t> </a:t>
            </a:r>
            <a:r>
              <a:rPr lang="fa-IR" sz="2800" b="1" dirty="0">
                <a:solidFill>
                  <a:schemeClr val="tx1"/>
                </a:solidFill>
                <a:cs typeface="B Lotus" pitchFamily="2" charset="-78"/>
              </a:rPr>
              <a:t>(عوارض قلبی، ↑ضربان)</a:t>
            </a:r>
            <a:r>
              <a:rPr lang="fa-IR" sz="2800" baseline="-25000" dirty="0">
                <a:solidFill>
                  <a:schemeClr val="tx1"/>
                </a:solidFill>
              </a:rPr>
              <a:t> </a:t>
            </a:r>
            <a:r>
              <a:rPr lang="fa-IR" sz="2800" b="1" dirty="0">
                <a:solidFill>
                  <a:schemeClr val="tx1"/>
                </a:solidFill>
                <a:cs typeface="B Lotus" pitchFamily="2" charset="-78"/>
              </a:rPr>
              <a:t>و </a:t>
            </a:r>
            <a:r>
              <a:rPr lang="el-GR" sz="2800" kern="1200" dirty="0">
                <a:solidFill>
                  <a:schemeClr val="tx1"/>
                </a:solidFill>
              </a:rPr>
              <a:t>β</a:t>
            </a:r>
            <a:r>
              <a:rPr lang="en-US" sz="2800" kern="1200" baseline="-25000" dirty="0">
                <a:solidFill>
                  <a:schemeClr val="tx1"/>
                </a:solidFill>
              </a:rPr>
              <a:t>2</a:t>
            </a:r>
            <a:r>
              <a:rPr lang="fa-IR" sz="2800" kern="1200" baseline="-25000" dirty="0">
                <a:solidFill>
                  <a:schemeClr val="tx1"/>
                </a:solidFill>
              </a:rPr>
              <a:t>  </a:t>
            </a:r>
            <a:r>
              <a:rPr lang="fa-IR" sz="2800" b="1" dirty="0">
                <a:solidFill>
                  <a:schemeClr val="tx1"/>
                </a:solidFill>
                <a:cs typeface="B Lotus" pitchFamily="2" charset="-78"/>
              </a:rPr>
              <a:t>(اتساع عروق بزرگ و برونش) میشود.</a:t>
            </a:r>
          </a:p>
          <a:p>
            <a:pPr algn="r" rtl="1"/>
            <a:endParaRPr lang="fa-IR" sz="2800" b="1" dirty="0">
              <a:solidFill>
                <a:schemeClr val="tx1"/>
              </a:solidFill>
              <a:cs typeface="B Lotus" pitchFamily="2" charset="-78"/>
            </a:endParaRPr>
          </a:p>
          <a:p>
            <a:pPr marL="0" indent="0" algn="r" rtl="1">
              <a:buNone/>
            </a:pPr>
            <a:r>
              <a:rPr lang="fa-IR" sz="2800" b="1" dirty="0">
                <a:solidFill>
                  <a:schemeClr val="accent2"/>
                </a:solidFill>
                <a:cs typeface="B Lotus" pitchFamily="2" charset="-78"/>
              </a:rPr>
              <a:t>2) آگونیستهای غیرانتخابی </a:t>
            </a:r>
            <a:r>
              <a:rPr lang="el-GR" sz="2800" kern="1200" dirty="0">
                <a:solidFill>
                  <a:schemeClr val="accent2"/>
                </a:solidFill>
              </a:rPr>
              <a:t>β</a:t>
            </a:r>
            <a:r>
              <a:rPr lang="fa-IR" sz="2800" b="1" dirty="0">
                <a:solidFill>
                  <a:schemeClr val="accent2"/>
                </a:solidFill>
                <a:cs typeface="B Lotus" pitchFamily="2" charset="-78"/>
              </a:rPr>
              <a:t> آدرنرژیک: </a:t>
            </a:r>
            <a:r>
              <a:rPr lang="fa-IR" sz="2800" b="1" dirty="0">
                <a:solidFill>
                  <a:schemeClr val="tx1"/>
                </a:solidFill>
                <a:cs typeface="B Lotus" pitchFamily="2" charset="-78"/>
              </a:rPr>
              <a:t>ایزوپروترنول متسع کننده قوی برونش است ولی بدلیل عوارض قلبی و مرگ و میر کمتر استفاده میشود.</a:t>
            </a:r>
          </a:p>
          <a:p>
            <a:pPr marL="0" indent="0" algn="r" rtl="1">
              <a:buNone/>
            </a:pPr>
            <a:endParaRPr lang="fa-IR" sz="2800" b="1" dirty="0">
              <a:solidFill>
                <a:schemeClr val="tx1"/>
              </a:solidFill>
              <a:cs typeface="B Lotus" pitchFamily="2" charset="-78"/>
            </a:endParaRPr>
          </a:p>
          <a:p>
            <a:pPr marL="0" indent="0" algn="r" rtl="1">
              <a:buNone/>
            </a:pPr>
            <a:r>
              <a:rPr lang="fa-IR" sz="2800" b="1" dirty="0">
                <a:solidFill>
                  <a:schemeClr val="accent2"/>
                </a:solidFill>
                <a:cs typeface="B Lotus" pitchFamily="2" charset="-78"/>
              </a:rPr>
              <a:t>3) آگونیستهای انتخابی گیرنده </a:t>
            </a:r>
            <a:r>
              <a:rPr lang="el-GR" sz="2800" kern="1200" dirty="0">
                <a:solidFill>
                  <a:schemeClr val="accent2"/>
                </a:solidFill>
              </a:rPr>
              <a:t>β</a:t>
            </a:r>
            <a:r>
              <a:rPr lang="en-US" sz="2800" kern="1200" baseline="-25000" dirty="0">
                <a:solidFill>
                  <a:schemeClr val="accent2"/>
                </a:solidFill>
              </a:rPr>
              <a:t>2</a:t>
            </a:r>
            <a:r>
              <a:rPr lang="fa-IR" sz="2800" b="1" dirty="0">
                <a:solidFill>
                  <a:schemeClr val="accent2"/>
                </a:solidFill>
                <a:cs typeface="B Lotus" pitchFamily="2" charset="-78"/>
              </a:rPr>
              <a:t> آدرنرژیک: </a:t>
            </a:r>
            <a:r>
              <a:rPr lang="fa-IR" sz="2800" b="1" dirty="0">
                <a:solidFill>
                  <a:schemeClr val="tx1"/>
                </a:solidFill>
                <a:cs typeface="B Lotus" pitchFamily="2" charset="-78"/>
              </a:rPr>
              <a:t>پرمصرف ترین داروها در درمان آسم هستند.</a:t>
            </a:r>
          </a:p>
          <a:p>
            <a:pPr algn="r" rtl="1"/>
            <a:endParaRPr lang="en-US" sz="2800" dirty="0">
              <a:solidFill>
                <a:schemeClr val="tx1"/>
              </a:solidFill>
            </a:endParaRPr>
          </a:p>
        </p:txBody>
      </p:sp>
      <p:sp>
        <p:nvSpPr>
          <p:cNvPr id="1048613" name="Date Placeholder 3"/>
          <p:cNvSpPr>
            <a:spLocks noGrp="1"/>
          </p:cNvSpPr>
          <p:nvPr>
            <p:ph type="dt" sz="half" idx="10"/>
          </p:nvPr>
        </p:nvSpPr>
        <p:spPr/>
        <p:txBody>
          <a:bodyPr/>
          <a:lstStyle/>
          <a:p>
            <a:endParaRPr lang="en-US" dirty="0"/>
          </a:p>
        </p:txBody>
      </p:sp>
      <p:sp>
        <p:nvSpPr>
          <p:cNvPr id="1048614" name="Footer Placeholder 4"/>
          <p:cNvSpPr>
            <a:spLocks noGrp="1"/>
          </p:cNvSpPr>
          <p:nvPr>
            <p:ph type="ftr" sz="quarter" idx="11"/>
          </p:nvPr>
        </p:nvSpPr>
        <p:spPr/>
        <p:txBody>
          <a:bodyPr/>
          <a:lstStyle/>
          <a:p>
            <a:endParaRPr lang="en-US" dirty="0"/>
          </a:p>
        </p:txBody>
      </p:sp>
      <p:sp>
        <p:nvSpPr>
          <p:cNvPr id="1048615" name="Slide Number Placeholder 5"/>
          <p:cNvSpPr>
            <a:spLocks noGrp="1"/>
          </p:cNvSpPr>
          <p:nvPr>
            <p:ph type="sldNum" sz="quarter" idx="12"/>
          </p:nvPr>
        </p:nvSpPr>
        <p:spPr/>
        <p:txBody>
          <a:bodyPr>
            <a:normAutofit fontScale="92500" lnSpcReduction="20000"/>
          </a:bodyPr>
          <a:lstStyle/>
          <a:p>
            <a:fld id="{78BEC982-DBE8-443C-ACD4-E61224051F8E}" type="slidenum">
              <a:rPr lang="en-US" smtClean="0"/>
              <a:t>4</a:t>
            </a:fld>
            <a:endParaRPr lang="en-US"/>
          </a:p>
        </p:txBody>
      </p:sp>
    </p:spTree>
    <p:extLst>
      <p:ext uri="{BB962C8B-B14F-4D97-AF65-F5344CB8AC3E}">
        <p14:creationId xmlns:p14="http://schemas.microsoft.com/office/powerpoint/2010/main" val="2889526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48612">
                                            <p:txEl>
                                              <p:pRg st="0" end="0"/>
                                            </p:txEl>
                                          </p:spTgt>
                                        </p:tgtEl>
                                        <p:attrNameLst>
                                          <p:attrName>style.visibility</p:attrName>
                                        </p:attrNameLst>
                                      </p:cBhvr>
                                      <p:to>
                                        <p:strVal val="visible"/>
                                      </p:to>
                                    </p:set>
                                    <p:animEffect transition="in" filter="fade">
                                      <p:cBhvr>
                                        <p:cTn id="7" dur="500"/>
                                        <p:tgtEl>
                                          <p:spTgt spid="10486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48612">
                                            <p:txEl>
                                              <p:pRg st="1" end="1"/>
                                            </p:txEl>
                                          </p:spTgt>
                                        </p:tgtEl>
                                        <p:attrNameLst>
                                          <p:attrName>style.visibility</p:attrName>
                                        </p:attrNameLst>
                                      </p:cBhvr>
                                      <p:to>
                                        <p:strVal val="visible"/>
                                      </p:to>
                                    </p:set>
                                    <p:animEffect transition="in" filter="fade">
                                      <p:cBhvr>
                                        <p:cTn id="12" dur="500"/>
                                        <p:tgtEl>
                                          <p:spTgt spid="10486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48612">
                                            <p:txEl>
                                              <p:pRg st="3" end="3"/>
                                            </p:txEl>
                                          </p:spTgt>
                                        </p:tgtEl>
                                        <p:attrNameLst>
                                          <p:attrName>style.visibility</p:attrName>
                                        </p:attrNameLst>
                                      </p:cBhvr>
                                      <p:to>
                                        <p:strVal val="visible"/>
                                      </p:to>
                                    </p:set>
                                    <p:animEffect transition="in" filter="fade">
                                      <p:cBhvr>
                                        <p:cTn id="17" dur="500"/>
                                        <p:tgtEl>
                                          <p:spTgt spid="104861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48612">
                                            <p:txEl>
                                              <p:pRg st="5" end="5"/>
                                            </p:txEl>
                                          </p:spTgt>
                                        </p:tgtEl>
                                        <p:attrNameLst>
                                          <p:attrName>style.visibility</p:attrName>
                                        </p:attrNameLst>
                                      </p:cBhvr>
                                      <p:to>
                                        <p:strVal val="visible"/>
                                      </p:to>
                                    </p:set>
                                    <p:animEffect transition="in" filter="fade">
                                      <p:cBhvr>
                                        <p:cTn id="22" dur="500"/>
                                        <p:tgtEl>
                                          <p:spTgt spid="10486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6" name="Title 1"/>
          <p:cNvSpPr>
            <a:spLocks noGrp="1"/>
          </p:cNvSpPr>
          <p:nvPr>
            <p:ph type="title"/>
          </p:nvPr>
        </p:nvSpPr>
        <p:spPr>
          <a:xfrm>
            <a:off x="-228600" y="228600"/>
            <a:ext cx="9067800" cy="914400"/>
          </a:xfrm>
        </p:spPr>
        <p:txBody>
          <a:bodyPr>
            <a:normAutofit fontScale="90000"/>
          </a:bodyPr>
          <a:lstStyle/>
          <a:p>
            <a:pPr algn="ctr" rtl="1"/>
            <a:r>
              <a:rPr lang="fa-IR" sz="4000" b="1" dirty="0">
                <a:cs typeface="B Lotus" pitchFamily="2" charset="-78"/>
              </a:rPr>
              <a:t>آگونیستهای انتخابی گیرنده </a:t>
            </a:r>
            <a:r>
              <a:rPr lang="el-GR" sz="4000" kern="1200" dirty="0"/>
              <a:t>β</a:t>
            </a:r>
            <a:r>
              <a:rPr lang="en-US" sz="4000" kern="1200" baseline="-25000" dirty="0"/>
              <a:t>2</a:t>
            </a:r>
            <a:r>
              <a:rPr lang="fa-IR" sz="4000" b="1" dirty="0">
                <a:cs typeface="B Lotus" pitchFamily="2" charset="-78"/>
              </a:rPr>
              <a:t> آدرنرژیک</a:t>
            </a:r>
            <a:r>
              <a:rPr lang="fa-IR" b="1" dirty="0">
                <a:cs typeface="B Lotus" pitchFamily="2" charset="-78"/>
              </a:rPr>
              <a:t/>
            </a:r>
            <a:br>
              <a:rPr lang="fa-IR" b="1" dirty="0">
                <a:cs typeface="B Lotus" pitchFamily="2" charset="-78"/>
              </a:rPr>
            </a:br>
            <a:endParaRPr lang="en-US" dirty="0"/>
          </a:p>
        </p:txBody>
      </p:sp>
      <p:sp>
        <p:nvSpPr>
          <p:cNvPr id="1048617" name="Content Placeholder 2"/>
          <p:cNvSpPr>
            <a:spLocks noGrp="1"/>
          </p:cNvSpPr>
          <p:nvPr>
            <p:ph idx="4294967295"/>
          </p:nvPr>
        </p:nvSpPr>
        <p:spPr>
          <a:xfrm>
            <a:off x="228600" y="685800"/>
            <a:ext cx="8763000" cy="5562600"/>
          </a:xfrm>
          <a:prstGeom prst="rect">
            <a:avLst/>
          </a:prstGeom>
        </p:spPr>
        <p:txBody>
          <a:bodyPr>
            <a:normAutofit/>
          </a:bodyPr>
          <a:lstStyle/>
          <a:p>
            <a:pPr algn="r" rtl="1"/>
            <a:r>
              <a:rPr lang="fa-IR" sz="2800" b="1" dirty="0">
                <a:solidFill>
                  <a:schemeClr val="accent2"/>
                </a:solidFill>
                <a:cs typeface="B Lotus" pitchFamily="2" charset="-78"/>
              </a:rPr>
              <a:t>سالبوتامول (آلبوترول)</a:t>
            </a:r>
          </a:p>
          <a:p>
            <a:pPr algn="r" rtl="1"/>
            <a:r>
              <a:rPr lang="fa-IR" sz="2800" b="1" dirty="0">
                <a:solidFill>
                  <a:schemeClr val="accent2"/>
                </a:solidFill>
                <a:cs typeface="B Lotus" pitchFamily="2" charset="-78"/>
              </a:rPr>
              <a:t>سالمترول</a:t>
            </a:r>
            <a:endParaRPr lang="en-US" sz="2800" b="1" dirty="0">
              <a:solidFill>
                <a:schemeClr val="accent2"/>
              </a:solidFill>
              <a:cs typeface="B Lotus" pitchFamily="2" charset="-78"/>
            </a:endParaRPr>
          </a:p>
          <a:p>
            <a:pPr algn="r" rtl="1"/>
            <a:r>
              <a:rPr lang="fa-IR" sz="2800" b="1" dirty="0">
                <a:solidFill>
                  <a:schemeClr val="accent2"/>
                </a:solidFill>
                <a:cs typeface="B Lotus" pitchFamily="2" charset="-78"/>
              </a:rPr>
              <a:t>فورموترول</a:t>
            </a:r>
          </a:p>
          <a:p>
            <a:pPr algn="r" rtl="1"/>
            <a:endParaRPr lang="fa-IR" sz="2800" b="1" dirty="0">
              <a:cs typeface="B Lotus" pitchFamily="2" charset="-78"/>
            </a:endParaRPr>
          </a:p>
          <a:p>
            <a:pPr algn="r" rtl="1"/>
            <a:r>
              <a:rPr lang="fa-IR" sz="2800" b="1" dirty="0">
                <a:cs typeface="B Lotus" pitchFamily="2" charset="-78"/>
              </a:rPr>
              <a:t>اسپاسم برونش را برطرف کرده، حجم تنفسی را زیادتر کرده و مقاومت مجاری هوایی برونش را کاهش میدهند و موجب</a:t>
            </a:r>
            <a:r>
              <a:rPr lang="fa-IR" sz="2800" dirty="0">
                <a:solidFill>
                  <a:srgbClr val="FFFF00"/>
                </a:solidFill>
                <a:cs typeface="B Mitra" pitchFamily="2" charset="-78"/>
              </a:rPr>
              <a:t> </a:t>
            </a:r>
            <a:r>
              <a:rPr lang="fa-IR" sz="2800" dirty="0">
                <a:solidFill>
                  <a:schemeClr val="tx1">
                    <a:lumMod val="60000"/>
                    <a:lumOff val="40000"/>
                  </a:schemeClr>
                </a:solidFill>
                <a:cs typeface="B Mitra" pitchFamily="2" charset="-78"/>
              </a:rPr>
              <a:t>مهار ریلیز هیستامین میشوند.</a:t>
            </a:r>
            <a:endParaRPr lang="fa-IR" sz="2800" b="1" dirty="0">
              <a:solidFill>
                <a:schemeClr val="tx1">
                  <a:lumMod val="60000"/>
                  <a:lumOff val="40000"/>
                </a:schemeClr>
              </a:solidFill>
              <a:cs typeface="B Lotus" pitchFamily="2" charset="-78"/>
            </a:endParaRPr>
          </a:p>
          <a:p>
            <a:pPr algn="r" rtl="1"/>
            <a:r>
              <a:rPr lang="fa-IR" sz="2800" b="1" dirty="0">
                <a:cs typeface="B Lotus" pitchFamily="2" charset="-78"/>
              </a:rPr>
              <a:t>بصورت استنشاقی، خوراکی و تزریقی در درمان آسم بکار میروند. </a:t>
            </a:r>
          </a:p>
          <a:p>
            <a:pPr algn="r" rtl="1"/>
            <a:r>
              <a:rPr lang="fa-IR" sz="2800" b="1" dirty="0">
                <a:cs typeface="B Lotus" pitchFamily="2" charset="-78"/>
              </a:rPr>
              <a:t>اثر یک دوز استنشاقی در طی چند دقیقه ظاهر میشود.</a:t>
            </a:r>
          </a:p>
          <a:p>
            <a:pPr algn="r" rtl="1"/>
            <a:r>
              <a:rPr lang="fa-IR" sz="2800" b="1" dirty="0">
                <a:solidFill>
                  <a:schemeClr val="accent2"/>
                </a:solidFill>
                <a:cs typeface="B Lotus" pitchFamily="2" charset="-78"/>
              </a:rPr>
              <a:t>داروهای سالمترول و فورموترول طولانی اثر (12ساعت) هستند و برای درمان فوری مناسب نیستند.</a:t>
            </a:r>
          </a:p>
          <a:p>
            <a:pPr algn="r" rtl="1"/>
            <a:endParaRPr lang="en-US" dirty="0"/>
          </a:p>
        </p:txBody>
      </p:sp>
      <p:sp>
        <p:nvSpPr>
          <p:cNvPr id="1048618" name="Date Placeholder 3"/>
          <p:cNvSpPr>
            <a:spLocks noGrp="1"/>
          </p:cNvSpPr>
          <p:nvPr>
            <p:ph type="dt" sz="half" idx="10"/>
          </p:nvPr>
        </p:nvSpPr>
        <p:spPr/>
        <p:txBody>
          <a:bodyPr/>
          <a:lstStyle/>
          <a:p>
            <a:endParaRPr lang="en-US" dirty="0"/>
          </a:p>
        </p:txBody>
      </p:sp>
      <p:sp>
        <p:nvSpPr>
          <p:cNvPr id="1048619" name="Footer Placeholder 4"/>
          <p:cNvSpPr>
            <a:spLocks noGrp="1"/>
          </p:cNvSpPr>
          <p:nvPr>
            <p:ph type="ftr" sz="quarter" idx="11"/>
          </p:nvPr>
        </p:nvSpPr>
        <p:spPr/>
        <p:txBody>
          <a:bodyPr/>
          <a:lstStyle/>
          <a:p>
            <a:endParaRPr lang="en-US" dirty="0"/>
          </a:p>
        </p:txBody>
      </p:sp>
      <p:sp>
        <p:nvSpPr>
          <p:cNvPr id="1048620" name="Slide Number Placeholder 5"/>
          <p:cNvSpPr>
            <a:spLocks noGrp="1"/>
          </p:cNvSpPr>
          <p:nvPr>
            <p:ph type="sldNum" sz="quarter" idx="12"/>
          </p:nvPr>
        </p:nvSpPr>
        <p:spPr/>
        <p:txBody>
          <a:bodyPr>
            <a:normAutofit fontScale="92500" lnSpcReduction="20000"/>
          </a:bodyPr>
          <a:lstStyle/>
          <a:p>
            <a:fld id="{78BEC982-DBE8-443C-ACD4-E61224051F8E}" type="slidenum">
              <a:rPr lang="en-US" smtClean="0"/>
              <a:t>5</a:t>
            </a:fld>
            <a:endParaRPr lang="en-US"/>
          </a:p>
        </p:txBody>
      </p:sp>
      <p:pic>
        <p:nvPicPr>
          <p:cNvPr id="2" name="Picture 1">
            <a:extLst>
              <a:ext uri="{FF2B5EF4-FFF2-40B4-BE49-F238E27FC236}">
                <a16:creationId xmlns="" xmlns:a16="http://schemas.microsoft.com/office/drawing/2014/main" id="{9A4550CE-4032-4D34-AB61-65F78BA82200}"/>
              </a:ext>
            </a:extLst>
          </p:cNvPr>
          <p:cNvPicPr>
            <a:picLocks noChangeAspect="1"/>
          </p:cNvPicPr>
          <p:nvPr/>
        </p:nvPicPr>
        <p:blipFill rotWithShape="1">
          <a:blip r:embed="rId2"/>
          <a:srcRect l="9034" t="33201" r="12186" b="22701"/>
          <a:stretch/>
        </p:blipFill>
        <p:spPr>
          <a:xfrm>
            <a:off x="1151035" y="615144"/>
            <a:ext cx="2484861" cy="2087283"/>
          </a:xfrm>
          <a:prstGeom prst="rect">
            <a:avLst/>
          </a:prstGeom>
        </p:spPr>
      </p:pic>
    </p:spTree>
    <p:extLst>
      <p:ext uri="{BB962C8B-B14F-4D97-AF65-F5344CB8AC3E}">
        <p14:creationId xmlns:p14="http://schemas.microsoft.com/office/powerpoint/2010/main" val="4001307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48617">
                                            <p:txEl>
                                              <p:pRg st="0" end="0"/>
                                            </p:txEl>
                                          </p:spTgt>
                                        </p:tgtEl>
                                        <p:attrNameLst>
                                          <p:attrName>style.visibility</p:attrName>
                                        </p:attrNameLst>
                                      </p:cBhvr>
                                      <p:to>
                                        <p:strVal val="visible"/>
                                      </p:to>
                                    </p:set>
                                    <p:animEffect transition="in" filter="fade">
                                      <p:cBhvr>
                                        <p:cTn id="7" dur="500"/>
                                        <p:tgtEl>
                                          <p:spTgt spid="10486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48617">
                                            <p:txEl>
                                              <p:pRg st="1" end="1"/>
                                            </p:txEl>
                                          </p:spTgt>
                                        </p:tgtEl>
                                        <p:attrNameLst>
                                          <p:attrName>style.visibility</p:attrName>
                                        </p:attrNameLst>
                                      </p:cBhvr>
                                      <p:to>
                                        <p:strVal val="visible"/>
                                      </p:to>
                                    </p:set>
                                    <p:animEffect transition="in" filter="fade">
                                      <p:cBhvr>
                                        <p:cTn id="12" dur="500"/>
                                        <p:tgtEl>
                                          <p:spTgt spid="10486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48617">
                                            <p:txEl>
                                              <p:pRg st="2" end="2"/>
                                            </p:txEl>
                                          </p:spTgt>
                                        </p:tgtEl>
                                        <p:attrNameLst>
                                          <p:attrName>style.visibility</p:attrName>
                                        </p:attrNameLst>
                                      </p:cBhvr>
                                      <p:to>
                                        <p:strVal val="visible"/>
                                      </p:to>
                                    </p:set>
                                    <p:animEffect transition="in" filter="fade">
                                      <p:cBhvr>
                                        <p:cTn id="17" dur="500"/>
                                        <p:tgtEl>
                                          <p:spTgt spid="104861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48617">
                                            <p:txEl>
                                              <p:pRg st="4" end="4"/>
                                            </p:txEl>
                                          </p:spTgt>
                                        </p:tgtEl>
                                        <p:attrNameLst>
                                          <p:attrName>style.visibility</p:attrName>
                                        </p:attrNameLst>
                                      </p:cBhvr>
                                      <p:to>
                                        <p:strVal val="visible"/>
                                      </p:to>
                                    </p:set>
                                    <p:animEffect transition="in" filter="fade">
                                      <p:cBhvr>
                                        <p:cTn id="22" dur="500"/>
                                        <p:tgtEl>
                                          <p:spTgt spid="104861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48617">
                                            <p:txEl>
                                              <p:pRg st="5" end="5"/>
                                            </p:txEl>
                                          </p:spTgt>
                                        </p:tgtEl>
                                        <p:attrNameLst>
                                          <p:attrName>style.visibility</p:attrName>
                                        </p:attrNameLst>
                                      </p:cBhvr>
                                      <p:to>
                                        <p:strVal val="visible"/>
                                      </p:to>
                                    </p:set>
                                    <p:animEffect transition="in" filter="fade">
                                      <p:cBhvr>
                                        <p:cTn id="27" dur="500"/>
                                        <p:tgtEl>
                                          <p:spTgt spid="104861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48617">
                                            <p:txEl>
                                              <p:pRg st="6" end="6"/>
                                            </p:txEl>
                                          </p:spTgt>
                                        </p:tgtEl>
                                        <p:attrNameLst>
                                          <p:attrName>style.visibility</p:attrName>
                                        </p:attrNameLst>
                                      </p:cBhvr>
                                      <p:to>
                                        <p:strVal val="visible"/>
                                      </p:to>
                                    </p:set>
                                    <p:animEffect transition="in" filter="fade">
                                      <p:cBhvr>
                                        <p:cTn id="32" dur="500"/>
                                        <p:tgtEl>
                                          <p:spTgt spid="1048617">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48617">
                                            <p:txEl>
                                              <p:pRg st="7" end="7"/>
                                            </p:txEl>
                                          </p:spTgt>
                                        </p:tgtEl>
                                        <p:attrNameLst>
                                          <p:attrName>style.visibility</p:attrName>
                                        </p:attrNameLst>
                                      </p:cBhvr>
                                      <p:to>
                                        <p:strVal val="visible"/>
                                      </p:to>
                                    </p:set>
                                    <p:animEffect transition="in" filter="fade">
                                      <p:cBhvr>
                                        <p:cTn id="37" dur="500"/>
                                        <p:tgtEl>
                                          <p:spTgt spid="104861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1" name="Title 1"/>
          <p:cNvSpPr>
            <a:spLocks noGrp="1"/>
          </p:cNvSpPr>
          <p:nvPr>
            <p:ph type="title"/>
          </p:nvPr>
        </p:nvSpPr>
        <p:spPr>
          <a:xfrm>
            <a:off x="539552" y="-302731"/>
            <a:ext cx="9296400" cy="1143000"/>
          </a:xfrm>
        </p:spPr>
        <p:txBody>
          <a:bodyPr/>
          <a:lstStyle/>
          <a:p>
            <a:pPr algn="ctr" rtl="1"/>
            <a:r>
              <a:rPr lang="fa-IR" sz="3600" b="1" dirty="0">
                <a:solidFill>
                  <a:srgbClr val="FF6699"/>
                </a:solidFill>
                <a:cs typeface="B Lotus" pitchFamily="2" charset="-78"/>
              </a:rPr>
              <a:t>           </a:t>
            </a:r>
            <a:r>
              <a:rPr lang="fa-IR" sz="3200" b="1" dirty="0">
                <a:solidFill>
                  <a:schemeClr val="accent2"/>
                </a:solidFill>
                <a:cs typeface="B Lotus" pitchFamily="2" charset="-78"/>
              </a:rPr>
              <a:t>داروهای گشاد کننده برونش: </a:t>
            </a:r>
            <a:r>
              <a:rPr lang="fa-IR" sz="4000" b="1" dirty="0">
                <a:solidFill>
                  <a:schemeClr val="accent2"/>
                </a:solidFill>
                <a:cs typeface="B Lotus" pitchFamily="2" charset="-78"/>
              </a:rPr>
              <a:t>داروهای ضدموسکارینی</a:t>
            </a:r>
            <a:endParaRPr lang="en-US" sz="4000" dirty="0">
              <a:solidFill>
                <a:schemeClr val="accent2"/>
              </a:solidFill>
            </a:endParaRPr>
          </a:p>
        </p:txBody>
      </p:sp>
      <p:sp>
        <p:nvSpPr>
          <p:cNvPr id="1048622" name="Content Placeholder 2"/>
          <p:cNvSpPr>
            <a:spLocks noGrp="1"/>
          </p:cNvSpPr>
          <p:nvPr>
            <p:ph idx="4294967295"/>
          </p:nvPr>
        </p:nvSpPr>
        <p:spPr>
          <a:xfrm>
            <a:off x="539552" y="980728"/>
            <a:ext cx="8507288" cy="4648200"/>
          </a:xfrm>
          <a:prstGeom prst="rect">
            <a:avLst/>
          </a:prstGeom>
        </p:spPr>
        <p:txBody>
          <a:bodyPr/>
          <a:lstStyle/>
          <a:p>
            <a:pPr algn="r" rtl="1">
              <a:buFont typeface="Wingdings" pitchFamily="2" charset="2"/>
              <a:buChar char="Ø"/>
            </a:pPr>
            <a:r>
              <a:rPr lang="fa-IR" b="1" dirty="0">
                <a:solidFill>
                  <a:schemeClr val="accent5">
                    <a:lumMod val="75000"/>
                  </a:schemeClr>
                </a:solidFill>
                <a:cs typeface="B Lotus" pitchFamily="2" charset="-78"/>
              </a:rPr>
              <a:t> </a:t>
            </a:r>
            <a:r>
              <a:rPr lang="fa-IR" sz="2800" b="1" dirty="0">
                <a:solidFill>
                  <a:schemeClr val="accent2"/>
                </a:solidFill>
                <a:cs typeface="B Lotus" pitchFamily="2" charset="-78"/>
              </a:rPr>
              <a:t>ایپراتروپیوم برومید</a:t>
            </a:r>
          </a:p>
          <a:p>
            <a:pPr algn="r" rtl="1"/>
            <a:r>
              <a:rPr lang="fa-IR" sz="2800" b="1" dirty="0">
                <a:solidFill>
                  <a:schemeClr val="tx1"/>
                </a:solidFill>
                <a:cs typeface="B Lotus" pitchFamily="2" charset="-78"/>
              </a:rPr>
              <a:t>آنتاگونیست رقابتی گیرنده های موسکارینی است و انقباض برونش و ترشح موکوس ناشی از فعالیت واگ را مهار میکند. بصورت استنشاقی بکار میرود. </a:t>
            </a:r>
          </a:p>
          <a:p>
            <a:pPr algn="r" rtl="1"/>
            <a:endParaRPr lang="fa-IR" sz="2800" b="1" dirty="0">
              <a:solidFill>
                <a:schemeClr val="tx1"/>
              </a:solidFill>
              <a:cs typeface="B Lotus" pitchFamily="2" charset="-78"/>
            </a:endParaRPr>
          </a:p>
          <a:p>
            <a:pPr algn="r" rtl="1"/>
            <a:r>
              <a:rPr lang="fa-IR" sz="2800" b="1" dirty="0">
                <a:solidFill>
                  <a:schemeClr val="tx1"/>
                </a:solidFill>
                <a:cs typeface="B Lotus" pitchFamily="2" charset="-78"/>
              </a:rPr>
              <a:t>در بیمارانی که به آگونیست های استنشاقی بتا پاسخ نمی دهند مفید است. </a:t>
            </a:r>
            <a:endParaRPr lang="en-US" sz="2800" b="1" dirty="0">
              <a:solidFill>
                <a:schemeClr val="tx1"/>
              </a:solidFill>
              <a:cs typeface="B Lotus" pitchFamily="2" charset="-78"/>
            </a:endParaRPr>
          </a:p>
        </p:txBody>
      </p:sp>
      <p:sp>
        <p:nvSpPr>
          <p:cNvPr id="1048623" name="Date Placeholder 3"/>
          <p:cNvSpPr>
            <a:spLocks noGrp="1"/>
          </p:cNvSpPr>
          <p:nvPr>
            <p:ph type="dt" sz="half" idx="10"/>
          </p:nvPr>
        </p:nvSpPr>
        <p:spPr/>
        <p:txBody>
          <a:bodyPr/>
          <a:lstStyle/>
          <a:p>
            <a:endParaRPr lang="en-US" dirty="0"/>
          </a:p>
        </p:txBody>
      </p:sp>
      <p:sp>
        <p:nvSpPr>
          <p:cNvPr id="1048624" name="Footer Placeholder 4"/>
          <p:cNvSpPr>
            <a:spLocks noGrp="1"/>
          </p:cNvSpPr>
          <p:nvPr>
            <p:ph type="ftr" sz="quarter" idx="11"/>
          </p:nvPr>
        </p:nvSpPr>
        <p:spPr/>
        <p:txBody>
          <a:bodyPr/>
          <a:lstStyle/>
          <a:p>
            <a:endParaRPr lang="en-US" dirty="0"/>
          </a:p>
        </p:txBody>
      </p:sp>
      <p:sp>
        <p:nvSpPr>
          <p:cNvPr id="1048625" name="Slide Number Placeholder 5"/>
          <p:cNvSpPr>
            <a:spLocks noGrp="1"/>
          </p:cNvSpPr>
          <p:nvPr>
            <p:ph type="sldNum" sz="quarter" idx="12"/>
          </p:nvPr>
        </p:nvSpPr>
        <p:spPr/>
        <p:txBody>
          <a:bodyPr>
            <a:normAutofit fontScale="92500" lnSpcReduction="20000"/>
          </a:bodyPr>
          <a:lstStyle/>
          <a:p>
            <a:fld id="{78BEC982-DBE8-443C-ACD4-E61224051F8E}" type="slidenum">
              <a:rPr lang="en-US" smtClean="0"/>
              <a:t>6</a:t>
            </a:fld>
            <a:endParaRPr lang="en-US"/>
          </a:p>
        </p:txBody>
      </p:sp>
      <p:pic>
        <p:nvPicPr>
          <p:cNvPr id="2" name="Picture 1">
            <a:extLst>
              <a:ext uri="{FF2B5EF4-FFF2-40B4-BE49-F238E27FC236}">
                <a16:creationId xmlns="" xmlns:a16="http://schemas.microsoft.com/office/drawing/2014/main" id="{4140B2F8-074F-445A-9C66-E67D7B86AEEC}"/>
              </a:ext>
            </a:extLst>
          </p:cNvPr>
          <p:cNvPicPr>
            <a:picLocks noChangeAspect="1"/>
          </p:cNvPicPr>
          <p:nvPr/>
        </p:nvPicPr>
        <p:blipFill rotWithShape="1">
          <a:blip r:embed="rId2"/>
          <a:srcRect l="2170" t="1631" r="16785" b="4501"/>
          <a:stretch/>
        </p:blipFill>
        <p:spPr>
          <a:xfrm>
            <a:off x="0" y="4227362"/>
            <a:ext cx="2883537" cy="2476872"/>
          </a:xfrm>
          <a:prstGeom prst="rect">
            <a:avLst/>
          </a:prstGeom>
        </p:spPr>
      </p:pic>
      <p:pic>
        <p:nvPicPr>
          <p:cNvPr id="3" name="Picture 2">
            <a:extLst>
              <a:ext uri="{FF2B5EF4-FFF2-40B4-BE49-F238E27FC236}">
                <a16:creationId xmlns="" xmlns:a16="http://schemas.microsoft.com/office/drawing/2014/main" id="{B2826375-D65D-4558-8CD4-6BA642135144}"/>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l="4438" t="4075" r="4438" b="4075"/>
          <a:stretch/>
        </p:blipFill>
        <p:spPr>
          <a:xfrm>
            <a:off x="3045463" y="4068746"/>
            <a:ext cx="2798358" cy="2694715"/>
          </a:xfrm>
          <a:prstGeom prst="rect">
            <a:avLst/>
          </a:prstGeom>
        </p:spPr>
      </p:pic>
      <p:pic>
        <p:nvPicPr>
          <p:cNvPr id="4" name="Picture 3">
            <a:extLst>
              <a:ext uri="{FF2B5EF4-FFF2-40B4-BE49-F238E27FC236}">
                <a16:creationId xmlns="" xmlns:a16="http://schemas.microsoft.com/office/drawing/2014/main" id="{921BD23F-8912-4578-9D2A-808CD4789AFC}"/>
              </a:ext>
            </a:extLst>
          </p:cNvPr>
          <p:cNvPicPr>
            <a:picLocks noChangeAspect="1"/>
          </p:cNvPicPr>
          <p:nvPr/>
        </p:nvPicPr>
        <p:blipFill rotWithShape="1">
          <a:blip r:embed="rId5"/>
          <a:srcRect l="16718" t="20469" r="20036" b="20469"/>
          <a:stretch/>
        </p:blipFill>
        <p:spPr>
          <a:xfrm>
            <a:off x="6031256" y="4177582"/>
            <a:ext cx="2645200" cy="2651412"/>
          </a:xfrm>
          <a:prstGeom prst="rect">
            <a:avLst/>
          </a:prstGeom>
        </p:spPr>
      </p:pic>
    </p:spTree>
    <p:extLst>
      <p:ext uri="{BB962C8B-B14F-4D97-AF65-F5344CB8AC3E}">
        <p14:creationId xmlns:p14="http://schemas.microsoft.com/office/powerpoint/2010/main" val="610052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48622">
                                            <p:txEl>
                                              <p:pRg st="0" end="0"/>
                                            </p:txEl>
                                          </p:spTgt>
                                        </p:tgtEl>
                                        <p:attrNameLst>
                                          <p:attrName>style.visibility</p:attrName>
                                        </p:attrNameLst>
                                      </p:cBhvr>
                                      <p:to>
                                        <p:strVal val="visible"/>
                                      </p:to>
                                    </p:set>
                                    <p:animEffect transition="in" filter="fade">
                                      <p:cBhvr>
                                        <p:cTn id="7" dur="500"/>
                                        <p:tgtEl>
                                          <p:spTgt spid="10486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48622">
                                            <p:txEl>
                                              <p:pRg st="1" end="1"/>
                                            </p:txEl>
                                          </p:spTgt>
                                        </p:tgtEl>
                                        <p:attrNameLst>
                                          <p:attrName>style.visibility</p:attrName>
                                        </p:attrNameLst>
                                      </p:cBhvr>
                                      <p:to>
                                        <p:strVal val="visible"/>
                                      </p:to>
                                    </p:set>
                                    <p:animEffect transition="in" filter="fade">
                                      <p:cBhvr>
                                        <p:cTn id="12" dur="500"/>
                                        <p:tgtEl>
                                          <p:spTgt spid="104862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48622">
                                            <p:txEl>
                                              <p:pRg st="3" end="3"/>
                                            </p:txEl>
                                          </p:spTgt>
                                        </p:tgtEl>
                                        <p:attrNameLst>
                                          <p:attrName>style.visibility</p:attrName>
                                        </p:attrNameLst>
                                      </p:cBhvr>
                                      <p:to>
                                        <p:strVal val="visible"/>
                                      </p:to>
                                    </p:set>
                                    <p:animEffect transition="in" filter="fade">
                                      <p:cBhvr>
                                        <p:cTn id="17" dur="500"/>
                                        <p:tgtEl>
                                          <p:spTgt spid="104862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6" name="Title 1"/>
          <p:cNvSpPr>
            <a:spLocks noGrp="1"/>
          </p:cNvSpPr>
          <p:nvPr>
            <p:ph type="title"/>
          </p:nvPr>
        </p:nvSpPr>
        <p:spPr>
          <a:xfrm>
            <a:off x="971600" y="-319087"/>
            <a:ext cx="8676456" cy="1143000"/>
          </a:xfrm>
        </p:spPr>
        <p:txBody>
          <a:bodyPr>
            <a:normAutofit fontScale="90000"/>
          </a:bodyPr>
          <a:lstStyle/>
          <a:p>
            <a:pPr algn="ctr" rtl="1"/>
            <a:r>
              <a:rPr lang="fa-IR" sz="3600" b="1" dirty="0">
                <a:solidFill>
                  <a:srgbClr val="FF6600"/>
                </a:solidFill>
                <a:cs typeface="B Lotus" pitchFamily="2" charset="-78"/>
              </a:rPr>
              <a:t>           </a:t>
            </a:r>
            <a:r>
              <a:rPr lang="fa-IR" sz="3600" b="1" dirty="0">
                <a:solidFill>
                  <a:schemeClr val="accent2"/>
                </a:solidFill>
                <a:cs typeface="B Lotus" pitchFamily="2" charset="-78"/>
              </a:rPr>
              <a:t>داروهای گشاد کننده برونش:  </a:t>
            </a:r>
            <a:r>
              <a:rPr lang="fa-IR" b="1" dirty="0">
                <a:solidFill>
                  <a:schemeClr val="accent2"/>
                </a:solidFill>
                <a:cs typeface="B Lotus" pitchFamily="2" charset="-78"/>
              </a:rPr>
              <a:t>متیل گزانتین ها (حذف)</a:t>
            </a:r>
            <a:endParaRPr lang="en-US" dirty="0">
              <a:solidFill>
                <a:schemeClr val="accent2"/>
              </a:solidFill>
            </a:endParaRPr>
          </a:p>
        </p:txBody>
      </p:sp>
      <p:sp>
        <p:nvSpPr>
          <p:cNvPr id="1048627" name="Content Placeholder 2"/>
          <p:cNvSpPr>
            <a:spLocks noGrp="1"/>
          </p:cNvSpPr>
          <p:nvPr>
            <p:ph idx="4294967295"/>
          </p:nvPr>
        </p:nvSpPr>
        <p:spPr>
          <a:xfrm>
            <a:off x="0" y="914400"/>
            <a:ext cx="8915400" cy="5334000"/>
          </a:xfrm>
          <a:prstGeom prst="rect">
            <a:avLst/>
          </a:prstGeom>
        </p:spPr>
        <p:txBody>
          <a:bodyPr/>
          <a:lstStyle/>
          <a:p>
            <a:pPr algn="r" rtl="1"/>
            <a:r>
              <a:rPr lang="fa-IR" sz="2800" b="1" dirty="0">
                <a:solidFill>
                  <a:schemeClr val="accent2"/>
                </a:solidFill>
                <a:cs typeface="B Lotus" pitchFamily="2" charset="-78"/>
              </a:rPr>
              <a:t>تئوفیلین، آمینوفیلین، تئوبرومین، کافئین</a:t>
            </a:r>
          </a:p>
          <a:p>
            <a:pPr algn="r" rtl="1"/>
            <a:endParaRPr lang="fa-IR" sz="2800" b="1" dirty="0">
              <a:solidFill>
                <a:schemeClr val="tx1">
                  <a:lumMod val="60000"/>
                  <a:lumOff val="40000"/>
                </a:schemeClr>
              </a:solidFill>
              <a:cs typeface="B Lotus" pitchFamily="2" charset="-78"/>
            </a:endParaRPr>
          </a:p>
          <a:p>
            <a:pPr algn="r" rtl="1"/>
            <a:r>
              <a:rPr lang="fa-IR" sz="3000" b="1" dirty="0">
                <a:solidFill>
                  <a:schemeClr val="tx1">
                    <a:lumMod val="60000"/>
                    <a:lumOff val="40000"/>
                  </a:schemeClr>
                </a:solidFill>
                <a:cs typeface="B Lotus" pitchFamily="2" charset="-78"/>
              </a:rPr>
              <a:t>منشأ اصلی این ترکیبات گیاهان هستند (قهوه، چای، کاکائو).</a:t>
            </a:r>
          </a:p>
          <a:p>
            <a:pPr algn="r" rtl="1"/>
            <a:endParaRPr lang="fa-IR" sz="3000" b="1" dirty="0">
              <a:cs typeface="B Lotus" pitchFamily="2" charset="-78"/>
            </a:endParaRPr>
          </a:p>
          <a:p>
            <a:pPr algn="r" rtl="1"/>
            <a:r>
              <a:rPr lang="fa-IR" sz="3000" b="1" dirty="0">
                <a:solidFill>
                  <a:srgbClr val="FF0000"/>
                </a:solidFill>
                <a:cs typeface="B Lotus" pitchFamily="2" charset="-78"/>
              </a:rPr>
              <a:t>تئوفیلین: </a:t>
            </a:r>
            <a:r>
              <a:rPr lang="fa-IR" sz="3000" b="1" dirty="0">
                <a:cs typeface="B Lotus" pitchFamily="2" charset="-78"/>
              </a:rPr>
              <a:t>از طریق مهار آنزیم فسفودیاستراز (که نوکلئوتیدهای حلقوی را هیدرولیز میکند) و نیز مهار گیرنده های آدنوزین اثر متسع کننده برونش و نیز اثرات ضدالتهاب دارد.</a:t>
            </a:r>
          </a:p>
          <a:p>
            <a:pPr algn="r" rtl="1"/>
            <a:r>
              <a:rPr lang="fa-IR" sz="3000" b="1" dirty="0">
                <a:solidFill>
                  <a:schemeClr val="tx1"/>
                </a:solidFill>
                <a:latin typeface="Times New Roman" pitchFamily="18" charset="0"/>
                <a:cs typeface="B Lotus" pitchFamily="2" charset="-78"/>
              </a:rPr>
              <a:t>تئوفیلین </a:t>
            </a:r>
            <a:r>
              <a:rPr lang="en-US" sz="3000" b="1" dirty="0">
                <a:solidFill>
                  <a:schemeClr val="tx1"/>
                </a:solidFill>
                <a:latin typeface="Times New Roman" pitchFamily="18" charset="0"/>
                <a:cs typeface="B Lotus" pitchFamily="2" charset="-78"/>
              </a:rPr>
              <a:t>TI</a:t>
            </a:r>
            <a:r>
              <a:rPr lang="fa-IR" sz="3000" b="1" dirty="0">
                <a:solidFill>
                  <a:schemeClr val="tx1"/>
                </a:solidFill>
                <a:latin typeface="Times New Roman" pitchFamily="18" charset="0"/>
                <a:cs typeface="B Lotus" pitchFamily="2" charset="-78"/>
              </a:rPr>
              <a:t> کمی دارد و سطح خونی دارو باید اندازه گیری شود.</a:t>
            </a:r>
          </a:p>
          <a:p>
            <a:pPr algn="r" rtl="1"/>
            <a:r>
              <a:rPr lang="fa-IR" sz="3000" b="1" dirty="0">
                <a:solidFill>
                  <a:schemeClr val="tx1"/>
                </a:solidFill>
                <a:latin typeface="Times New Roman" pitchFamily="18" charset="0"/>
                <a:cs typeface="B Lotus" pitchFamily="2" charset="-78"/>
              </a:rPr>
              <a:t>عوارض: بیخوابی، تهوع، استفراغ، ↑ترشح اسید معده،تاکیکاردی، آریتمی، تحریک </a:t>
            </a:r>
            <a:r>
              <a:rPr lang="en-US" sz="3000" b="1" dirty="0">
                <a:solidFill>
                  <a:schemeClr val="tx1"/>
                </a:solidFill>
                <a:latin typeface="Times New Roman" pitchFamily="18" charset="0"/>
                <a:cs typeface="B Lotus" pitchFamily="2" charset="-78"/>
              </a:rPr>
              <a:t>CNS</a:t>
            </a:r>
            <a:r>
              <a:rPr lang="fa-IR" sz="3000" b="1" dirty="0">
                <a:solidFill>
                  <a:schemeClr val="tx1"/>
                </a:solidFill>
                <a:latin typeface="Times New Roman" pitchFamily="18" charset="0"/>
                <a:cs typeface="B Lotus" pitchFamily="2" charset="-78"/>
              </a:rPr>
              <a:t> : اضطراب، عصبانیت، لرزش، تشنج</a:t>
            </a:r>
          </a:p>
        </p:txBody>
      </p:sp>
      <p:sp>
        <p:nvSpPr>
          <p:cNvPr id="1048628" name="Date Placeholder 3"/>
          <p:cNvSpPr>
            <a:spLocks noGrp="1"/>
          </p:cNvSpPr>
          <p:nvPr>
            <p:ph type="dt" sz="half" idx="10"/>
          </p:nvPr>
        </p:nvSpPr>
        <p:spPr/>
        <p:txBody>
          <a:bodyPr/>
          <a:lstStyle/>
          <a:p>
            <a:endParaRPr lang="en-US" dirty="0"/>
          </a:p>
        </p:txBody>
      </p:sp>
      <p:sp>
        <p:nvSpPr>
          <p:cNvPr id="1048629" name="Footer Placeholder 4"/>
          <p:cNvSpPr>
            <a:spLocks noGrp="1"/>
          </p:cNvSpPr>
          <p:nvPr>
            <p:ph type="ftr" sz="quarter" idx="11"/>
          </p:nvPr>
        </p:nvSpPr>
        <p:spPr/>
        <p:txBody>
          <a:bodyPr/>
          <a:lstStyle/>
          <a:p>
            <a:endParaRPr lang="en-US" dirty="0"/>
          </a:p>
        </p:txBody>
      </p:sp>
      <p:sp>
        <p:nvSpPr>
          <p:cNvPr id="1048630" name="Slide Number Placeholder 5"/>
          <p:cNvSpPr>
            <a:spLocks noGrp="1"/>
          </p:cNvSpPr>
          <p:nvPr>
            <p:ph type="sldNum" sz="quarter" idx="12"/>
          </p:nvPr>
        </p:nvSpPr>
        <p:spPr/>
        <p:txBody>
          <a:bodyPr>
            <a:normAutofit fontScale="92500" lnSpcReduction="20000"/>
          </a:bodyPr>
          <a:lstStyle/>
          <a:p>
            <a:fld id="{78BEC982-DBE8-443C-ACD4-E61224051F8E}" type="slidenum">
              <a:rPr lang="en-US" smtClean="0"/>
              <a:t>7</a:t>
            </a:fld>
            <a:endParaRPr lang="en-US"/>
          </a:p>
        </p:txBody>
      </p:sp>
    </p:spTree>
    <p:extLst>
      <p:ext uri="{BB962C8B-B14F-4D97-AF65-F5344CB8AC3E}">
        <p14:creationId xmlns:p14="http://schemas.microsoft.com/office/powerpoint/2010/main" val="1409089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48627">
                                            <p:txEl>
                                              <p:pRg st="0" end="0"/>
                                            </p:txEl>
                                          </p:spTgt>
                                        </p:tgtEl>
                                        <p:attrNameLst>
                                          <p:attrName>style.visibility</p:attrName>
                                        </p:attrNameLst>
                                      </p:cBhvr>
                                      <p:to>
                                        <p:strVal val="visible"/>
                                      </p:to>
                                    </p:set>
                                    <p:animEffect transition="in" filter="fade">
                                      <p:cBhvr>
                                        <p:cTn id="7" dur="500"/>
                                        <p:tgtEl>
                                          <p:spTgt spid="10486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48627">
                                            <p:txEl>
                                              <p:pRg st="2" end="2"/>
                                            </p:txEl>
                                          </p:spTgt>
                                        </p:tgtEl>
                                        <p:attrNameLst>
                                          <p:attrName>style.visibility</p:attrName>
                                        </p:attrNameLst>
                                      </p:cBhvr>
                                      <p:to>
                                        <p:strVal val="visible"/>
                                      </p:to>
                                    </p:set>
                                    <p:animEffect transition="in" filter="fade">
                                      <p:cBhvr>
                                        <p:cTn id="12" dur="500"/>
                                        <p:tgtEl>
                                          <p:spTgt spid="104862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48627">
                                            <p:txEl>
                                              <p:pRg st="4" end="4"/>
                                            </p:txEl>
                                          </p:spTgt>
                                        </p:tgtEl>
                                        <p:attrNameLst>
                                          <p:attrName>style.visibility</p:attrName>
                                        </p:attrNameLst>
                                      </p:cBhvr>
                                      <p:to>
                                        <p:strVal val="visible"/>
                                      </p:to>
                                    </p:set>
                                    <p:animEffect transition="in" filter="fade">
                                      <p:cBhvr>
                                        <p:cTn id="17" dur="500"/>
                                        <p:tgtEl>
                                          <p:spTgt spid="104862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48627">
                                            <p:txEl>
                                              <p:pRg st="5" end="5"/>
                                            </p:txEl>
                                          </p:spTgt>
                                        </p:tgtEl>
                                        <p:attrNameLst>
                                          <p:attrName>style.visibility</p:attrName>
                                        </p:attrNameLst>
                                      </p:cBhvr>
                                      <p:to>
                                        <p:strVal val="visible"/>
                                      </p:to>
                                    </p:set>
                                    <p:animEffect transition="in" filter="fade">
                                      <p:cBhvr>
                                        <p:cTn id="22" dur="500"/>
                                        <p:tgtEl>
                                          <p:spTgt spid="1048627">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48627">
                                            <p:txEl>
                                              <p:pRg st="6" end="6"/>
                                            </p:txEl>
                                          </p:spTgt>
                                        </p:tgtEl>
                                        <p:attrNameLst>
                                          <p:attrName>style.visibility</p:attrName>
                                        </p:attrNameLst>
                                      </p:cBhvr>
                                      <p:to>
                                        <p:strVal val="visible"/>
                                      </p:to>
                                    </p:set>
                                    <p:animEffect transition="in" filter="fade">
                                      <p:cBhvr>
                                        <p:cTn id="27" dur="500"/>
                                        <p:tgtEl>
                                          <p:spTgt spid="104862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1" name="Title 1"/>
          <p:cNvSpPr>
            <a:spLocks noGrp="1"/>
          </p:cNvSpPr>
          <p:nvPr>
            <p:ph type="title"/>
          </p:nvPr>
        </p:nvSpPr>
        <p:spPr>
          <a:xfrm>
            <a:off x="152400" y="-76200"/>
            <a:ext cx="8991600" cy="1143000"/>
          </a:xfrm>
        </p:spPr>
        <p:txBody>
          <a:bodyPr/>
          <a:lstStyle/>
          <a:p>
            <a:pPr marL="0" indent="0" algn="ctr" rtl="1"/>
            <a:r>
              <a:rPr lang="fa-IR" sz="3600" b="1" dirty="0">
                <a:solidFill>
                  <a:srgbClr val="FF6600"/>
                </a:solidFill>
                <a:cs typeface="B Lotus" pitchFamily="2" charset="-78"/>
              </a:rPr>
              <a:t>           </a:t>
            </a:r>
            <a:r>
              <a:rPr lang="fa-IR" sz="3600" b="1" dirty="0">
                <a:solidFill>
                  <a:schemeClr val="accent2"/>
                </a:solidFill>
                <a:cs typeface="B Lotus" pitchFamily="2" charset="-78"/>
              </a:rPr>
              <a:t>ضدالتهاب ها: کرومولین سدیم (حذف) </a:t>
            </a:r>
          </a:p>
        </p:txBody>
      </p:sp>
      <p:sp>
        <p:nvSpPr>
          <p:cNvPr id="1048632" name="Content Placeholder 2"/>
          <p:cNvSpPr>
            <a:spLocks noGrp="1"/>
          </p:cNvSpPr>
          <p:nvPr>
            <p:ph idx="4294967295"/>
          </p:nvPr>
        </p:nvSpPr>
        <p:spPr>
          <a:xfrm>
            <a:off x="304800" y="914400"/>
            <a:ext cx="8458200" cy="5334000"/>
          </a:xfrm>
          <a:prstGeom prst="rect">
            <a:avLst/>
          </a:prstGeom>
        </p:spPr>
        <p:txBody>
          <a:bodyPr/>
          <a:lstStyle/>
          <a:p>
            <a:pPr algn="r" rtl="1"/>
            <a:r>
              <a:rPr lang="fa-IR" sz="2800" b="1" dirty="0">
                <a:solidFill>
                  <a:srgbClr val="C00000"/>
                </a:solidFill>
                <a:cs typeface="B Lotus" pitchFamily="2" charset="-78"/>
              </a:rPr>
              <a:t>پیشگیری کننده </a:t>
            </a:r>
            <a:r>
              <a:rPr lang="fa-IR" sz="2800" b="1" dirty="0">
                <a:solidFill>
                  <a:schemeClr val="tx1"/>
                </a:solidFill>
                <a:cs typeface="B Lotus" pitchFamily="2" charset="-78"/>
              </a:rPr>
              <a:t>از آسم است و خاصیت متسع کنندگی برونش ندارد و در درمان حملات آسم نقشی ندارد.</a:t>
            </a:r>
          </a:p>
          <a:p>
            <a:pPr algn="r" rtl="1"/>
            <a:r>
              <a:rPr lang="fa-IR" sz="2800" b="1" dirty="0">
                <a:solidFill>
                  <a:schemeClr val="tx1"/>
                </a:solidFill>
                <a:cs typeface="B Lotus" pitchFamily="2" charset="-78"/>
              </a:rPr>
              <a:t>از آزاد شدن هیستامین از ماست سلها جلوگیری میکند.</a:t>
            </a:r>
          </a:p>
          <a:p>
            <a:pPr algn="r" rtl="1"/>
            <a:r>
              <a:rPr lang="fa-IR" sz="2800" b="1" dirty="0">
                <a:solidFill>
                  <a:schemeClr val="tx1"/>
                </a:solidFill>
                <a:cs typeface="B Lotus" pitchFamily="2" charset="-78"/>
              </a:rPr>
              <a:t>جهت جلوگیری از اسپاسم برونش ناشی از آلرژنها، ورزش، آسپیرین و نیز آسم شغلی بصورت استنشاقی بکار میرود.</a:t>
            </a:r>
          </a:p>
          <a:p>
            <a:pPr algn="r" rtl="1"/>
            <a:r>
              <a:rPr lang="fa-IR" sz="2800" b="1" dirty="0">
                <a:solidFill>
                  <a:schemeClr val="tx1"/>
                </a:solidFill>
                <a:cs typeface="B Lotus" pitchFamily="2" charset="-78"/>
              </a:rPr>
              <a:t>جهت کاهش التهاب مخاط بینی در رینیت آلرژیک بصورت اسپری بینی استفاده میشود.</a:t>
            </a:r>
          </a:p>
          <a:p>
            <a:pPr algn="r" rtl="1"/>
            <a:r>
              <a:rPr lang="fa-IR" sz="2800" b="1" dirty="0">
                <a:solidFill>
                  <a:schemeClr val="tx1"/>
                </a:solidFill>
                <a:cs typeface="B Lotus" pitchFamily="2" charset="-78"/>
              </a:rPr>
              <a:t>جذب بسیار کم و عوارض کمی دارد (تحریک گلو، سرفه، خشکی دهان).</a:t>
            </a:r>
          </a:p>
          <a:p>
            <a:pPr algn="r" rtl="1"/>
            <a:endParaRPr lang="fa-IR" sz="2800" b="1" dirty="0">
              <a:solidFill>
                <a:schemeClr val="tx1"/>
              </a:solidFill>
              <a:cs typeface="B Lotus" pitchFamily="2" charset="-78"/>
            </a:endParaRPr>
          </a:p>
        </p:txBody>
      </p:sp>
      <p:sp>
        <p:nvSpPr>
          <p:cNvPr id="1048633" name="Date Placeholder 3"/>
          <p:cNvSpPr>
            <a:spLocks noGrp="1"/>
          </p:cNvSpPr>
          <p:nvPr>
            <p:ph type="dt" sz="half" idx="10"/>
          </p:nvPr>
        </p:nvSpPr>
        <p:spPr/>
        <p:txBody>
          <a:bodyPr/>
          <a:lstStyle/>
          <a:p>
            <a:endParaRPr lang="en-US" dirty="0"/>
          </a:p>
        </p:txBody>
      </p:sp>
      <p:sp>
        <p:nvSpPr>
          <p:cNvPr id="1048634" name="Footer Placeholder 4"/>
          <p:cNvSpPr>
            <a:spLocks noGrp="1"/>
          </p:cNvSpPr>
          <p:nvPr>
            <p:ph type="ftr" sz="quarter" idx="11"/>
          </p:nvPr>
        </p:nvSpPr>
        <p:spPr/>
        <p:txBody>
          <a:bodyPr/>
          <a:lstStyle/>
          <a:p>
            <a:endParaRPr lang="en-US" dirty="0"/>
          </a:p>
        </p:txBody>
      </p:sp>
      <p:sp>
        <p:nvSpPr>
          <p:cNvPr id="1048635" name="Slide Number Placeholder 5"/>
          <p:cNvSpPr>
            <a:spLocks noGrp="1"/>
          </p:cNvSpPr>
          <p:nvPr>
            <p:ph type="sldNum" sz="quarter" idx="12"/>
          </p:nvPr>
        </p:nvSpPr>
        <p:spPr/>
        <p:txBody>
          <a:bodyPr>
            <a:normAutofit fontScale="92500" lnSpcReduction="20000"/>
          </a:bodyPr>
          <a:lstStyle/>
          <a:p>
            <a:fld id="{78BEC982-DBE8-443C-ACD4-E61224051F8E}" type="slidenum">
              <a:rPr lang="en-US" smtClean="0"/>
              <a:t>8</a:t>
            </a:fld>
            <a:endParaRPr lang="en-US"/>
          </a:p>
        </p:txBody>
      </p:sp>
    </p:spTree>
    <p:extLst>
      <p:ext uri="{BB962C8B-B14F-4D97-AF65-F5344CB8AC3E}">
        <p14:creationId xmlns:p14="http://schemas.microsoft.com/office/powerpoint/2010/main" val="2184673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48632">
                                            <p:txEl>
                                              <p:pRg st="0" end="0"/>
                                            </p:txEl>
                                          </p:spTgt>
                                        </p:tgtEl>
                                        <p:attrNameLst>
                                          <p:attrName>style.visibility</p:attrName>
                                        </p:attrNameLst>
                                      </p:cBhvr>
                                      <p:to>
                                        <p:strVal val="visible"/>
                                      </p:to>
                                    </p:set>
                                    <p:animEffect transition="in" filter="fade">
                                      <p:cBhvr>
                                        <p:cTn id="7" dur="500"/>
                                        <p:tgtEl>
                                          <p:spTgt spid="104863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48632">
                                            <p:txEl>
                                              <p:pRg st="1" end="1"/>
                                            </p:txEl>
                                          </p:spTgt>
                                        </p:tgtEl>
                                        <p:attrNameLst>
                                          <p:attrName>style.visibility</p:attrName>
                                        </p:attrNameLst>
                                      </p:cBhvr>
                                      <p:to>
                                        <p:strVal val="visible"/>
                                      </p:to>
                                    </p:set>
                                    <p:animEffect transition="in" filter="fade">
                                      <p:cBhvr>
                                        <p:cTn id="12" dur="500"/>
                                        <p:tgtEl>
                                          <p:spTgt spid="104863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48632">
                                            <p:txEl>
                                              <p:pRg st="2" end="2"/>
                                            </p:txEl>
                                          </p:spTgt>
                                        </p:tgtEl>
                                        <p:attrNameLst>
                                          <p:attrName>style.visibility</p:attrName>
                                        </p:attrNameLst>
                                      </p:cBhvr>
                                      <p:to>
                                        <p:strVal val="visible"/>
                                      </p:to>
                                    </p:set>
                                    <p:animEffect transition="in" filter="fade">
                                      <p:cBhvr>
                                        <p:cTn id="17" dur="500"/>
                                        <p:tgtEl>
                                          <p:spTgt spid="104863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48632">
                                            <p:txEl>
                                              <p:pRg st="3" end="3"/>
                                            </p:txEl>
                                          </p:spTgt>
                                        </p:tgtEl>
                                        <p:attrNameLst>
                                          <p:attrName>style.visibility</p:attrName>
                                        </p:attrNameLst>
                                      </p:cBhvr>
                                      <p:to>
                                        <p:strVal val="visible"/>
                                      </p:to>
                                    </p:set>
                                    <p:animEffect transition="in" filter="fade">
                                      <p:cBhvr>
                                        <p:cTn id="22" dur="500"/>
                                        <p:tgtEl>
                                          <p:spTgt spid="104863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48632">
                                            <p:txEl>
                                              <p:pRg st="4" end="4"/>
                                            </p:txEl>
                                          </p:spTgt>
                                        </p:tgtEl>
                                        <p:attrNameLst>
                                          <p:attrName>style.visibility</p:attrName>
                                        </p:attrNameLst>
                                      </p:cBhvr>
                                      <p:to>
                                        <p:strVal val="visible"/>
                                      </p:to>
                                    </p:set>
                                    <p:animEffect transition="in" filter="fade">
                                      <p:cBhvr>
                                        <p:cTn id="27" dur="500"/>
                                        <p:tgtEl>
                                          <p:spTgt spid="104863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3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6" name="Title 1"/>
          <p:cNvSpPr>
            <a:spLocks noGrp="1"/>
          </p:cNvSpPr>
          <p:nvPr>
            <p:ph type="title"/>
          </p:nvPr>
        </p:nvSpPr>
        <p:spPr>
          <a:xfrm>
            <a:off x="152400" y="-76200"/>
            <a:ext cx="8991600" cy="1143000"/>
          </a:xfrm>
        </p:spPr>
        <p:txBody>
          <a:bodyPr/>
          <a:lstStyle/>
          <a:p>
            <a:pPr algn="ctr" rtl="1"/>
            <a:r>
              <a:rPr lang="fa-IR" sz="3600" b="1" dirty="0">
                <a:solidFill>
                  <a:srgbClr val="FF6600"/>
                </a:solidFill>
                <a:cs typeface="B Lotus" pitchFamily="2" charset="-78"/>
              </a:rPr>
              <a:t>           </a:t>
            </a:r>
            <a:r>
              <a:rPr lang="fa-IR" sz="3600" b="1" dirty="0">
                <a:solidFill>
                  <a:schemeClr val="accent2"/>
                </a:solidFill>
                <a:cs typeface="B Lotus" pitchFamily="2" charset="-78"/>
              </a:rPr>
              <a:t>ضدالتهاب ها: </a:t>
            </a:r>
            <a:r>
              <a:rPr lang="fa-IR" sz="3600" b="1" dirty="0">
                <a:cs typeface="B Lotus" pitchFamily="2" charset="-78"/>
              </a:rPr>
              <a:t>کورتیکواستروئیدها</a:t>
            </a:r>
          </a:p>
        </p:txBody>
      </p:sp>
      <p:sp>
        <p:nvSpPr>
          <p:cNvPr id="1048637" name="Content Placeholder 2"/>
          <p:cNvSpPr>
            <a:spLocks noGrp="1"/>
          </p:cNvSpPr>
          <p:nvPr>
            <p:ph idx="4294967295"/>
          </p:nvPr>
        </p:nvSpPr>
        <p:spPr>
          <a:xfrm>
            <a:off x="304800" y="762000"/>
            <a:ext cx="8534400" cy="5334000"/>
          </a:xfrm>
          <a:prstGeom prst="rect">
            <a:avLst/>
          </a:prstGeom>
        </p:spPr>
        <p:txBody>
          <a:bodyPr/>
          <a:lstStyle/>
          <a:p>
            <a:pPr algn="r" rtl="1"/>
            <a:r>
              <a:rPr lang="fa-IR" sz="2800" b="1" dirty="0">
                <a:solidFill>
                  <a:srgbClr val="C00000"/>
                </a:solidFill>
                <a:cs typeface="B Lotus" pitchFamily="2" charset="-78"/>
              </a:rPr>
              <a:t>بودسوناید (اسپری)</a:t>
            </a:r>
          </a:p>
          <a:p>
            <a:pPr algn="r" rtl="1"/>
            <a:r>
              <a:rPr lang="fa-IR" sz="2800" b="1" dirty="0">
                <a:solidFill>
                  <a:srgbClr val="C00000"/>
                </a:solidFill>
                <a:cs typeface="B Lotus" pitchFamily="2" charset="-78"/>
              </a:rPr>
              <a:t>فلوتیکازون (اسپری)</a:t>
            </a:r>
          </a:p>
          <a:p>
            <a:pPr algn="r" rtl="1"/>
            <a:r>
              <a:rPr lang="fa-IR" sz="2800" b="1" dirty="0">
                <a:solidFill>
                  <a:srgbClr val="C00000"/>
                </a:solidFill>
                <a:cs typeface="B Lotus" pitchFamily="2" charset="-78"/>
              </a:rPr>
              <a:t>بکلومتازون (اسپری)</a:t>
            </a:r>
          </a:p>
          <a:p>
            <a:pPr algn="r" rtl="1"/>
            <a:r>
              <a:rPr lang="fa-IR" sz="2800" b="1" dirty="0">
                <a:solidFill>
                  <a:srgbClr val="C00000"/>
                </a:solidFill>
                <a:cs typeface="B Lotus" pitchFamily="2" charset="-78"/>
              </a:rPr>
              <a:t>تریامسینولون (تزریقی)</a:t>
            </a:r>
          </a:p>
          <a:p>
            <a:pPr algn="r" rtl="1"/>
            <a:r>
              <a:rPr lang="fa-IR" sz="2800" b="1" dirty="0">
                <a:solidFill>
                  <a:srgbClr val="C00000"/>
                </a:solidFill>
                <a:cs typeface="B Lotus" pitchFamily="2" charset="-78"/>
              </a:rPr>
              <a:t>پردنیزولون (خوراکی)</a:t>
            </a:r>
          </a:p>
          <a:p>
            <a:pPr algn="r" rtl="1"/>
            <a:r>
              <a:rPr lang="fa-IR" sz="3000" b="1" dirty="0">
                <a:solidFill>
                  <a:schemeClr val="tx1"/>
                </a:solidFill>
                <a:cs typeface="B Lotus" pitchFamily="2" charset="-78"/>
              </a:rPr>
              <a:t>در درمان آسم مزمن (بصورت استنشاقی) و درمان بحران آسمی که به داروهای متسع کننده برونش پاسخ نداده (بصورت تزریقی و خوراکی) استفاده میشوند.</a:t>
            </a:r>
          </a:p>
          <a:p>
            <a:pPr algn="r" rtl="1"/>
            <a:r>
              <a:rPr lang="fa-IR" sz="2800" b="1" dirty="0">
                <a:solidFill>
                  <a:schemeClr val="tx1"/>
                </a:solidFill>
                <a:cs typeface="B Lotus" pitchFamily="2" charset="-78"/>
              </a:rPr>
              <a:t>از تولید سیتوکینهای التهابی جلوگیری میکنند، مستقیماً موجب اتساع مجاری هوایی نمیشوند اما واکنش پذیری برونش و تعداد دفعات حملات آسم را کاهش میدهند.</a:t>
            </a:r>
          </a:p>
        </p:txBody>
      </p:sp>
      <p:sp>
        <p:nvSpPr>
          <p:cNvPr id="1048638" name="Date Placeholder 3"/>
          <p:cNvSpPr>
            <a:spLocks noGrp="1"/>
          </p:cNvSpPr>
          <p:nvPr>
            <p:ph type="dt" sz="half" idx="10"/>
          </p:nvPr>
        </p:nvSpPr>
        <p:spPr/>
        <p:txBody>
          <a:bodyPr/>
          <a:lstStyle/>
          <a:p>
            <a:endParaRPr lang="en-US" dirty="0"/>
          </a:p>
        </p:txBody>
      </p:sp>
      <p:sp>
        <p:nvSpPr>
          <p:cNvPr id="1048639" name="Footer Placeholder 4"/>
          <p:cNvSpPr>
            <a:spLocks noGrp="1"/>
          </p:cNvSpPr>
          <p:nvPr>
            <p:ph type="ftr" sz="quarter" idx="11"/>
          </p:nvPr>
        </p:nvSpPr>
        <p:spPr/>
        <p:txBody>
          <a:bodyPr/>
          <a:lstStyle/>
          <a:p>
            <a:endParaRPr lang="en-US" dirty="0"/>
          </a:p>
        </p:txBody>
      </p:sp>
      <p:sp>
        <p:nvSpPr>
          <p:cNvPr id="1048640" name="Slide Number Placeholder 5"/>
          <p:cNvSpPr>
            <a:spLocks noGrp="1"/>
          </p:cNvSpPr>
          <p:nvPr>
            <p:ph type="sldNum" sz="quarter" idx="12"/>
          </p:nvPr>
        </p:nvSpPr>
        <p:spPr/>
        <p:txBody>
          <a:bodyPr>
            <a:normAutofit fontScale="92500" lnSpcReduction="20000"/>
          </a:bodyPr>
          <a:lstStyle/>
          <a:p>
            <a:fld id="{78BEC982-DBE8-443C-ACD4-E61224051F8E}" type="slidenum">
              <a:rPr lang="en-US" smtClean="0"/>
              <a:t>9</a:t>
            </a:fld>
            <a:endParaRPr lang="en-US"/>
          </a:p>
        </p:txBody>
      </p:sp>
    </p:spTree>
    <p:extLst>
      <p:ext uri="{BB962C8B-B14F-4D97-AF65-F5344CB8AC3E}">
        <p14:creationId xmlns:p14="http://schemas.microsoft.com/office/powerpoint/2010/main" val="2014489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48637">
                                            <p:txEl>
                                              <p:pRg st="0" end="0"/>
                                            </p:txEl>
                                          </p:spTgt>
                                        </p:tgtEl>
                                        <p:attrNameLst>
                                          <p:attrName>style.visibility</p:attrName>
                                        </p:attrNameLst>
                                      </p:cBhvr>
                                      <p:to>
                                        <p:strVal val="visible"/>
                                      </p:to>
                                    </p:set>
                                    <p:animEffect transition="in" filter="fade">
                                      <p:cBhvr>
                                        <p:cTn id="7" dur="500"/>
                                        <p:tgtEl>
                                          <p:spTgt spid="104863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48637">
                                            <p:txEl>
                                              <p:pRg st="1" end="1"/>
                                            </p:txEl>
                                          </p:spTgt>
                                        </p:tgtEl>
                                        <p:attrNameLst>
                                          <p:attrName>style.visibility</p:attrName>
                                        </p:attrNameLst>
                                      </p:cBhvr>
                                      <p:to>
                                        <p:strVal val="visible"/>
                                      </p:to>
                                    </p:set>
                                    <p:animEffect transition="in" filter="fade">
                                      <p:cBhvr>
                                        <p:cTn id="12" dur="500"/>
                                        <p:tgtEl>
                                          <p:spTgt spid="104863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48637">
                                            <p:txEl>
                                              <p:pRg st="2" end="2"/>
                                            </p:txEl>
                                          </p:spTgt>
                                        </p:tgtEl>
                                        <p:attrNameLst>
                                          <p:attrName>style.visibility</p:attrName>
                                        </p:attrNameLst>
                                      </p:cBhvr>
                                      <p:to>
                                        <p:strVal val="visible"/>
                                      </p:to>
                                    </p:set>
                                    <p:animEffect transition="in" filter="fade">
                                      <p:cBhvr>
                                        <p:cTn id="17" dur="500"/>
                                        <p:tgtEl>
                                          <p:spTgt spid="104863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48637">
                                            <p:txEl>
                                              <p:pRg st="3" end="3"/>
                                            </p:txEl>
                                          </p:spTgt>
                                        </p:tgtEl>
                                        <p:attrNameLst>
                                          <p:attrName>style.visibility</p:attrName>
                                        </p:attrNameLst>
                                      </p:cBhvr>
                                      <p:to>
                                        <p:strVal val="visible"/>
                                      </p:to>
                                    </p:set>
                                    <p:animEffect transition="in" filter="fade">
                                      <p:cBhvr>
                                        <p:cTn id="22" dur="500"/>
                                        <p:tgtEl>
                                          <p:spTgt spid="104863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48637">
                                            <p:txEl>
                                              <p:pRg st="4" end="4"/>
                                            </p:txEl>
                                          </p:spTgt>
                                        </p:tgtEl>
                                        <p:attrNameLst>
                                          <p:attrName>style.visibility</p:attrName>
                                        </p:attrNameLst>
                                      </p:cBhvr>
                                      <p:to>
                                        <p:strVal val="visible"/>
                                      </p:to>
                                    </p:set>
                                    <p:animEffect transition="in" filter="fade">
                                      <p:cBhvr>
                                        <p:cTn id="27" dur="500"/>
                                        <p:tgtEl>
                                          <p:spTgt spid="104863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48637">
                                            <p:txEl>
                                              <p:pRg st="5" end="5"/>
                                            </p:txEl>
                                          </p:spTgt>
                                        </p:tgtEl>
                                        <p:attrNameLst>
                                          <p:attrName>style.visibility</p:attrName>
                                        </p:attrNameLst>
                                      </p:cBhvr>
                                      <p:to>
                                        <p:strVal val="visible"/>
                                      </p:to>
                                    </p:set>
                                    <p:animEffect transition="in" filter="fade">
                                      <p:cBhvr>
                                        <p:cTn id="32" dur="500"/>
                                        <p:tgtEl>
                                          <p:spTgt spid="104863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48637">
                                            <p:txEl>
                                              <p:pRg st="6" end="6"/>
                                            </p:txEl>
                                          </p:spTgt>
                                        </p:tgtEl>
                                        <p:attrNameLst>
                                          <p:attrName>style.visibility</p:attrName>
                                        </p:attrNameLst>
                                      </p:cBhvr>
                                      <p:to>
                                        <p:strVal val="visible"/>
                                      </p:to>
                                    </p:set>
                                    <p:animEffect transition="in" filter="fade">
                                      <p:cBhvr>
                                        <p:cTn id="37" dur="500"/>
                                        <p:tgtEl>
                                          <p:spTgt spid="104863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37"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ho">
  <a:themeElements>
    <a:clrScheme name="SOHO">
      <a:dk1>
        <a:srgbClr val="2E2224"/>
      </a:dk1>
      <a:lt1>
        <a:sysClr val="window" lastClr="FFFFFF"/>
      </a:lt1>
      <a:dk2>
        <a:srgbClr val="48231E"/>
      </a:dk2>
      <a:lt2>
        <a:srgbClr val="CBD8DD"/>
      </a:lt2>
      <a:accent1>
        <a:srgbClr val="61625E"/>
      </a:accent1>
      <a:accent2>
        <a:srgbClr val="964D2C"/>
      </a:accent2>
      <a:accent3>
        <a:srgbClr val="66553E"/>
      </a:accent3>
      <a:accent4>
        <a:srgbClr val="848058"/>
      </a:accent4>
      <a:accent5>
        <a:srgbClr val="AFA14B"/>
      </a:accent5>
      <a:accent6>
        <a:srgbClr val="AD7D4D"/>
      </a:accent6>
      <a:hlink>
        <a:srgbClr val="FFDE66"/>
      </a:hlink>
      <a:folHlink>
        <a:srgbClr val="C0AEBC"/>
      </a:folHlink>
    </a:clrScheme>
    <a:fontScheme name="SOHO">
      <a:majorFont>
        <a:latin typeface="Candara"/>
        <a:ea typeface=""/>
        <a:cs typeface=""/>
        <a:font script="Jpan" typeface="ＭＳ Ｐゴシック"/>
        <a:font script="Hang" typeface="HY견명조"/>
        <a:font script="Hans" typeface="华文新魏"/>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HO">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7000"/>
                <a:satMod val="150000"/>
              </a:schemeClr>
            </a:gs>
            <a:gs pos="30000">
              <a:schemeClr val="phClr">
                <a:shade val="94000"/>
                <a:satMod val="130000"/>
              </a:schemeClr>
            </a:gs>
            <a:gs pos="45000">
              <a:schemeClr val="phClr">
                <a:shade val="100000"/>
                <a:satMod val="120000"/>
              </a:schemeClr>
            </a:gs>
            <a:gs pos="55000">
              <a:schemeClr val="phClr">
                <a:shade val="100000"/>
                <a:satMod val="118000"/>
              </a:schemeClr>
            </a:gs>
            <a:gs pos="73000">
              <a:schemeClr val="phClr">
                <a:shade val="94000"/>
                <a:satMod val="130000"/>
              </a:schemeClr>
            </a:gs>
            <a:gs pos="100000">
              <a:schemeClr val="phClr">
                <a:shade val="67000"/>
                <a:satMod val="15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2700000" algn="br" rotWithShape="0">
              <a:srgbClr val="000000">
                <a:alpha val="40000"/>
              </a:srgbClr>
            </a:outerShdw>
          </a:effectLst>
        </a:effectStyle>
        <a:effectStyle>
          <a:effectLst>
            <a:outerShdw blurRad="50800" dist="38100" dir="2700000" algn="br" rotWithShape="0">
              <a:srgbClr val="000000">
                <a:alpha val="40000"/>
              </a:srgbClr>
            </a:outerShdw>
          </a:effectLst>
        </a:effectStyle>
        <a:effectStyle>
          <a:effectLst>
            <a:outerShdw blurRad="50800" dist="38100" dir="2700000" algn="br" rotWithShape="0">
              <a:srgbClr val="000000">
                <a:alpha val="40000"/>
              </a:srgbClr>
            </a:outerShdw>
          </a:effectLst>
          <a:scene3d>
            <a:camera prst="orthographicFront">
              <a:rot lat="0" lon="0" rev="0"/>
            </a:camera>
            <a:lightRig rig="threePt" dir="t">
              <a:rot lat="0" lon="0" rev="2700000"/>
            </a:lightRig>
          </a:scene3d>
          <a:sp3d contourW="19050">
            <a:bevelT w="31750" h="38100"/>
            <a:contourClr>
              <a:schemeClr val="phClr">
                <a:shade val="15000"/>
                <a:satMod val="110000"/>
              </a:schemeClr>
            </a:contourClr>
          </a:sp3d>
        </a:effectStyle>
      </a:effectStyleLst>
      <a:bgFillStyleLst>
        <a:solidFill>
          <a:schemeClr val="phClr"/>
        </a:solidFill>
        <a:gradFill rotWithShape="1">
          <a:gsLst>
            <a:gs pos="0">
              <a:schemeClr val="phClr">
                <a:tint val="64000"/>
                <a:satMod val="210000"/>
              </a:schemeClr>
            </a:gs>
            <a:gs pos="40000">
              <a:schemeClr val="phClr">
                <a:tint val="72000"/>
                <a:shade val="99000"/>
                <a:satMod val="200000"/>
              </a:schemeClr>
            </a:gs>
            <a:gs pos="100000">
              <a:schemeClr val="phClr">
                <a:tint val="100000"/>
                <a:shade val="30000"/>
                <a:alpha val="100000"/>
                <a:satMod val="175000"/>
                <a:lumMod val="100000"/>
              </a:schemeClr>
            </a:gs>
          </a:gsLst>
          <a:path path="circle">
            <a:fillToRect l="50000" t="-80000" r="50000" b="180000"/>
          </a:path>
        </a:gradFill>
        <a:blipFill rotWithShape="1">
          <a:blip xmlns:r="http://schemas.openxmlformats.org/officeDocument/2006/relationships" r:embed="rId1">
            <a:duotone>
              <a:schemeClr val="phClr">
                <a:tint val="86000"/>
                <a:alpha val="90000"/>
              </a:schemeClr>
              <a:schemeClr val="phClr">
                <a:shade val="49000"/>
                <a:satMod val="1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TC101790493[[fn=SOHO]]</Template>
  <TotalTime>534</TotalTime>
  <Words>1046</Words>
  <Application>Microsoft Office PowerPoint</Application>
  <PresentationFormat>On-screen Show (4:3)</PresentationFormat>
  <Paragraphs>136</Paragraphs>
  <Slides>16</Slides>
  <Notes>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Arial</vt:lpstr>
      <vt:lpstr>B Lotus</vt:lpstr>
      <vt:lpstr>B Mitra</vt:lpstr>
      <vt:lpstr>Calibri</vt:lpstr>
      <vt:lpstr>Candara</vt:lpstr>
      <vt:lpstr>Tahoma</vt:lpstr>
      <vt:lpstr>Times New Roman</vt:lpstr>
      <vt:lpstr>Tunga</vt:lpstr>
      <vt:lpstr>Wingdings</vt:lpstr>
      <vt:lpstr>Soho</vt:lpstr>
      <vt:lpstr>  Drugs Used in Asthma</vt:lpstr>
      <vt:lpstr>آسم</vt:lpstr>
      <vt:lpstr>داروهای مؤثر در آسم</vt:lpstr>
      <vt:lpstr>داروهای گشاد کننده برونش: داروهای مقلد سمپاتیک </vt:lpstr>
      <vt:lpstr>آگونیستهای انتخابی گیرنده β2 آدرنرژیک </vt:lpstr>
      <vt:lpstr>           داروهای گشاد کننده برونش: داروهای ضدموسکارینی</vt:lpstr>
      <vt:lpstr>           داروهای گشاد کننده برونش:  متیل گزانتین ها (حذف)</vt:lpstr>
      <vt:lpstr>           ضدالتهاب ها: کرومولین سدیم (حذف) </vt:lpstr>
      <vt:lpstr>           ضدالتهاب ها: کورتیکواستروئیدها</vt:lpstr>
      <vt:lpstr>گلوکوکورتیکوئیدهای صناعی استنشاقی   </vt:lpstr>
      <vt:lpstr>کورتیکواستروئیدها</vt:lpstr>
      <vt:lpstr>داروهای جدید  </vt:lpstr>
      <vt:lpstr>Acute exacerbations of asthma in adults: Emergency department</vt:lpstr>
      <vt:lpstr>Acute exacerbations of asthma in adults: Emergency department</vt:lpstr>
      <vt:lpstr>Acute exacerbations of asthma in adults: Emergency department</vt:lpstr>
      <vt:lpstr>Life-threatening Asthma Exacerbations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Adrenocorticosteroids</dc:title>
  <dc:creator>baran</dc:creator>
  <cp:lastModifiedBy>Windows User</cp:lastModifiedBy>
  <cp:revision>51</cp:revision>
  <dcterms:created xsi:type="dcterms:W3CDTF">2010-12-18T16:56:38Z</dcterms:created>
  <dcterms:modified xsi:type="dcterms:W3CDTF">2024-10-26T09:51:34Z</dcterms:modified>
</cp:coreProperties>
</file>