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49" r:id="rId2"/>
    <p:sldId id="350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5" r:id="rId11"/>
    <p:sldId id="366" r:id="rId12"/>
    <p:sldId id="363" r:id="rId13"/>
    <p:sldId id="364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CC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73" d="100"/>
          <a:sy n="73" d="100"/>
        </p:scale>
        <p:origin x="1157" y="1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648911-7777-4241-AA3C-3C66EE4830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A96B4AE-E281-452A-AA47-4C0DDB3E17C9}" type="datetimeFigureOut">
              <a:rPr lang="en-US"/>
              <a:pPr>
                <a:defRPr/>
              </a:pPr>
              <a:t>10/22/2021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1482949-09A5-4B5F-BB7C-4E4EE40FC3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8F5C6-D92A-4072-B901-883EE50CBF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513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4C2B1-BF8F-4EEE-A90A-4926F6BBC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207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FA721-DFD2-459C-BF26-349087D271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0104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E50BD-B9CF-4D60-BDEF-8559E74D6C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251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89B4A-2BB5-45EA-AE35-61DC998FE1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057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D1AA9-691E-4A0D-8C46-C7606618B5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29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0B838-8E30-41B7-9955-4EC492650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295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297C2-53BE-40CB-A8AE-E82F70105D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667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07F2B-DD76-4A1A-8485-D7D23BA5F6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9787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5FEA7-2C8E-4E74-A9A4-AAD85193AA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31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C8AAD-C629-4463-BED0-AF884A73B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645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46F8685-643E-4936-BA7E-B3A6083FD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1" name="Picture 10" descr="MONIT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0"/>
            <a:ext cx="21336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Freeform 11"/>
          <p:cNvSpPr>
            <a:spLocks/>
          </p:cNvSpPr>
          <p:nvPr userDrawn="1"/>
        </p:nvSpPr>
        <p:spPr bwMode="auto">
          <a:xfrm>
            <a:off x="2514600" y="5499100"/>
            <a:ext cx="1219200" cy="977900"/>
          </a:xfrm>
          <a:custGeom>
            <a:avLst/>
            <a:gdLst>
              <a:gd name="T0" fmla="*/ 0 w 768"/>
              <a:gd name="T1" fmla="*/ 2147483646 h 616"/>
              <a:gd name="T2" fmla="*/ 2147483646 w 768"/>
              <a:gd name="T3" fmla="*/ 2147483646 h 616"/>
              <a:gd name="T4" fmla="*/ 2147483646 w 768"/>
              <a:gd name="T5" fmla="*/ 2147483646 h 616"/>
              <a:gd name="T6" fmla="*/ 2147483646 w 768"/>
              <a:gd name="T7" fmla="*/ 2147483646 h 616"/>
              <a:gd name="T8" fmla="*/ 2147483646 w 768"/>
              <a:gd name="T9" fmla="*/ 2147483646 h 616"/>
              <a:gd name="T10" fmla="*/ 2147483646 w 768"/>
              <a:gd name="T11" fmla="*/ 2147483646 h 616"/>
              <a:gd name="T12" fmla="*/ 2147483646 w 768"/>
              <a:gd name="T13" fmla="*/ 2147483646 h 616"/>
              <a:gd name="T14" fmla="*/ 2147483646 w 768"/>
              <a:gd name="T15" fmla="*/ 2147483646 h 616"/>
              <a:gd name="T16" fmla="*/ 2147483646 w 768"/>
              <a:gd name="T17" fmla="*/ 2147483646 h 616"/>
              <a:gd name="T18" fmla="*/ 2147483646 w 768"/>
              <a:gd name="T19" fmla="*/ 2147483646 h 616"/>
              <a:gd name="T20" fmla="*/ 2147483646 w 768"/>
              <a:gd name="T21" fmla="*/ 2147483646 h 6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68" h="616">
                <a:moveTo>
                  <a:pt x="0" y="376"/>
                </a:moveTo>
                <a:cubicBezTo>
                  <a:pt x="52" y="388"/>
                  <a:pt x="104" y="400"/>
                  <a:pt x="144" y="376"/>
                </a:cubicBezTo>
                <a:cubicBezTo>
                  <a:pt x="184" y="352"/>
                  <a:pt x="208" y="240"/>
                  <a:pt x="240" y="232"/>
                </a:cubicBezTo>
                <a:cubicBezTo>
                  <a:pt x="272" y="224"/>
                  <a:pt x="312" y="312"/>
                  <a:pt x="336" y="328"/>
                </a:cubicBezTo>
                <a:cubicBezTo>
                  <a:pt x="360" y="344"/>
                  <a:pt x="368" y="376"/>
                  <a:pt x="384" y="328"/>
                </a:cubicBezTo>
                <a:cubicBezTo>
                  <a:pt x="400" y="280"/>
                  <a:pt x="424" y="0"/>
                  <a:pt x="432" y="40"/>
                </a:cubicBezTo>
                <a:cubicBezTo>
                  <a:pt x="440" y="80"/>
                  <a:pt x="424" y="520"/>
                  <a:pt x="432" y="568"/>
                </a:cubicBezTo>
                <a:cubicBezTo>
                  <a:pt x="440" y="616"/>
                  <a:pt x="448" y="376"/>
                  <a:pt x="480" y="328"/>
                </a:cubicBezTo>
                <a:cubicBezTo>
                  <a:pt x="512" y="280"/>
                  <a:pt x="592" y="272"/>
                  <a:pt x="624" y="280"/>
                </a:cubicBezTo>
                <a:cubicBezTo>
                  <a:pt x="656" y="288"/>
                  <a:pt x="648" y="360"/>
                  <a:pt x="672" y="376"/>
                </a:cubicBezTo>
                <a:cubicBezTo>
                  <a:pt x="696" y="392"/>
                  <a:pt x="728" y="376"/>
                  <a:pt x="768" y="376"/>
                </a:cubicBezTo>
              </a:path>
            </a:pathLst>
          </a:custGeom>
          <a:noFill/>
          <a:ln w="190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6002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/>
              <a:t>Anti-Antianginal Drugs</a:t>
            </a:r>
            <a:br>
              <a:rPr lang="en-US" dirty="0"/>
            </a:br>
            <a:r>
              <a:rPr lang="en-US" sz="3200" dirty="0">
                <a:solidFill>
                  <a:srgbClr val="92D050"/>
                </a:solidFill>
              </a:rPr>
              <a:t>Dr Safaeian</a:t>
            </a:r>
          </a:p>
        </p:txBody>
      </p:sp>
      <p:pic>
        <p:nvPicPr>
          <p:cNvPr id="30723" name="Picture 4" descr="heartb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172" y="3124200"/>
            <a:ext cx="1828800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 descr="medi0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834" y="31242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8EC3A88-B622-4EB1-8D78-44F864D25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0" y="26276"/>
            <a:ext cx="2328874" cy="1347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56CC4-84DD-40BB-887F-40DBB59B3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35" y="114300"/>
            <a:ext cx="7772400" cy="1143000"/>
          </a:xfrm>
        </p:spPr>
        <p:txBody>
          <a:bodyPr/>
          <a:lstStyle/>
          <a:p>
            <a:r>
              <a:rPr lang="en-US" sz="4000" i="0" dirty="0">
                <a:effectLst/>
              </a:rPr>
              <a:t>Sodium nitroprusside</a:t>
            </a:r>
            <a:r>
              <a:rPr lang="fa-IR" sz="4000" dirty="0"/>
              <a:t>     </a:t>
            </a:r>
            <a:br>
              <a:rPr lang="en-US" sz="4000" dirty="0"/>
            </a:br>
            <a:r>
              <a:rPr lang="fa-IR" sz="4000" dirty="0">
                <a:cs typeface="B Lotus" pitchFamily="2" charset="-78"/>
              </a:rPr>
              <a:t>نیتروپروساید سدیم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58369-8C7C-46D6-B932-7506A8E9C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71600"/>
            <a:ext cx="9091448" cy="4114800"/>
          </a:xfrm>
        </p:spPr>
        <p:txBody>
          <a:bodyPr/>
          <a:lstStyle/>
          <a:p>
            <a:pPr algn="r" rtl="1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در درمان آنژین و کاهش سریع و کوتاه مدت فشارخون در بحران های هایپرتانسیو بکار میرود.</a:t>
            </a:r>
            <a:endParaRPr lang="en-US" sz="2800" i="0" dirty="0">
              <a:effectLst/>
              <a:latin typeface="iransansxv"/>
              <a:cs typeface="B Lotus" panose="00000400000000000000" pitchFamily="2" charset="-78"/>
            </a:endParaRPr>
          </a:p>
          <a:p>
            <a:pPr algn="r" rtl="1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تأثیر نیتروپروساید بر روی فشارخون بسیار سریع است.</a:t>
            </a:r>
          </a:p>
          <a:p>
            <a:pPr algn="r" rtl="1" fontAlgn="base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ویال ۵۰ میلی گرمی را با </a:t>
            </a:r>
            <a:r>
              <a:rPr lang="en-US" sz="2800" i="0" dirty="0">
                <a:effectLst/>
                <a:latin typeface="iransansxv"/>
                <a:cs typeface="B Lotus" panose="00000400000000000000" pitchFamily="2" charset="-78"/>
              </a:rPr>
              <a:t> mL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۳-۲ سرم دکستروز ۵% حل کرده (با محلول دیگری حل نشود)، سپس آن را به  </a:t>
            </a:r>
            <a:r>
              <a:rPr lang="en-US" sz="2800" i="0" dirty="0">
                <a:effectLst/>
                <a:latin typeface="iransansxv"/>
                <a:cs typeface="B Lotus" panose="00000400000000000000" pitchFamily="2" charset="-78"/>
              </a:rPr>
              <a:t>mL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500 سرم دکستروز ۵% اضافه کنید. </a:t>
            </a:r>
          </a:p>
          <a:p>
            <a:pPr algn="r" rtl="1" fontAlgn="base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چنانچه محلول به رنگ قهوه ای تیره و یا آبی متمایل به سبز درآید، باید دور ریخته شود. </a:t>
            </a:r>
          </a:p>
          <a:p>
            <a:pPr algn="r" rtl="1" fontAlgn="base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اگر محلول نیتروپروساید از نور محافظت شود تا ۲۴ ساعت قابل استفاده است. </a:t>
            </a:r>
          </a:p>
          <a:p>
            <a:pPr algn="r" rtl="1" fontAlgn="base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بعد از رقیق کردن دارو بلافاصله ظرف محتوی محلول را بوسیله کاغذ آلومینیوم بپوشانید و از نور محافظت کنید.</a:t>
            </a:r>
          </a:p>
          <a:p>
            <a:pPr algn="r" rt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D2B57-4CD9-4F81-BBBE-E7377BDD8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" y="0"/>
            <a:ext cx="967062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6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56CC4-84DD-40BB-887F-40DBB59B3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948" y="-152400"/>
            <a:ext cx="7772400" cy="1143000"/>
          </a:xfrm>
        </p:spPr>
        <p:txBody>
          <a:bodyPr/>
          <a:lstStyle/>
          <a:p>
            <a:r>
              <a:rPr lang="fa-IR" sz="4000" dirty="0">
                <a:cs typeface="B Lotus" pitchFamily="2" charset="-78"/>
              </a:rPr>
              <a:t>نیتروپروساید سدیم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58369-8C7C-46D6-B932-7506A8E9C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85800"/>
            <a:ext cx="9091448" cy="4800600"/>
          </a:xfrm>
        </p:spPr>
        <p:txBody>
          <a:bodyPr/>
          <a:lstStyle/>
          <a:p>
            <a:pPr algn="r" rtl="1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دوز تجویزی در ابتدا </a:t>
            </a:r>
            <a:r>
              <a:rPr lang="en-US" sz="2800" i="0" dirty="0">
                <a:effectLst/>
                <a:latin typeface="iransansxv"/>
                <a:cs typeface="B Lotus" panose="00000400000000000000" pitchFamily="2" charset="-78"/>
              </a:rPr>
              <a:t>g/kg/min</a:t>
            </a:r>
            <a:r>
              <a:rPr lang="fa-IR" sz="2800" dirty="0">
                <a:latin typeface="iransansxv"/>
                <a:cs typeface="B Lotus" panose="00000400000000000000" pitchFamily="2" charset="-78"/>
              </a:rPr>
              <a:t>µ۰٫۳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است که به صورت انفوزیون وریدی تجویز می­ گردد و برحسب نیاز بیمار می­توان هر ۵ دقیقه یکبار مقدار</a:t>
            </a:r>
            <a:r>
              <a:rPr lang="en-US" sz="2800" i="0" dirty="0">
                <a:effectLst/>
                <a:latin typeface="iransansxv"/>
                <a:cs typeface="B Lotus" panose="00000400000000000000" pitchFamily="2" charset="-78"/>
              </a:rPr>
              <a:t>g/kg/min </a:t>
            </a:r>
            <a:r>
              <a:rPr lang="fa-IR" sz="2800" dirty="0">
                <a:latin typeface="iransansxv"/>
                <a:cs typeface="B Lotus" panose="00000400000000000000" pitchFamily="2" charset="-78"/>
              </a:rPr>
              <a:t>µ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 ۰٫۵ را به دوز اولیه دارو اضافه کرد تا نتیجه مطلوب حاصل گردد.</a:t>
            </a:r>
            <a:endParaRPr lang="en-US" sz="2800" i="0" dirty="0">
              <a:effectLst/>
              <a:latin typeface="iransansxv"/>
              <a:cs typeface="B Lotus" panose="00000400000000000000" pitchFamily="2" charset="-78"/>
            </a:endParaRPr>
          </a:p>
          <a:p>
            <a:pPr algn="r" rtl="1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دوز نباید به بیشتر از </a:t>
            </a:r>
            <a:r>
              <a:rPr lang="en-US" sz="2800" i="0" dirty="0">
                <a:effectLst/>
                <a:latin typeface="iransansxv"/>
                <a:cs typeface="B Lotus" panose="00000400000000000000" pitchFamily="2" charset="-78"/>
              </a:rPr>
              <a:t>g/kg/min</a:t>
            </a:r>
            <a:r>
              <a:rPr lang="fa-IR" sz="2800" dirty="0">
                <a:latin typeface="iransansxv"/>
                <a:cs typeface="B Lotus" panose="00000400000000000000" pitchFamily="2" charset="-78"/>
              </a:rPr>
              <a:t>µ10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یا مقدار تام </a:t>
            </a:r>
            <a:r>
              <a:rPr lang="en-US" sz="2800" i="0" dirty="0">
                <a:effectLst/>
                <a:latin typeface="iransansxv"/>
                <a:cs typeface="B Lotus" panose="00000400000000000000" pitchFamily="2" charset="-78"/>
              </a:rPr>
              <a:t>mg/kg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۳٫۵</a:t>
            </a:r>
            <a:r>
              <a:rPr lang="en-US" sz="2800" i="0" dirty="0">
                <a:effectLst/>
                <a:latin typeface="iransansxv"/>
                <a:cs typeface="B Lotus" panose="00000400000000000000" pitchFamily="2" charset="-78"/>
              </a:rPr>
              <a:t>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 برسد. </a:t>
            </a:r>
            <a:endParaRPr lang="en-US" sz="2800" i="0" dirty="0">
              <a:effectLst/>
              <a:latin typeface="iransansxv"/>
              <a:cs typeface="B Lotus" panose="00000400000000000000" pitchFamily="2" charset="-78"/>
            </a:endParaRPr>
          </a:p>
          <a:p>
            <a:pPr algn="r" rtl="1" fontAlgn="base"/>
            <a:r>
              <a:rPr lang="fa-IR" sz="2800" i="0" dirty="0">
                <a:solidFill>
                  <a:srgbClr val="FFFF00"/>
                </a:solidFill>
                <a:effectLst/>
                <a:latin typeface="iransansxv"/>
                <a:cs typeface="B Lotus" panose="00000400000000000000" pitchFamily="2" charset="-78"/>
              </a:rPr>
              <a:t>موارد احتیاط</a:t>
            </a:r>
          </a:p>
          <a:p>
            <a:pPr algn="r" rtl="1" fontAlgn="base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۱- مصرف نیتروپروساید در بیماران مبتلا به </a:t>
            </a:r>
            <a:r>
              <a:rPr lang="fa-IR" sz="2800" i="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iransansxv"/>
                <a:cs typeface="B Lotus" panose="00000400000000000000" pitchFamily="2" charset="-78"/>
              </a:rPr>
              <a:t>هیپرتانسیون جبرانی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(مثل کوآرکتاسیون آئورت و شنت های شریانی- وریدی) ممنوع است.</a:t>
            </a:r>
          </a:p>
          <a:p>
            <a:pPr algn="r" rtl="1" fontAlgn="base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۲- چنانچه دارو با دوز بالا و یا به مدت طولانی در بیماران با نارسایی کلیوی یا کبدی مصرف شود، ممکن است منجربه </a:t>
            </a:r>
            <a:r>
              <a:rPr lang="fa-IR" sz="2800" i="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iransansxv"/>
                <a:cs typeface="B Lotus" panose="00000400000000000000" pitchFamily="2" charset="-78"/>
              </a:rPr>
              <a:t>مسمومیت باتیوسیانات یا سیانید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 گردد.</a:t>
            </a:r>
          </a:p>
          <a:p>
            <a:pPr algn="r" rtl="1"/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۳- 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↑</a:t>
            </a:r>
            <a:r>
              <a:rPr lang="fa-IR" altLang="en-US" sz="2800" dirty="0">
                <a:cs typeface="B Lotus" panose="00000400000000000000" pitchFamily="2" charset="-78"/>
              </a:rPr>
              <a:t>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اثرات هیپوتانسیو دارو با مصرف </a:t>
            </a:r>
            <a:r>
              <a:rPr lang="fa-IR" sz="2800" i="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iransansxv"/>
                <a:cs typeface="B Lotus" panose="00000400000000000000" pitchFamily="2" charset="-78"/>
              </a:rPr>
              <a:t>بلوک </a:t>
            </a:r>
            <a:r>
              <a:rPr lang="fa-IR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ransansxv"/>
                <a:cs typeface="B Lotus" panose="00000400000000000000" pitchFamily="2" charset="-78"/>
              </a:rPr>
              <a:t>کننده های گانگلیون </a:t>
            </a:r>
            <a:r>
              <a:rPr lang="fa-IR" sz="2800" i="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iransansxv"/>
                <a:cs typeface="B Lotus" panose="00000400000000000000" pitchFamily="2" charset="-78"/>
              </a:rPr>
              <a:t>های عصبی، داروهای بیهوشی و داروهای تضعیف کننده گردش </a:t>
            </a:r>
            <a:r>
              <a:rPr lang="fa-IR" sz="2800" i="0" dirty="0">
                <a:effectLst/>
                <a:latin typeface="iransansxv"/>
                <a:cs typeface="B Lotus" panose="00000400000000000000" pitchFamily="2" charset="-78"/>
              </a:rPr>
              <a:t>خون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335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5800" cy="1143000"/>
          </a:xfrm>
        </p:spPr>
        <p:txBody>
          <a:bodyPr/>
          <a:lstStyle/>
          <a:p>
            <a:pPr>
              <a:defRPr/>
            </a:pPr>
            <a:r>
              <a:rPr lang="fa-IR" sz="3200" dirty="0">
                <a:cs typeface="B Lotus" pitchFamily="2" charset="-78"/>
              </a:rPr>
              <a:t>داروهای مؤثر در درمان آنژین: </a:t>
            </a:r>
            <a:r>
              <a:rPr lang="fa-IR" dirty="0">
                <a:cs typeface="B Lotus" pitchFamily="2" charset="-78"/>
              </a:rPr>
              <a:t>مهارکننده های کانال کلسیم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05800" cy="4648200"/>
          </a:xfrm>
        </p:spPr>
        <p:txBody>
          <a:bodyPr/>
          <a:lstStyle/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با مهار کانال کلسیم ←↓مقاومت عروق محیطی و اتساع عروق کرونر، ↓قدرت انقباضی قلب، ↓فعالیت گره سینوسی و ↓هدایت گره </a:t>
            </a:r>
            <a:r>
              <a:rPr lang="en-US" altLang="en-US" dirty="0">
                <a:cs typeface="B Lotus" panose="00000400000000000000" pitchFamily="2" charset="-78"/>
              </a:rPr>
              <a:t>AV</a:t>
            </a:r>
            <a:r>
              <a:rPr lang="fa-IR" altLang="en-US" dirty="0">
                <a:cs typeface="B Lotus" panose="00000400000000000000" pitchFamily="2" charset="-78"/>
              </a:rPr>
              <a:t> </a:t>
            </a:r>
          </a:p>
          <a:p>
            <a:pPr algn="r" rtl="1"/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کاربردهای بالینی: </a:t>
            </a:r>
            <a:r>
              <a:rPr lang="fa-IR" altLang="en-US" dirty="0">
                <a:cs typeface="B Lotus" panose="00000400000000000000" pitchFamily="2" charset="-78"/>
              </a:rPr>
              <a:t>درمان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، آنژین صدری، آریتمی، میگرن، سندرم رینود</a:t>
            </a:r>
          </a:p>
          <a:p>
            <a:pPr algn="r" rtl="1"/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عوارض: </a:t>
            </a:r>
            <a:r>
              <a:rPr lang="fa-IR" altLang="en-US" dirty="0">
                <a:cs typeface="B Lotus" panose="00000400000000000000" pitchFamily="2" charset="-78"/>
              </a:rPr>
              <a:t>افت فشارخون، برادیکاردی، ↓</a:t>
            </a:r>
            <a:r>
              <a:rPr lang="en-US" altLang="en-US" dirty="0">
                <a:cs typeface="B Lotus" panose="00000400000000000000" pitchFamily="2" charset="-78"/>
              </a:rPr>
              <a:t>CO</a:t>
            </a:r>
            <a:r>
              <a:rPr lang="fa-IR" altLang="en-US" dirty="0">
                <a:cs typeface="B Lotus" panose="00000400000000000000" pitchFamily="2" charset="-78"/>
              </a:rPr>
              <a:t>، بلوک گره </a:t>
            </a:r>
            <a:r>
              <a:rPr lang="en-US" altLang="en-US" dirty="0">
                <a:cs typeface="B Lotus" panose="00000400000000000000" pitchFamily="2" charset="-78"/>
              </a:rPr>
              <a:t>AV</a:t>
            </a:r>
            <a:r>
              <a:rPr lang="fa-IR" altLang="en-US" dirty="0">
                <a:cs typeface="B Lotus" panose="00000400000000000000" pitchFamily="2" charset="-78"/>
              </a:rPr>
              <a:t>، نارسایی قلبی، سردرد، برافروختگی، تهوع، یبوست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وراپامیل در </a:t>
            </a:r>
            <a:r>
              <a:rPr lang="en-US" altLang="en-US" dirty="0">
                <a:cs typeface="B Lotus" panose="00000400000000000000" pitchFamily="2" charset="-78"/>
              </a:rPr>
              <a:t>HTN</a:t>
            </a:r>
            <a:r>
              <a:rPr lang="fa-IR" altLang="en-US" dirty="0">
                <a:cs typeface="B Lotus" panose="00000400000000000000" pitchFamily="2" charset="-78"/>
              </a:rPr>
              <a:t> شدید، شوک قلبی، بلوک درجه 2 و 3 و نارسایی شدید قلب ممنوع است.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>
              <a:defRPr/>
            </a:pPr>
            <a:r>
              <a:rPr lang="fa-IR"/>
              <a:t>  </a:t>
            </a:r>
            <a:r>
              <a:rPr lang="fa-IR" sz="3200">
                <a:cs typeface="B Lotus" pitchFamily="2" charset="-78"/>
              </a:rPr>
              <a:t>داروهای مؤثر در درمان آنژین: </a:t>
            </a:r>
            <a:r>
              <a:rPr lang="fa-IR">
                <a:cs typeface="B Lotus" pitchFamily="2" charset="-78"/>
              </a:rPr>
              <a:t>مهار</a:t>
            </a:r>
            <a:r>
              <a:rPr lang="fa-IR" sz="3200">
                <a:cs typeface="B Lotus" pitchFamily="2" charset="-78"/>
              </a:rPr>
              <a:t> </a:t>
            </a:r>
            <a:r>
              <a:rPr lang="fa-IR">
                <a:cs typeface="B Lotus" pitchFamily="2" charset="-78"/>
              </a:rPr>
              <a:t>کننده های گیرنده بتا آدرنرژیک</a:t>
            </a:r>
            <a:r>
              <a:rPr lang="en-US">
                <a:cs typeface="B Lotus" pitchFamily="2" charset="-78"/>
              </a:rPr>
              <a:t> </a:t>
            </a:r>
            <a:endParaRPr lang="fa-IR">
              <a:cs typeface="B Lotus" pitchFamily="2" charset="-78"/>
            </a:endParaRP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dirty="0">
                <a:cs typeface="B Lotus" panose="00000400000000000000" pitchFamily="2" charset="-78"/>
              </a:rPr>
              <a:t> </a:t>
            </a:r>
            <a:r>
              <a:rPr lang="fa-IR" altLang="en-US" dirty="0">
                <a:solidFill>
                  <a:srgbClr val="FFC000"/>
                </a:solidFill>
                <a:cs typeface="B Lotus" panose="00000400000000000000" pitchFamily="2" charset="-78"/>
              </a:rPr>
              <a:t>پروپرانولول: </a:t>
            </a:r>
            <a:r>
              <a:rPr lang="fa-IR" altLang="en-US" dirty="0">
                <a:cs typeface="B Lotus" panose="00000400000000000000" pitchFamily="2" charset="-78"/>
              </a:rPr>
              <a:t>↓</a:t>
            </a:r>
            <a:r>
              <a:rPr lang="en-US" altLang="en-US" dirty="0">
                <a:cs typeface="B Lotus" panose="00000400000000000000" pitchFamily="2" charset="-78"/>
              </a:rPr>
              <a:t>HR</a:t>
            </a:r>
            <a:r>
              <a:rPr lang="fa-IR" altLang="en-US" dirty="0">
                <a:cs typeface="B Lotus" panose="00000400000000000000" pitchFamily="2" charset="-78"/>
              </a:rPr>
              <a:t> و ↓قدرت انقباضی قلب ←↓نیاز به اکسیژن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altLang="en-US" dirty="0">
              <a:cs typeface="B Lotus" panose="00000400000000000000" pitchFamily="2" charset="-78"/>
            </a:endParaRP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در درمان آنژینی که به سایر داروها پاسخ نداده است همراه با نیتراتها بکار میرود.</a:t>
            </a:r>
          </a:p>
          <a:p>
            <a:pPr algn="r" rtl="1"/>
            <a:endParaRPr lang="fa-IR" altLang="en-US" dirty="0">
              <a:cs typeface="B Lotus" panose="00000400000000000000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rtl="1">
              <a:defRPr/>
            </a:pPr>
            <a:r>
              <a:rPr lang="fa-IR" dirty="0">
                <a:cs typeface="B Lotus" pitchFamily="2" charset="-78"/>
              </a:rPr>
              <a:t>آنژین قفسه صدری</a:t>
            </a:r>
            <a:r>
              <a:rPr lang="fa-IR" dirty="0"/>
              <a:t> </a:t>
            </a:r>
            <a:r>
              <a:rPr lang="en-US" dirty="0"/>
              <a:t>Angina Pectoris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610600" cy="4800600"/>
          </a:xfrm>
        </p:spPr>
        <p:txBody>
          <a:bodyPr/>
          <a:lstStyle/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درد، فشار و سنگینی در ناحیه زیر جناغ سینه و گاهی در گردن، کتف یا بالای معده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علت اصلی آن عدم تعادل بین نیاز اکسیژن قلب و عرضه اکسیژن توسط عروق کرونر بدلیل تنگی یا اسپاسم عروق کرونر 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↓جریان خون کرونر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fa-IR" altLang="en-US" dirty="0">
                <a:cs typeface="B Lotus" panose="00000400000000000000" pitchFamily="2" charset="-78"/>
              </a:rPr>
              <a:t> هیپوکسی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fa-IR" altLang="en-US" dirty="0">
                <a:cs typeface="B Lotus" panose="00000400000000000000" pitchFamily="2" charset="-78"/>
              </a:rPr>
              <a:t> تجمع اسید لاکتیک و محرکهای شیمیایی (پتاسیم، پروستاگلاندین ها) در عضله قلب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fa-IR" altLang="en-US" dirty="0">
                <a:cs typeface="B Lotus" panose="00000400000000000000" pitchFamily="2" charset="-78"/>
              </a:rPr>
              <a:t> تحریک پایانه های اعصاب حسی </a:t>
            </a:r>
            <a:r>
              <a:rPr lang="fa-IR" altLang="en-US" dirty="0">
                <a:solidFill>
                  <a:srgbClr val="FFFF00"/>
                </a:solidFill>
                <a:cs typeface="B Lotus" panose="00000400000000000000" pitchFamily="2" charset="-78"/>
              </a:rPr>
              <a:t>←</a:t>
            </a:r>
            <a:r>
              <a:rPr lang="fa-IR" altLang="en-US" dirty="0">
                <a:cs typeface="B Lotus" panose="00000400000000000000" pitchFamily="2" charset="-78"/>
              </a:rPr>
              <a:t> درد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در شرایط انسداد شدید عروق کرونر، آنژین قلبی می تواند به آنفارکتوس یا سکته قلبی (</a:t>
            </a:r>
            <a:r>
              <a:rPr lang="en-US" altLang="en-US" dirty="0">
                <a:cs typeface="B Lotus" panose="00000400000000000000" pitchFamily="2" charset="-78"/>
              </a:rPr>
              <a:t>MI</a:t>
            </a:r>
            <a:r>
              <a:rPr lang="fa-IR" altLang="en-US" dirty="0">
                <a:cs typeface="B Lotus" panose="00000400000000000000" pitchFamily="2" charset="-78"/>
              </a:rPr>
              <a:t>) منتهی شود. </a:t>
            </a:r>
            <a:endParaRPr lang="en-US" altLang="en-US" dirty="0">
              <a:cs typeface="B Lotus" panose="00000400000000000000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dirty="0">
                <a:cs typeface="B Lotus" pitchFamily="2" charset="-78"/>
              </a:rPr>
              <a:t>درمان آنژین قفسه صدری</a:t>
            </a:r>
            <a:endParaRPr lang="en-US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62000"/>
            <a:ext cx="7772400" cy="5334000"/>
          </a:xfrm>
        </p:spPr>
        <p:txBody>
          <a:bodyPr rtlCol="0">
            <a:normAutofit/>
          </a:bodyPr>
          <a:lstStyle/>
          <a:p>
            <a:pPr marL="514350" indent="-514350" algn="r" rtl="1" fontAlgn="auto">
              <a:spcAft>
                <a:spcPts val="0"/>
              </a:spcAft>
              <a:buClr>
                <a:srgbClr val="FFC000"/>
              </a:buClr>
              <a:buFont typeface="+mj-lt"/>
              <a:buAutoNum type="arabicPeriod"/>
              <a:defRPr/>
            </a:pPr>
            <a:r>
              <a:rPr lang="fa-IR" dirty="0">
                <a:cs typeface="B Lotus" pitchFamily="2" charset="-78"/>
              </a:rPr>
              <a:t>اتساع عروق کرونر و بهبود خونرسانی و تأمین اکسیژن</a:t>
            </a:r>
          </a:p>
          <a:p>
            <a:pPr marL="514350" indent="-514350" algn="r" rtl="1" fontAlgn="auto">
              <a:spcAft>
                <a:spcPts val="0"/>
              </a:spcAft>
              <a:buClr>
                <a:srgbClr val="FFC000"/>
              </a:buClr>
              <a:buFont typeface="+mj-lt"/>
              <a:buAutoNum type="arabicPeriod"/>
              <a:defRPr/>
            </a:pPr>
            <a:r>
              <a:rPr lang="fa-IR" dirty="0">
                <a:cs typeface="B Lotus" pitchFamily="2" charset="-78"/>
              </a:rPr>
              <a:t>کاهش بار قلب و کاهش نیاز آن به اکسیژن</a:t>
            </a:r>
          </a:p>
          <a:p>
            <a:pPr algn="r" rt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73215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800100" y="-7937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 dirty="0">
                <a:cs typeface="B Lotus" pitchFamily="2" charset="-78"/>
              </a:rPr>
              <a:t>داروهای مؤثر در درمان آنژین: </a:t>
            </a:r>
            <a:r>
              <a:rPr lang="fa-IR" dirty="0">
                <a:cs typeface="B Lotus" pitchFamily="2" charset="-78"/>
              </a:rPr>
              <a:t>نیترات های آلی</a:t>
            </a:r>
            <a:endParaRPr lang="en-US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0292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Nitroglycerin</a:t>
            </a:r>
            <a:r>
              <a:rPr lang="en-US" i="1" dirty="0"/>
              <a:t> </a:t>
            </a:r>
            <a:r>
              <a:rPr lang="en-US" b="0" i="1" dirty="0"/>
              <a:t>INJ, TAB, CAP</a:t>
            </a:r>
            <a:r>
              <a:rPr lang="en-US" dirty="0"/>
              <a:t>,</a:t>
            </a:r>
            <a:r>
              <a:rPr lang="fa-IR" dirty="0"/>
              <a:t> </a:t>
            </a:r>
            <a:r>
              <a:rPr lang="fa-IR" dirty="0">
                <a:cs typeface="B Lotus" pitchFamily="2" charset="-78"/>
              </a:rPr>
              <a:t>نیتروگلیسیرین    </a:t>
            </a:r>
            <a:r>
              <a:rPr lang="en-US" dirty="0">
                <a:cs typeface="B Lotus" pitchFamily="2" charset="-78"/>
              </a:rPr>
              <a:t> </a:t>
            </a:r>
            <a:r>
              <a:rPr lang="fa-IR" dirty="0"/>
              <a:t> 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dirty="0"/>
              <a:t> </a:t>
            </a:r>
            <a:r>
              <a:rPr lang="en-US" sz="2400" b="0" i="1" dirty="0"/>
              <a:t>E</a:t>
            </a:r>
            <a:r>
              <a:rPr lang="en-US" sz="2800" b="0" i="1" dirty="0"/>
              <a:t>XTENDED</a:t>
            </a:r>
            <a:r>
              <a:rPr lang="fa-IR" sz="2800" b="0" i="1" dirty="0"/>
              <a:t> </a:t>
            </a:r>
            <a:r>
              <a:rPr lang="en-US" sz="2800" b="0" i="1" dirty="0"/>
              <a:t>RELEASE, SUBLINGUAL, PLASTER, PATCH, OINTMENT, SPRAY,H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/>
              <a:t>Isosorbide</a:t>
            </a:r>
            <a:r>
              <a:rPr lang="en-US" dirty="0"/>
              <a:t> </a:t>
            </a:r>
            <a:r>
              <a:rPr lang="en-US" dirty="0" err="1"/>
              <a:t>Dinitrate</a:t>
            </a:r>
            <a:r>
              <a:rPr lang="fa-IR" dirty="0"/>
              <a:t>   </a:t>
            </a:r>
            <a:r>
              <a:rPr lang="en-US" dirty="0"/>
              <a:t> </a:t>
            </a:r>
            <a:r>
              <a:rPr lang="fa-IR" dirty="0"/>
              <a:t> </a:t>
            </a:r>
            <a:r>
              <a:rPr lang="fa-IR" dirty="0">
                <a:cs typeface="B Lotus" pitchFamily="2" charset="-78"/>
              </a:rPr>
              <a:t>ایزوسورباید دی نیترات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en-US" sz="2800" b="0" i="1" dirty="0"/>
              <a:t>TAB, EXTENDED RELEASE, TOPICAL SPRAY</a:t>
            </a:r>
            <a:r>
              <a:rPr lang="fa-IR" sz="2800" b="0" i="1" dirty="0"/>
              <a:t>          </a:t>
            </a:r>
            <a:endParaRPr lang="en-US" sz="2800" b="0" i="1" dirty="0"/>
          </a:p>
          <a:p>
            <a:pPr fontAlgn="auto">
              <a:spcAft>
                <a:spcPts val="0"/>
              </a:spcAft>
              <a:defRPr/>
            </a:pPr>
            <a:r>
              <a:rPr lang="en-US" i="0" dirty="0">
                <a:effectLst/>
              </a:rPr>
              <a:t>Sodium nitroprusside</a:t>
            </a:r>
            <a:r>
              <a:rPr lang="fa-IR" dirty="0"/>
              <a:t>     </a:t>
            </a:r>
            <a:r>
              <a:rPr lang="fa-IR" dirty="0">
                <a:cs typeface="B Lotus" pitchFamily="2" charset="-78"/>
              </a:rPr>
              <a:t>نیتروپروساید سدیم        </a:t>
            </a:r>
            <a:endParaRPr lang="en-US" dirty="0"/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t="35448" r="7813" b="20226"/>
          <a:stretch>
            <a:fillRect/>
          </a:stretch>
        </p:blipFill>
        <p:spPr bwMode="auto">
          <a:xfrm>
            <a:off x="0" y="4192588"/>
            <a:ext cx="7231063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0" r="9467" b="3600"/>
          <a:stretch>
            <a:fillRect/>
          </a:stretch>
        </p:blipFill>
        <p:spPr bwMode="auto">
          <a:xfrm>
            <a:off x="6797675" y="4191000"/>
            <a:ext cx="23463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>
                <a:cs typeface="B Lotus" pitchFamily="2" charset="-78"/>
              </a:rPr>
              <a:t>داروهای مؤثر در درمان آنژین: </a:t>
            </a:r>
            <a:r>
              <a:rPr lang="fa-IR">
                <a:cs typeface="B Lotus" pitchFamily="2" charset="-78"/>
              </a:rPr>
              <a:t>نیترات های آلی</a:t>
            </a:r>
            <a:endParaRPr lang="en-US">
              <a:cs typeface="B Lotus" pitchFamily="2" charset="-78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4572000"/>
          </a:xfrm>
        </p:spPr>
        <p:txBody>
          <a:bodyPr/>
          <a:lstStyle/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متسع کننده های قوی عروق هستند. در عضله صاف عروق تولید نیتریک اکسید (</a:t>
            </a:r>
            <a:r>
              <a:rPr lang="en-US" altLang="en-US" dirty="0">
                <a:cs typeface="B Lotus" panose="00000400000000000000" pitchFamily="2" charset="-78"/>
              </a:rPr>
              <a:t>NO</a:t>
            </a:r>
            <a:r>
              <a:rPr lang="fa-IR" altLang="en-US" dirty="0">
                <a:cs typeface="B Lotus" panose="00000400000000000000" pitchFamily="2" charset="-78"/>
              </a:rPr>
              <a:t>) می کنند. </a:t>
            </a:r>
            <a:r>
              <a:rPr lang="en-US" altLang="en-US" dirty="0">
                <a:cs typeface="B Lotus" panose="00000400000000000000" pitchFamily="2" charset="-78"/>
              </a:rPr>
              <a:t>NO</a:t>
            </a:r>
            <a:r>
              <a:rPr lang="fa-IR" altLang="en-US" dirty="0">
                <a:cs typeface="B Lotus" panose="00000400000000000000" pitchFamily="2" charset="-78"/>
              </a:rPr>
              <a:t> موجب ↑</a:t>
            </a:r>
            <a:r>
              <a:rPr lang="en-US" altLang="en-US" dirty="0">
                <a:cs typeface="B Lotus" panose="00000400000000000000" pitchFamily="2" charset="-78"/>
              </a:rPr>
              <a:t>cGMP</a:t>
            </a:r>
            <a:r>
              <a:rPr lang="fa-IR" altLang="en-US" dirty="0">
                <a:cs typeface="B Lotus" panose="00000400000000000000" pitchFamily="2" charset="-78"/>
              </a:rPr>
              <a:t>  و اتساع عروق میشوند.</a:t>
            </a:r>
            <a:endParaRPr lang="en-US" altLang="en-US" dirty="0">
              <a:cs typeface="B Lotus" panose="00000400000000000000" pitchFamily="2" charset="-78"/>
            </a:endParaRPr>
          </a:p>
          <a:p>
            <a:pPr algn="r" rtl="1"/>
            <a:endParaRPr lang="en-US" altLang="en-US" dirty="0">
              <a:cs typeface="B Lotus" panose="00000400000000000000" pitchFamily="2" charset="-78"/>
            </a:endParaRP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نیتروگلیسیرین بسرعت از مخاط زیر زبان و پوست جذب میشود. عبور اول کبدی زیادی دارد (فراهمی زیستی 10%).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اشکال زیرزبانی نیتروگلیسیرین و ایزوسورباید دی نیترات غلظت خونی مناسب و اثر سریع دارند. </a:t>
            </a:r>
            <a:endParaRPr lang="en-US" altLang="en-US" dirty="0">
              <a:cs typeface="B Lotus" panose="00000400000000000000" pitchFamily="2" charset="-78"/>
            </a:endParaRPr>
          </a:p>
          <a:p>
            <a:pPr algn="r" rtl="1"/>
            <a:endParaRPr lang="en-US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 dirty="0">
                <a:cs typeface="B Lotus" pitchFamily="2" charset="-78"/>
              </a:rPr>
              <a:t>داروهای مؤثر در درمان آنژین: </a:t>
            </a:r>
            <a:r>
              <a:rPr lang="fa-IR" dirty="0">
                <a:cs typeface="B Lotus" pitchFamily="2" charset="-78"/>
              </a:rPr>
              <a:t>نیترات های آلی</a:t>
            </a:r>
            <a:endParaRPr lang="en-US" dirty="0">
              <a:cs typeface="B Lotus" pitchFamily="2" charset="-78"/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4876800"/>
          </a:xfrm>
        </p:spPr>
        <p:txBody>
          <a:bodyPr/>
          <a:lstStyle/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نیترات ها با اتساع وریدها ←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↓پیش بار </a:t>
            </a:r>
            <a:r>
              <a:rPr lang="fa-IR" altLang="en-US" dirty="0">
                <a:cs typeface="B Lotus" panose="00000400000000000000" pitchFamily="2" charset="-78"/>
              </a:rPr>
              <a:t>(خون وروری به قلب) ← ↓نیاز به اکسیژن 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نیترات ها با اتساع آرتریولها ←↓مقاومت عروق محیطی، ↓فشارخون←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↓پس بار </a:t>
            </a:r>
            <a:r>
              <a:rPr lang="fa-IR" altLang="en-US" dirty="0">
                <a:cs typeface="B Lotus" panose="00000400000000000000" pitchFamily="2" charset="-78"/>
              </a:rPr>
              <a:t>(مقاومت در برابر خروج خون از قلب) ← ↓نیاز به اکسیژن،↑قدرت انقباضی قلب</a:t>
            </a:r>
          </a:p>
          <a:p>
            <a:pPr algn="r" rtl="1"/>
            <a:endParaRPr lang="fa-IR" altLang="en-US" dirty="0">
              <a:cs typeface="B Lotus" panose="00000400000000000000" pitchFamily="2" charset="-78"/>
            </a:endParaRP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نیترات ها مستقیماً نیز جریان خون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 عروق کرونر </a:t>
            </a:r>
            <a:r>
              <a:rPr lang="fa-IR" altLang="en-US" dirty="0">
                <a:cs typeface="B Lotus" panose="00000400000000000000" pitchFamily="2" charset="-78"/>
              </a:rPr>
              <a:t>را افزایش میدهند.</a:t>
            </a:r>
          </a:p>
          <a:p>
            <a:pPr algn="r" rtl="1"/>
            <a:r>
              <a:rPr lang="fa-IR" altLang="en-US" dirty="0">
                <a:cs typeface="B Lotus" panose="00000400000000000000" pitchFamily="2" charset="-78"/>
              </a:rPr>
              <a:t>عضلات صاف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گوارشی</a:t>
            </a:r>
            <a:r>
              <a:rPr lang="fa-IR" altLang="en-US" dirty="0">
                <a:cs typeface="B Lotus" panose="00000400000000000000" pitchFamily="2" charset="-78"/>
              </a:rPr>
              <a:t> و </a:t>
            </a: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صفراوی</a:t>
            </a:r>
            <a:r>
              <a:rPr lang="fa-IR" altLang="en-US" dirty="0">
                <a:cs typeface="B Lotus" panose="00000400000000000000" pitchFamily="2" charset="-78"/>
              </a:rPr>
              <a:t> را متسع میکنند.</a:t>
            </a:r>
          </a:p>
          <a:p>
            <a:pPr algn="r" rtl="1"/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>
                <a:cs typeface="B Lotus" pitchFamily="2" charset="-78"/>
              </a:rPr>
              <a:t>داروهای مؤثر در درمان آنژین: </a:t>
            </a:r>
            <a:r>
              <a:rPr lang="fa-IR">
                <a:cs typeface="B Lotus" pitchFamily="2" charset="-78"/>
              </a:rPr>
              <a:t>نیترات های آلی</a:t>
            </a:r>
            <a:endParaRPr lang="en-US">
              <a:cs typeface="B Lotus" pitchFamily="2" charset="-78"/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534400" cy="4572000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dirty="0">
                <a:solidFill>
                  <a:srgbClr val="00FFCC"/>
                </a:solidFill>
                <a:cs typeface="B Lotus" panose="00000400000000000000" pitchFamily="2" charset="-78"/>
              </a:rPr>
              <a:t>کاربردهای بالینی</a:t>
            </a:r>
            <a:r>
              <a:rPr lang="fa-IR" altLang="en-US" dirty="0">
                <a:cs typeface="B Lotus" panose="00000400000000000000" pitchFamily="2" charset="-78"/>
              </a:rPr>
              <a:t>: </a:t>
            </a:r>
          </a:p>
          <a:p>
            <a:pPr algn="r" rtl="1">
              <a:buClr>
                <a:srgbClr val="00FFCC"/>
              </a:buClr>
            </a:pPr>
            <a:r>
              <a:rPr lang="fa-IR" altLang="en-US" dirty="0">
                <a:cs typeface="B Lotus" panose="00000400000000000000" pitchFamily="2" charset="-78"/>
              </a:rPr>
              <a:t>درمان و پیشگیری از حملات آنژین </a:t>
            </a:r>
          </a:p>
          <a:p>
            <a:pPr algn="r" rtl="1">
              <a:buClr>
                <a:srgbClr val="00FFCC"/>
              </a:buClr>
            </a:pPr>
            <a:r>
              <a:rPr lang="fa-IR" altLang="en-US" dirty="0">
                <a:cs typeface="B Lotus" panose="00000400000000000000" pitchFamily="2" charset="-78"/>
              </a:rPr>
              <a:t>نارسايي قلبي</a:t>
            </a:r>
            <a:endParaRPr lang="en-US" altLang="en-US" dirty="0">
              <a:cs typeface="B Lotus" panose="00000400000000000000" pitchFamily="2" charset="-78"/>
            </a:endParaRPr>
          </a:p>
          <a:p>
            <a:pPr algn="r" rtl="1">
              <a:buClr>
                <a:srgbClr val="00FFCC"/>
              </a:buClr>
            </a:pPr>
            <a:r>
              <a:rPr lang="fa-IR" altLang="en-US" dirty="0">
                <a:cs typeface="B Lotus" panose="00000400000000000000" pitchFamily="2" charset="-78"/>
              </a:rPr>
              <a:t>هایپرتانسیون اورژانسی</a:t>
            </a:r>
          </a:p>
          <a:p>
            <a:pPr algn="r" rtl="1">
              <a:buClr>
                <a:srgbClr val="00FFCC"/>
              </a:buClr>
            </a:pPr>
            <a:r>
              <a:rPr lang="fa-IR" altLang="en-US" dirty="0">
                <a:cs typeface="B Lotus" panose="00000400000000000000" pitchFamily="2" charset="-78"/>
              </a:rPr>
              <a:t>اسپاسم مری  </a:t>
            </a:r>
          </a:p>
          <a:p>
            <a:pPr algn="r" rtl="1">
              <a:buClr>
                <a:srgbClr val="00FFCC"/>
              </a:buClr>
            </a:pPr>
            <a:r>
              <a:rPr lang="fa-IR" altLang="en-US" dirty="0">
                <a:cs typeface="B Lotus" panose="00000400000000000000" pitchFamily="2" charset="-78"/>
              </a:rPr>
              <a:t>کولیک صفراوی</a:t>
            </a:r>
          </a:p>
          <a:p>
            <a:pPr algn="r" rtl="1"/>
            <a:endParaRPr lang="en-US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>
                <a:cs typeface="B Lotus" pitchFamily="2" charset="-78"/>
              </a:rPr>
              <a:t>داروهای مؤثر در درمان آنژین: </a:t>
            </a:r>
            <a:r>
              <a:rPr lang="fa-IR">
                <a:cs typeface="B Lotus" pitchFamily="2" charset="-78"/>
              </a:rPr>
              <a:t>نیترات های آلی</a:t>
            </a:r>
            <a:endParaRPr lang="en-US">
              <a:cs typeface="B Lotus" pitchFamily="2" charset="-78"/>
            </a:endParaRP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534400" cy="4572000"/>
          </a:xfrm>
        </p:spPr>
        <p:txBody>
          <a:bodyPr/>
          <a:lstStyle/>
          <a:p>
            <a:pPr algn="r" rtl="1">
              <a:buFont typeface="Wingdings" pitchFamily="2" charset="2"/>
              <a:buChar char="Ø"/>
              <a:defRPr/>
            </a:pPr>
            <a:r>
              <a:rPr lang="fa-IR" dirty="0">
                <a:solidFill>
                  <a:schemeClr val="accent1">
                    <a:lumMod val="20000"/>
                    <a:lumOff val="80000"/>
                  </a:schemeClr>
                </a:solidFill>
                <a:cs typeface="B Lotus" pitchFamily="2" charset="-78"/>
              </a:rPr>
              <a:t>عوارض: </a:t>
            </a:r>
          </a:p>
          <a:p>
            <a:pPr algn="r" rtl="1">
              <a:defRPr/>
            </a:pPr>
            <a:r>
              <a:rPr lang="fa-IR" dirty="0">
                <a:cs typeface="B Lotus" pitchFamily="2" charset="-78"/>
              </a:rPr>
              <a:t>سردرد ضرباندار گذرا که بتدریج برطرف میشود (درمان با آسپیرین یا استامینوفن) ، برافروختگی سر، افت فشار وضعیتی، راش، وابستگی و تحمل</a:t>
            </a:r>
          </a:p>
          <a:p>
            <a:pPr algn="r" rtl="1">
              <a:buFont typeface="Wingdings" pitchFamily="2" charset="2"/>
              <a:buChar char="Ø"/>
              <a:defRPr/>
            </a:pPr>
            <a:r>
              <a:rPr lang="fa-IR" dirty="0">
                <a:solidFill>
                  <a:schemeClr val="accent1">
                    <a:lumMod val="20000"/>
                    <a:lumOff val="80000"/>
                  </a:schemeClr>
                </a:solidFill>
                <a:cs typeface="B Lotus" pitchFamily="2" charset="-78"/>
              </a:rPr>
              <a:t>توصیه ها: </a:t>
            </a:r>
          </a:p>
          <a:p>
            <a:pPr algn="r" rtl="1">
              <a:defRPr/>
            </a:pPr>
            <a:r>
              <a:rPr lang="fa-IR" dirty="0">
                <a:cs typeface="B Lotus" pitchFamily="2" charset="-78"/>
              </a:rPr>
              <a:t>بعد از مصرف اشکال زیرزبانی بیمار تا 20 دقیقه نشسته باشد. دوزهای بعدی را در فواصل 5 دقیقه ای میتوان مصرف کرد (تا 15 دقیقه).</a:t>
            </a:r>
          </a:p>
          <a:p>
            <a:pPr algn="r" rtl="1">
              <a:defRPr/>
            </a:pPr>
            <a:endParaRPr lang="fa-I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fa-IR" sz="3200" dirty="0">
                <a:cs typeface="B Lotus" pitchFamily="2" charset="-78"/>
              </a:rPr>
              <a:t>داروهای مؤثر در درمان آنژین: </a:t>
            </a:r>
            <a:r>
              <a:rPr lang="fa-IR" dirty="0">
                <a:cs typeface="B Lotus" pitchFamily="2" charset="-78"/>
              </a:rPr>
              <a:t>نیترات های آلی</a:t>
            </a:r>
            <a:endParaRPr lang="en-US" dirty="0">
              <a:cs typeface="B Lotus" pitchFamily="2" charset="-78"/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4572000"/>
          </a:xfrm>
        </p:spPr>
        <p:txBody>
          <a:bodyPr/>
          <a:lstStyle/>
          <a:p>
            <a:pPr algn="r" rtl="1">
              <a:buFont typeface="Wingdings" pitchFamily="2" charset="2"/>
              <a:buChar char="Ø"/>
              <a:defRPr/>
            </a:pPr>
            <a:r>
              <a:rPr lang="fa-IR" dirty="0">
                <a:solidFill>
                  <a:schemeClr val="accent1">
                    <a:lumMod val="20000"/>
                    <a:lumOff val="80000"/>
                  </a:schemeClr>
                </a:solidFill>
                <a:cs typeface="B Lotus" pitchFamily="2" charset="-78"/>
              </a:rPr>
              <a:t>توصیه ها: </a:t>
            </a:r>
          </a:p>
          <a:p>
            <a:pPr algn="r" rtl="1">
              <a:defRPr/>
            </a:pPr>
            <a:r>
              <a:rPr lang="fa-IR" dirty="0">
                <a:cs typeface="B Lotus" pitchFamily="2" charset="-78"/>
              </a:rPr>
              <a:t>جهت انفوزیون وریدی دارو بایستی در دکستروز 5% حل شود و بیمار تحت کنترل باشد.</a:t>
            </a:r>
          </a:p>
          <a:p>
            <a:pPr algn="r" rtl="1">
              <a:defRPr/>
            </a:pPr>
            <a:r>
              <a:rPr lang="fa-IR" dirty="0">
                <a:cs typeface="B Lotus" pitchFamily="2" charset="-78"/>
              </a:rPr>
              <a:t>پماد را باید با اپلیکاتور (نه با انگشت) بر روی پوست سینه، شکم، جلوی ران یا بازو قرار داد (بدون مالش).</a:t>
            </a:r>
          </a:p>
          <a:p>
            <a:pPr algn="r" rtl="1">
              <a:defRPr/>
            </a:pPr>
            <a:r>
              <a:rPr lang="fa-IR" dirty="0">
                <a:cs typeface="B Lotus" pitchFamily="2" charset="-78"/>
              </a:rPr>
              <a:t>نیتراتها را باید در ظروف دربسته، دور از نور، رطوبت و هوا قرار داد.</a:t>
            </a:r>
          </a:p>
          <a:p>
            <a:pPr algn="r" rtl="1">
              <a:defRPr/>
            </a:pPr>
            <a:r>
              <a:rPr lang="fa-IR" dirty="0">
                <a:cs typeface="B Lotus" pitchFamily="2" charset="-78"/>
              </a:rPr>
              <a:t>در </a:t>
            </a:r>
            <a:r>
              <a:rPr lang="en-US" dirty="0">
                <a:cs typeface="B Lotus" pitchFamily="2" charset="-78"/>
              </a:rPr>
              <a:t>MI</a:t>
            </a:r>
            <a:r>
              <a:rPr lang="fa-IR" dirty="0">
                <a:cs typeface="B Lotus" pitchFamily="2" charset="-78"/>
              </a:rPr>
              <a:t> اخیر، آنمی شدید، ↑ فشار داخل مغزی منع مصرف دارند. </a:t>
            </a:r>
          </a:p>
          <a:p>
            <a:pPr algn="r" rtl="1">
              <a:defRPr/>
            </a:pPr>
            <a:endParaRPr lang="fa-IR" dirty="0"/>
          </a:p>
          <a:p>
            <a:pPr algn="r" rtl="1">
              <a:defRPr/>
            </a:pPr>
            <a:endParaRPr lang="fa-I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3271</TotalTime>
  <Words>922</Words>
  <Application>Microsoft Office PowerPoint</Application>
  <PresentationFormat>On-screen Show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iransansxv</vt:lpstr>
      <vt:lpstr>Times New Roman</vt:lpstr>
      <vt:lpstr>Wingdings</vt:lpstr>
      <vt:lpstr>Default Design</vt:lpstr>
      <vt:lpstr>Anti-Antianginal Drugs Dr Safaeian</vt:lpstr>
      <vt:lpstr>آنژین قفسه صدری Angina Pectoris</vt:lpstr>
      <vt:lpstr>درمان آنژین قفسه صدری</vt:lpstr>
      <vt:lpstr>داروهای مؤثر در درمان آنژین: نیترات های آلی</vt:lpstr>
      <vt:lpstr>داروهای مؤثر در درمان آنژین: نیترات های آلی</vt:lpstr>
      <vt:lpstr>داروهای مؤثر در درمان آنژین: نیترات های آلی</vt:lpstr>
      <vt:lpstr>داروهای مؤثر در درمان آنژین: نیترات های آلی</vt:lpstr>
      <vt:lpstr>داروهای مؤثر در درمان آنژین: نیترات های آلی</vt:lpstr>
      <vt:lpstr>داروهای مؤثر در درمان آنژین: نیترات های آلی</vt:lpstr>
      <vt:lpstr>Sodium nitroprusside      نیتروپروساید سدیم</vt:lpstr>
      <vt:lpstr>نیتروپروساید سدیم</vt:lpstr>
      <vt:lpstr>داروهای مؤثر در درمان آنژین: مهارکننده های کانال کلسیم</vt:lpstr>
      <vt:lpstr>  داروهای مؤثر در درمان آنژین: مهار کننده های گیرنده بتا آدرنرژیک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Cardiac Pharmacology</dc:title>
  <dc:creator>Baran</dc:creator>
  <cp:lastModifiedBy>Leila Safaeian</cp:lastModifiedBy>
  <cp:revision>200</cp:revision>
  <dcterms:created xsi:type="dcterms:W3CDTF">2002-01-29T15:21:18Z</dcterms:created>
  <dcterms:modified xsi:type="dcterms:W3CDTF">2021-10-22T11:43:48Z</dcterms:modified>
</cp:coreProperties>
</file>