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8" r:id="rId3"/>
  </p:sldMasterIdLst>
  <p:notesMasterIdLst>
    <p:notesMasterId r:id="rId54"/>
  </p:notesMasterIdLst>
  <p:sldIdLst>
    <p:sldId id="257" r:id="rId4"/>
    <p:sldId id="258" r:id="rId5"/>
    <p:sldId id="259" r:id="rId6"/>
    <p:sldId id="260" r:id="rId7"/>
    <p:sldId id="261" r:id="rId8"/>
    <p:sldId id="267" r:id="rId9"/>
    <p:sldId id="265" r:id="rId10"/>
    <p:sldId id="268" r:id="rId11"/>
    <p:sldId id="269" r:id="rId12"/>
    <p:sldId id="262" r:id="rId13"/>
    <p:sldId id="263" r:id="rId14"/>
    <p:sldId id="264" r:id="rId15"/>
    <p:sldId id="370" r:id="rId16"/>
    <p:sldId id="350" r:id="rId17"/>
    <p:sldId id="349" r:id="rId18"/>
    <p:sldId id="351" r:id="rId19"/>
    <p:sldId id="256" r:id="rId20"/>
    <p:sldId id="352" r:id="rId21"/>
    <p:sldId id="354" r:id="rId22"/>
    <p:sldId id="353" r:id="rId23"/>
    <p:sldId id="358" r:id="rId24"/>
    <p:sldId id="357" r:id="rId25"/>
    <p:sldId id="369" r:id="rId26"/>
    <p:sldId id="359" r:id="rId27"/>
    <p:sldId id="361" r:id="rId28"/>
    <p:sldId id="360" r:id="rId29"/>
    <p:sldId id="362" r:id="rId30"/>
    <p:sldId id="374" r:id="rId31"/>
    <p:sldId id="363" r:id="rId32"/>
    <p:sldId id="364" r:id="rId33"/>
    <p:sldId id="365" r:id="rId34"/>
    <p:sldId id="366" r:id="rId35"/>
    <p:sldId id="373" r:id="rId36"/>
    <p:sldId id="367" r:id="rId37"/>
    <p:sldId id="371" r:id="rId38"/>
    <p:sldId id="368" r:id="rId39"/>
    <p:sldId id="375" r:id="rId40"/>
    <p:sldId id="270" r:id="rId41"/>
    <p:sldId id="376" r:id="rId42"/>
    <p:sldId id="377" r:id="rId43"/>
    <p:sldId id="271" r:id="rId44"/>
    <p:sldId id="378" r:id="rId45"/>
    <p:sldId id="272" r:id="rId46"/>
    <p:sldId id="273" r:id="rId47"/>
    <p:sldId id="379" r:id="rId48"/>
    <p:sldId id="274" r:id="rId49"/>
    <p:sldId id="275" r:id="rId50"/>
    <p:sldId id="276" r:id="rId51"/>
    <p:sldId id="277" r:id="rId52"/>
    <p:sldId id="280"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6600"/>
    <a:srgbClr val="FF6699"/>
    <a:srgbClr val="FCA96A"/>
    <a:srgbClr val="F5BFB9"/>
    <a:srgbClr val="FFFFCC"/>
    <a:srgbClr val="FF3300"/>
    <a:srgbClr val="CC3300"/>
    <a:srgbClr val="811111"/>
    <a:srgbClr val="A326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07"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1048708"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C6CB7B-CA25-4192-A0EB-A02CBFD202C7}" type="datetimeFigureOut">
              <a:rPr lang="en-US" smtClean="0"/>
              <a:t>11/23/2025</a:t>
            </a:fld>
            <a:endParaRPr lang="en-US"/>
          </a:p>
        </p:txBody>
      </p:sp>
      <p:sp>
        <p:nvSpPr>
          <p:cNvPr id="1048709"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48710"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11"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1048712"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A941F1-5ABE-42E6-B513-C281309A0EF2}" type="slidenum">
              <a:rPr lang="en-US" smtClean="0"/>
              <a:t>‹#›</a:t>
            </a:fld>
            <a:endParaRPr lang="en-US"/>
          </a:p>
        </p:txBody>
      </p:sp>
    </p:spTree>
    <p:extLst>
      <p:ext uri="{BB962C8B-B14F-4D97-AF65-F5344CB8AC3E}">
        <p14:creationId xmlns:p14="http://schemas.microsoft.com/office/powerpoint/2010/main" val="1003541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fa.wikipedia.org/w/index.php?title=%D9%BE%D9%88%D8%B1%D9%81%DB%8C%D8%B1%DB%8C_(%D8%A8%DB%8C%D9%85%D8%A7%D8%B1%DB%8C)&amp;action=edit&amp;section=1" TargetMode="External"/><Relationship Id="rId13" Type="http://schemas.openxmlformats.org/officeDocument/2006/relationships/hyperlink" Target="https://fa.wikipedia.org/wiki/%D9%87%D8%B0%DB%8C%D8%A7%D9%86" TargetMode="External"/><Relationship Id="rId18" Type="http://schemas.openxmlformats.org/officeDocument/2006/relationships/hyperlink" Target="https://fa.wikipedia.org/wiki/%DB%8C%D8%A8%D9%88%D8%B3%D8%AA" TargetMode="External"/><Relationship Id="rId3" Type="http://schemas.openxmlformats.org/officeDocument/2006/relationships/hyperlink" Target="https://fa.wikipedia.org/wiki/%D8%A7%D8%B1%D8%AB%DB%8C" TargetMode="External"/><Relationship Id="rId21" Type="http://schemas.openxmlformats.org/officeDocument/2006/relationships/hyperlink" Target="https://fa.wikipedia.org/wiki/%D8%AE%D8%A7%D8%B1%D8%B4" TargetMode="External"/><Relationship Id="rId7" Type="http://schemas.openxmlformats.org/officeDocument/2006/relationships/hyperlink" Target="https://fa.wikipedia.org/wiki/%D9%87%D9%85" TargetMode="External"/><Relationship Id="rId12" Type="http://schemas.openxmlformats.org/officeDocument/2006/relationships/hyperlink" Target="https://fa.wikipedia.org/wiki/%D8%AA%D8%B4%D9%86%D8%AC" TargetMode="External"/><Relationship Id="rId17" Type="http://schemas.openxmlformats.org/officeDocument/2006/relationships/hyperlink" Target="https://fa.wikipedia.org/wiki/%D8%AA%D8%A7%DA%A9%DB%8C_%DA%A9%D8%A7%D8%B1%D8%AF%DB%8C" TargetMode="External"/><Relationship Id="rId2" Type="http://schemas.openxmlformats.org/officeDocument/2006/relationships/slide" Target="../slides/slide39.xml"/><Relationship Id="rId16" Type="http://schemas.openxmlformats.org/officeDocument/2006/relationships/hyperlink" Target="https://fa.wikipedia.org/wiki/%D9%85%D8%A7%D9%86%DB%8C%D8%A7" TargetMode="External"/><Relationship Id="rId20" Type="http://schemas.openxmlformats.org/officeDocument/2006/relationships/hyperlink" Target="https://fa.wikipedia.org/wiki/%D8%AA%D8%A7%D9%88%D9%84" TargetMode="External"/><Relationship Id="rId1" Type="http://schemas.openxmlformats.org/officeDocument/2006/relationships/notesMaster" Target="../notesMasters/notesMaster1.xml"/><Relationship Id="rId6" Type="http://schemas.openxmlformats.org/officeDocument/2006/relationships/hyperlink" Target="https://fa.wikipedia.org/wiki/%D8%A8%DB%8C%D9%88%D8%B3%D9%86%D8%AA%D8%B2" TargetMode="External"/><Relationship Id="rId11" Type="http://schemas.openxmlformats.org/officeDocument/2006/relationships/hyperlink" Target="https://fa.wikipedia.org/wiki/%D9%86%D9%88%D8%B1%D9%88%D9%BE%D8%A7%D8%AA%DB%8C" TargetMode="External"/><Relationship Id="rId5" Type="http://schemas.openxmlformats.org/officeDocument/2006/relationships/hyperlink" Target="https://fa.wikipedia.org/wiki/%D9%BE%D9%88%D8%B1%D9%81%DB%8C%D8%B1%DB%8C%D9%86" TargetMode="External"/><Relationship Id="rId15" Type="http://schemas.openxmlformats.org/officeDocument/2006/relationships/hyperlink" Target="https://fa.wikipedia.org/wiki/%D8%A7%D8%B6%D8%B7%D8%B1%D8%A7%D8%A8" TargetMode="External"/><Relationship Id="rId10" Type="http://schemas.openxmlformats.org/officeDocument/2006/relationships/hyperlink" Target="https://fa.wikipedia.org/wiki/%D8%AA%D9%87%D9%88%D8%B9" TargetMode="External"/><Relationship Id="rId19" Type="http://schemas.openxmlformats.org/officeDocument/2006/relationships/hyperlink" Target="https://fa.wikipedia.org/wiki/%D8%AD%D8%B3%D8%A7%D8%B3%DB%8C%D8%AA_%D8%A8%D9%87_%D9%86%D9%88%D8%B1" TargetMode="External"/><Relationship Id="rId4" Type="http://schemas.openxmlformats.org/officeDocument/2006/relationships/hyperlink" Target="https://fa.wikipedia.org/w/index.php?title=%D8%A7%DA%A9%D8%AA%D8%B3%D8%A7%D8%A8%DB%8C&amp;action=edit&amp;redlink=1" TargetMode="External"/><Relationship Id="rId9" Type="http://schemas.openxmlformats.org/officeDocument/2006/relationships/hyperlink" Target="https://fa.wikipedia.org/wiki/%D8%AF%D8%B3%D8%AA%DA%AF%D8%A7%D9%87_%D8%B9%D8%B5%D8%A8%DB%8C" TargetMode="External"/><Relationship Id="rId14" Type="http://schemas.openxmlformats.org/officeDocument/2006/relationships/hyperlink" Target="https://fa.wikipedia.org/wiki/%D8%A7%D9%81%D8%B3%D8%B1%D8%AF%DA%AF%DB%8C"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cbi.nlm.nih.gov/pmc/articles/PMC6280205/#R19"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www.ncbi.nlm.nih.gov/pmc/articles/PMC6280205/#R2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Porphyrias</a:t>
            </a:r>
            <a:r>
              <a:rPr lang="en-US" sz="1200" b="0" i="0" kern="1200" dirty="0">
                <a:solidFill>
                  <a:schemeClr val="tx1"/>
                </a:solidFill>
                <a:effectLst/>
                <a:latin typeface="+mn-lt"/>
                <a:ea typeface="+mn-ea"/>
                <a:cs typeface="+mn-cs"/>
              </a:rPr>
              <a:t>) </a:t>
            </a:r>
            <a:r>
              <a:rPr lang="fa-IR" sz="1200" b="0" i="0" kern="1200" dirty="0">
                <a:solidFill>
                  <a:schemeClr val="tx1"/>
                </a:solidFill>
                <a:effectLst/>
                <a:latin typeface="+mn-lt"/>
                <a:ea typeface="+mn-ea"/>
                <a:cs typeface="+mn-cs"/>
              </a:rPr>
              <a:t>گروهی از اختلالات نادر </a:t>
            </a:r>
            <a:r>
              <a:rPr lang="fa-IR" sz="1200" b="0" i="0" u="none" strike="noStrike" kern="1200" dirty="0">
                <a:solidFill>
                  <a:schemeClr val="tx1"/>
                </a:solidFill>
                <a:effectLst/>
                <a:latin typeface="+mn-lt"/>
                <a:ea typeface="+mn-ea"/>
                <a:cs typeface="+mn-cs"/>
                <a:hlinkClick r:id="rId3" tooltip="ارثی"/>
              </a:rPr>
              <a:t>ارثی</a:t>
            </a:r>
            <a:r>
              <a:rPr lang="fa-IR" sz="1200" b="0" i="0" kern="1200" dirty="0">
                <a:solidFill>
                  <a:schemeClr val="tx1"/>
                </a:solidFill>
                <a:effectLst/>
                <a:latin typeface="+mn-lt"/>
                <a:ea typeface="+mn-ea"/>
                <a:cs typeface="+mn-cs"/>
              </a:rPr>
              <a:t> (یا </a:t>
            </a:r>
            <a:r>
              <a:rPr lang="fa-IR" sz="1200" b="0" i="0" u="none" strike="noStrike" kern="1200" dirty="0">
                <a:solidFill>
                  <a:schemeClr val="tx1"/>
                </a:solidFill>
                <a:effectLst/>
                <a:latin typeface="+mn-lt"/>
                <a:ea typeface="+mn-ea"/>
                <a:cs typeface="+mn-cs"/>
                <a:hlinkClick r:id="rId4" tooltip="اکتسابی (صفحه وجود ندارد)"/>
              </a:rPr>
              <a:t>اکتسابی</a:t>
            </a:r>
            <a:r>
              <a:rPr lang="fa-IR" sz="1200" b="0" i="0" kern="1200" dirty="0">
                <a:solidFill>
                  <a:schemeClr val="tx1"/>
                </a:solidFill>
                <a:effectLst/>
                <a:latin typeface="+mn-lt"/>
                <a:ea typeface="+mn-ea"/>
                <a:cs typeface="+mn-cs"/>
              </a:rPr>
              <a:t>) هستند که مشخصه آنها تولید و دفع بیش از حد </a:t>
            </a:r>
            <a:r>
              <a:rPr lang="fa-IR" sz="1200" b="0" i="0" u="none" strike="noStrike" kern="1200" dirty="0">
                <a:solidFill>
                  <a:schemeClr val="tx1"/>
                </a:solidFill>
                <a:effectLst/>
                <a:latin typeface="+mn-lt"/>
                <a:ea typeface="+mn-ea"/>
                <a:cs typeface="+mn-cs"/>
                <a:hlinkClick r:id="rId5" tooltip="پورفیرین"/>
              </a:rPr>
              <a:t>پورفیرین‌ها</a:t>
            </a:r>
            <a:r>
              <a:rPr lang="fa-IR" sz="1200" b="0" i="0" kern="1200" dirty="0">
                <a:solidFill>
                  <a:schemeClr val="tx1"/>
                </a:solidFill>
                <a:effectLst/>
                <a:latin typeface="+mn-lt"/>
                <a:ea typeface="+mn-ea"/>
                <a:cs typeface="+mn-cs"/>
              </a:rPr>
              <a:t> است. در این بیماری مشکل در نقص آنزیمهای چرخه </a:t>
            </a:r>
            <a:r>
              <a:rPr lang="fa-IR" sz="1200" b="0" i="0" u="none" strike="noStrike" kern="1200" dirty="0">
                <a:solidFill>
                  <a:schemeClr val="tx1"/>
                </a:solidFill>
                <a:effectLst/>
                <a:latin typeface="+mn-lt"/>
                <a:ea typeface="+mn-ea"/>
                <a:cs typeface="+mn-cs"/>
                <a:hlinkClick r:id="rId6" tooltip="بیوسنتز"/>
              </a:rPr>
              <a:t>بیوسنتز</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7" tooltip="هم"/>
              </a:rPr>
              <a:t>هم</a:t>
            </a:r>
            <a:r>
              <a:rPr lang="fa-IR" sz="1200" b="0" i="0" kern="1200" dirty="0">
                <a:solidFill>
                  <a:schemeClr val="tx1"/>
                </a:solidFill>
                <a:effectLst/>
                <a:latin typeface="+mn-lt"/>
                <a:ea typeface="+mn-ea"/>
                <a:cs typeface="+mn-cs"/>
              </a:rPr>
              <a:t> است.</a:t>
            </a:r>
          </a:p>
          <a:p>
            <a:r>
              <a:rPr lang="fa-IR" sz="1200" b="0" i="0" kern="1200" dirty="0">
                <a:solidFill>
                  <a:schemeClr val="tx1"/>
                </a:solidFill>
                <a:effectLst/>
                <a:latin typeface="+mn-lt"/>
                <a:ea typeface="+mn-ea"/>
                <a:cs typeface="+mn-cs"/>
              </a:rPr>
              <a:t>علایم بیماری[</a:t>
            </a:r>
            <a:r>
              <a:rPr lang="fa-IR" sz="1200" b="0" i="0" u="none" strike="noStrike" kern="1200" dirty="0">
                <a:solidFill>
                  <a:schemeClr val="tx1"/>
                </a:solidFill>
                <a:effectLst/>
                <a:latin typeface="+mn-lt"/>
                <a:ea typeface="+mn-ea"/>
                <a:cs typeface="+mn-cs"/>
                <a:hlinkClick r:id="rId8" tooltip="ویرایش بخش: علایم بیماری"/>
              </a:rPr>
              <a:t>ویرایش</a:t>
            </a:r>
            <a:r>
              <a:rPr lang="fa-IR" sz="1200" b="0" i="0" kern="1200" dirty="0">
                <a:solidFill>
                  <a:schemeClr val="tx1"/>
                </a:solidFill>
                <a:effectLst/>
                <a:latin typeface="+mn-lt"/>
                <a:ea typeface="+mn-ea"/>
                <a:cs typeface="+mn-cs"/>
              </a:rPr>
              <a:t>]</a:t>
            </a:r>
          </a:p>
          <a:p>
            <a:r>
              <a:rPr lang="fa-IR" sz="1200" b="0" i="0" kern="1200" dirty="0">
                <a:solidFill>
                  <a:schemeClr val="tx1"/>
                </a:solidFill>
                <a:effectLst/>
                <a:latin typeface="+mn-lt"/>
                <a:ea typeface="+mn-ea"/>
                <a:cs typeface="+mn-cs"/>
              </a:rPr>
              <a:t>بر اساس اینکه محل افزایش تولید و تجمع پورفیرین کجاست دو گونه پورفیری داریم پورفیری حاد (کبدی) (</a:t>
            </a:r>
            <a:r>
              <a:rPr lang="en-US" sz="1200" b="0" i="0" kern="1200" dirty="0">
                <a:solidFill>
                  <a:schemeClr val="tx1"/>
                </a:solidFill>
                <a:effectLst/>
                <a:latin typeface="+mn-lt"/>
                <a:ea typeface="+mn-ea"/>
                <a:cs typeface="+mn-cs"/>
              </a:rPr>
              <a:t>acute (hepatic) </a:t>
            </a:r>
            <a:r>
              <a:rPr lang="en-US" sz="1200" b="0" i="0" kern="1200" dirty="0" err="1">
                <a:solidFill>
                  <a:schemeClr val="tx1"/>
                </a:solidFill>
                <a:effectLst/>
                <a:latin typeface="+mn-lt"/>
                <a:ea typeface="+mn-ea"/>
                <a:cs typeface="+mn-cs"/>
              </a:rPr>
              <a:t>porphyrias</a:t>
            </a:r>
            <a:r>
              <a:rPr lang="en-US" sz="1200" b="0" i="0" kern="1200" dirty="0">
                <a:solidFill>
                  <a:schemeClr val="tx1"/>
                </a:solidFill>
                <a:effectLst/>
                <a:latin typeface="+mn-lt"/>
                <a:ea typeface="+mn-ea"/>
                <a:cs typeface="+mn-cs"/>
              </a:rPr>
              <a:t>) </a:t>
            </a:r>
            <a:r>
              <a:rPr lang="fa-IR" sz="1200" b="0" i="0" kern="1200" dirty="0">
                <a:solidFill>
                  <a:schemeClr val="tx1"/>
                </a:solidFill>
                <a:effectLst/>
                <a:latin typeface="+mn-lt"/>
                <a:ea typeface="+mn-ea"/>
                <a:cs typeface="+mn-cs"/>
              </a:rPr>
              <a:t>و پورفیری جلدی (سیستم خونسازی) </a:t>
            </a:r>
            <a:r>
              <a:rPr lang="en-US" sz="1200" b="0" i="0" kern="1200" dirty="0">
                <a:solidFill>
                  <a:schemeClr val="tx1"/>
                </a:solidFill>
                <a:effectLst/>
                <a:latin typeface="+mn-lt"/>
                <a:ea typeface="+mn-ea"/>
                <a:cs typeface="+mn-cs"/>
              </a:rPr>
              <a:t>cutaneous (</a:t>
            </a:r>
            <a:r>
              <a:rPr lang="en-US" sz="1200" b="0" i="0" kern="1200" dirty="0" err="1">
                <a:solidFill>
                  <a:schemeClr val="tx1"/>
                </a:solidFill>
                <a:effectLst/>
                <a:latin typeface="+mn-lt"/>
                <a:ea typeface="+mn-ea"/>
                <a:cs typeface="+mn-cs"/>
              </a:rPr>
              <a:t>erythropoietic</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porphyrias</a:t>
            </a:r>
            <a:r>
              <a:rPr lang="en-US" sz="1200" b="0" i="0" kern="1200" dirty="0">
                <a:solidFill>
                  <a:schemeClr val="tx1"/>
                </a:solidFill>
                <a:effectLst/>
                <a:latin typeface="+mn-lt"/>
                <a:ea typeface="+mn-ea"/>
                <a:cs typeface="+mn-cs"/>
              </a:rPr>
              <a:t>، </a:t>
            </a:r>
            <a:r>
              <a:rPr lang="fa-IR" sz="1200" b="0" i="0" kern="1200" dirty="0">
                <a:solidFill>
                  <a:schemeClr val="tx1"/>
                </a:solidFill>
                <a:effectLst/>
                <a:latin typeface="+mn-lt"/>
                <a:ea typeface="+mn-ea"/>
                <a:cs typeface="+mn-cs"/>
              </a:rPr>
              <a:t>علائم بستگی به نوع بیماری دارد لذا علایم بیماری اغلب عصبی یا پوستی است (گاه هر دو دسته) در پورفیری حاد (کبدی) درگیری اصلی در </a:t>
            </a:r>
            <a:r>
              <a:rPr lang="fa-IR" sz="1200" b="0" i="0" u="none" strike="noStrike" kern="1200" dirty="0">
                <a:solidFill>
                  <a:schemeClr val="tx1"/>
                </a:solidFill>
                <a:effectLst/>
                <a:latin typeface="+mn-lt"/>
                <a:ea typeface="+mn-ea"/>
                <a:cs typeface="+mn-cs"/>
                <a:hlinkClick r:id="rId9" tooltip="دستگاه عصبی"/>
              </a:rPr>
              <a:t>سیستم عصبی</a:t>
            </a:r>
            <a:r>
              <a:rPr lang="fa-IR" sz="1200" b="0" i="0" kern="1200" dirty="0">
                <a:solidFill>
                  <a:schemeClr val="tx1"/>
                </a:solidFill>
                <a:effectLst/>
                <a:latin typeface="+mn-lt"/>
                <a:ea typeface="+mn-ea"/>
                <a:cs typeface="+mn-cs"/>
              </a:rPr>
              <a:t> است لذا علایم بیماری عبارتند از یبوست دردناک، درد شکم، </a:t>
            </a:r>
            <a:r>
              <a:rPr lang="fa-IR" sz="1200" b="0" i="0" u="none" strike="noStrike" kern="1200" dirty="0">
                <a:solidFill>
                  <a:schemeClr val="tx1"/>
                </a:solidFill>
                <a:effectLst/>
                <a:latin typeface="+mn-lt"/>
                <a:ea typeface="+mn-ea"/>
                <a:cs typeface="+mn-cs"/>
                <a:hlinkClick r:id="rId10" tooltip="تهوع"/>
              </a:rPr>
              <a:t>تهوع</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1" tooltip="نوروپاتی"/>
              </a:rPr>
              <a:t>نوروپاتی</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2" tooltip="تشنج"/>
              </a:rPr>
              <a:t>تشنج</a:t>
            </a:r>
            <a:r>
              <a:rPr lang="fa-IR" sz="1200" b="0" i="0" kern="1200" dirty="0">
                <a:solidFill>
                  <a:schemeClr val="tx1"/>
                </a:solidFill>
                <a:effectLst/>
                <a:latin typeface="+mn-lt"/>
                <a:ea typeface="+mn-ea"/>
                <a:cs typeface="+mn-cs"/>
              </a:rPr>
              <a:t>، تغییرات روانی از جمله </a:t>
            </a:r>
            <a:r>
              <a:rPr lang="fa-IR" sz="1200" b="0" i="0" u="none" strike="noStrike" kern="1200" dirty="0">
                <a:solidFill>
                  <a:schemeClr val="tx1"/>
                </a:solidFill>
                <a:effectLst/>
                <a:latin typeface="+mn-lt"/>
                <a:ea typeface="+mn-ea"/>
                <a:cs typeface="+mn-cs"/>
                <a:hlinkClick r:id="rId13" tooltip="هذیان"/>
              </a:rPr>
              <a:t>هذیان</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4" tooltip="افسردگی"/>
              </a:rPr>
              <a:t>افسردگی</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5" tooltip="اضطراب"/>
              </a:rPr>
              <a:t>اضطراب</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6" tooltip="مانیا"/>
              </a:rPr>
              <a:t>مانیا</a:t>
            </a:r>
            <a:r>
              <a:rPr lang="fa-IR" sz="1200" b="0" i="0" kern="1200" dirty="0">
                <a:solidFill>
                  <a:schemeClr val="tx1"/>
                </a:solidFill>
                <a:effectLst/>
                <a:latin typeface="+mn-lt"/>
                <a:ea typeface="+mn-ea"/>
                <a:cs typeface="+mn-cs"/>
              </a:rPr>
              <a:t> (شیدایی)، </a:t>
            </a:r>
            <a:r>
              <a:rPr lang="fa-IR" sz="1200" b="0" i="0" u="none" strike="noStrike" kern="1200" dirty="0">
                <a:solidFill>
                  <a:schemeClr val="tx1"/>
                </a:solidFill>
                <a:effectLst/>
                <a:latin typeface="+mn-lt"/>
                <a:ea typeface="+mn-ea"/>
                <a:cs typeface="+mn-cs"/>
                <a:hlinkClick r:id="rId17" tooltip="تاکی کاردی"/>
              </a:rPr>
              <a:t>تاکی کاردی</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18" tooltip="یبوست"/>
              </a:rPr>
              <a:t>یبوست</a:t>
            </a:r>
            <a:r>
              <a:rPr lang="fa-IR" sz="1200" b="0" i="0" kern="1200" dirty="0">
                <a:solidFill>
                  <a:schemeClr val="tx1"/>
                </a:solidFill>
                <a:effectLst/>
                <a:latin typeface="+mn-lt"/>
                <a:ea typeface="+mn-ea"/>
                <a:cs typeface="+mn-cs"/>
              </a:rPr>
              <a:t>. در پورفیری جلدی محل اصلی درگیری پوست است لذا علایم اصلی بیماری </a:t>
            </a:r>
            <a:r>
              <a:rPr lang="fa-IR" sz="1200" b="0" i="0" u="none" strike="noStrike" kern="1200" dirty="0">
                <a:solidFill>
                  <a:schemeClr val="tx1"/>
                </a:solidFill>
                <a:effectLst/>
                <a:latin typeface="+mn-lt"/>
                <a:ea typeface="+mn-ea"/>
                <a:cs typeface="+mn-cs"/>
                <a:hlinkClick r:id="rId19" tooltip="حساسیت به نور"/>
              </a:rPr>
              <a:t>حساسیت به نور</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20" tooltip="تاول"/>
              </a:rPr>
              <a:t>تاول</a:t>
            </a:r>
            <a:r>
              <a:rPr lang="fa-IR" sz="1200" b="0" i="0" kern="1200" dirty="0">
                <a:solidFill>
                  <a:schemeClr val="tx1"/>
                </a:solidFill>
                <a:effectLst/>
                <a:latin typeface="+mn-lt"/>
                <a:ea typeface="+mn-ea"/>
                <a:cs typeface="+mn-cs"/>
              </a:rPr>
              <a:t>، </a:t>
            </a:r>
            <a:r>
              <a:rPr lang="fa-IR" sz="1200" b="0" i="0" u="none" strike="noStrike" kern="1200" dirty="0">
                <a:solidFill>
                  <a:schemeClr val="tx1"/>
                </a:solidFill>
                <a:effectLst/>
                <a:latin typeface="+mn-lt"/>
                <a:ea typeface="+mn-ea"/>
                <a:cs typeface="+mn-cs"/>
                <a:hlinkClick r:id="rId21" tooltip="خارش"/>
              </a:rPr>
              <a:t>خارش</a:t>
            </a:r>
            <a:r>
              <a:rPr lang="fa-IR" sz="1200" b="0" i="0" kern="1200" dirty="0">
                <a:solidFill>
                  <a:schemeClr val="tx1"/>
                </a:solidFill>
                <a:effectLst/>
                <a:latin typeface="+mn-lt"/>
                <a:ea typeface="+mn-ea"/>
                <a:cs typeface="+mn-cs"/>
              </a:rPr>
              <a:t> و … است.</a:t>
            </a:r>
          </a:p>
          <a:p>
            <a:pPr algn="r" rtl="1"/>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50001DF-BCC8-445F-9893-E2516AE1167A}" type="slidenum">
              <a:rPr kumimoji="1"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1"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32096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AC5FF6C-5613-4634-9EA9-84EF20AC1FD3}" type="slidenum">
              <a:rPr kumimoji="1"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2344179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50001DF-BCC8-445F-9893-E2516AE1167A}" type="slidenum">
              <a:rPr kumimoji="1"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73783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Tics are repetitive and patterned movements or phonic utterances that appear out of context, may be partially suppressed under volition, and are often preceded by uncomfortable urges that are temporarily relieved by tic production. </a:t>
            </a:r>
          </a:p>
          <a:p>
            <a:r>
              <a:rPr lang="en-US" sz="1200" b="0" i="0" kern="1200" dirty="0">
                <a:solidFill>
                  <a:schemeClr val="tx1"/>
                </a:solidFill>
                <a:effectLst/>
                <a:latin typeface="+mn-lt"/>
                <a:ea typeface="+mn-ea"/>
                <a:cs typeface="+mn-cs"/>
              </a:rPr>
              <a:t>Dystonia is a movement disorder </a:t>
            </a:r>
            <a:r>
              <a:rPr lang="en-US" sz="1200" b="0" i="0" kern="1200" dirty="0" err="1">
                <a:solidFill>
                  <a:schemeClr val="tx1"/>
                </a:solidFill>
                <a:effectLst/>
                <a:latin typeface="+mn-lt"/>
                <a:ea typeface="+mn-ea"/>
                <a:cs typeface="+mn-cs"/>
              </a:rPr>
              <a:t>characterised</a:t>
            </a:r>
            <a:r>
              <a:rPr lang="en-US" sz="1200" b="0" i="0" kern="1200" dirty="0">
                <a:solidFill>
                  <a:schemeClr val="tx1"/>
                </a:solidFill>
                <a:effectLst/>
                <a:latin typeface="+mn-lt"/>
                <a:ea typeface="+mn-ea"/>
                <a:cs typeface="+mn-cs"/>
              </a:rPr>
              <a:t> by sustained muscle contractions, which frequently cause abnormal postures (tonic component) or repetitive movements (phasic component). The typical clinical features of dystonic contractions are marked directionality, long duration, and simultaneous involvement of agonist and antagonist muscles.</a:t>
            </a:r>
            <a:r>
              <a:rPr lang="en-US" sz="1200" b="0" i="0" u="sng" kern="1200" baseline="30000" dirty="0">
                <a:solidFill>
                  <a:schemeClr val="tx1"/>
                </a:solidFill>
                <a:effectLst/>
                <a:latin typeface="+mn-lt"/>
                <a:ea typeface="+mn-ea"/>
                <a:cs typeface="+mn-cs"/>
                <a:hlinkClick r:id="rId3"/>
              </a:rPr>
              <a:t>19</a:t>
            </a:r>
            <a:r>
              <a:rPr lang="en-US" sz="1200" b="0" i="0" kern="1200" dirty="0">
                <a:solidFill>
                  <a:schemeClr val="tx1"/>
                </a:solidFill>
                <a:effectLst/>
                <a:latin typeface="+mn-lt"/>
                <a:ea typeface="+mn-ea"/>
                <a:cs typeface="+mn-cs"/>
              </a:rPr>
              <a:t> Dystonic movements can less commonly be more rapid and have a rhythmic pattern, resembling a tremor. However, in most cases, dystonic tremor may show an evident directionality, unlike the typical sinusoidal oscillations of other forms of tremor.</a:t>
            </a:r>
            <a:r>
              <a:rPr lang="en-US" sz="1200" b="0" i="0" u="sng" kern="1200" baseline="30000" dirty="0">
                <a:solidFill>
                  <a:schemeClr val="tx1"/>
                </a:solidFill>
                <a:effectLst/>
                <a:latin typeface="+mn-lt"/>
                <a:ea typeface="+mn-ea"/>
                <a:cs typeface="+mn-cs"/>
                <a:hlinkClick r:id="rId4"/>
              </a:rPr>
              <a:t>20</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50001DF-BCC8-445F-9893-E2516AE1167A}" type="slidenum">
              <a:rPr kumimoji="1"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0588361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097153" name="Picture 8" descr="jellyfish"/>
          <p:cNvPicPr>
            <a:picLocks noChangeAspect="1" noChangeArrowheads="1"/>
          </p:cNvPicPr>
          <p:nvPr/>
        </p:nvPicPr>
        <p:blipFill>
          <a:blip r:embed="rId2" cstate="print"/>
          <a:srcRect r="10933"/>
          <a:stretch>
            <a:fillRect/>
          </a:stretch>
        </p:blipFill>
        <p:spPr bwMode="auto">
          <a:xfrm>
            <a:off x="0" y="17463"/>
            <a:ext cx="9144000" cy="6840537"/>
          </a:xfrm>
          <a:prstGeom prst="rect">
            <a:avLst/>
          </a:prstGeom>
          <a:noFill/>
          <a:ln w="9525">
            <a:noFill/>
            <a:miter lim="800000"/>
            <a:headEnd/>
            <a:tailEnd/>
          </a:ln>
        </p:spPr>
      </p:pic>
      <p:sp>
        <p:nvSpPr>
          <p:cNvPr id="1048581" name="Rectangle 2"/>
          <p:cNvSpPr>
            <a:spLocks noGrp="1" noChangeArrowheads="1"/>
          </p:cNvSpPr>
          <p:nvPr>
            <p:ph type="ctrTitle"/>
          </p:nvPr>
        </p:nvSpPr>
        <p:spPr>
          <a:xfrm>
            <a:off x="685800" y="1196975"/>
            <a:ext cx="7772400" cy="1470025"/>
          </a:xfrm>
        </p:spPr>
        <p:txBody>
          <a:bodyPr/>
          <a:lstStyle/>
          <a:p>
            <a:r>
              <a:rPr lang="en-US"/>
              <a:t>Click to edit Master title style</a:t>
            </a:r>
          </a:p>
        </p:txBody>
      </p:sp>
      <p:sp>
        <p:nvSpPr>
          <p:cNvPr id="1048582" name="Rectangle 3"/>
          <p:cNvSpPr>
            <a:spLocks noGrp="1" noChangeArrowheads="1"/>
          </p:cNvSpPr>
          <p:nvPr>
            <p:ph type="subTitle" idx="1"/>
          </p:nvPr>
        </p:nvSpPr>
        <p:spPr>
          <a:xfrm>
            <a:off x="1371600" y="2952750"/>
            <a:ext cx="6400800" cy="1752600"/>
          </a:xfrm>
        </p:spPr>
        <p:txBody>
          <a:bodyPr/>
          <a:lstStyle>
            <a:lvl1pPr marL="0" indent="0" algn="ctr">
              <a:buFontTx/>
              <a:buNone/>
            </a:lvl1pPr>
          </a:lstStyle>
          <a:p>
            <a:r>
              <a:rPr lang="en-US"/>
              <a:t>Click to edit Master subtitle style</a:t>
            </a:r>
          </a:p>
        </p:txBody>
      </p:sp>
      <p:sp>
        <p:nvSpPr>
          <p:cNvPr id="1048583"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584" name="Rectangle 5"/>
          <p:cNvSpPr>
            <a:spLocks noGrp="1" noChangeArrowheads="1"/>
          </p:cNvSpPr>
          <p:nvPr>
            <p:ph type="ftr" sz="quarter" idx="11"/>
          </p:nvPr>
        </p:nvSpPr>
        <p:spPr/>
        <p:txBody>
          <a:bodyPr/>
          <a:lstStyle/>
          <a:p>
            <a:endParaRPr lang="en-US"/>
          </a:p>
        </p:txBody>
      </p:sp>
      <p:sp>
        <p:nvSpPr>
          <p:cNvPr id="1048585"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696" name="Title 1"/>
          <p:cNvSpPr>
            <a:spLocks noGrp="1"/>
          </p:cNvSpPr>
          <p:nvPr>
            <p:ph type="title"/>
          </p:nvPr>
        </p:nvSpPr>
        <p:spPr/>
        <p:txBody>
          <a:bodyPr/>
          <a:lstStyle/>
          <a:p>
            <a:r>
              <a:rPr lang="en-US"/>
              <a:t>Click to edit Master title style</a:t>
            </a:r>
            <a:endParaRPr lang="fa-IR"/>
          </a:p>
        </p:txBody>
      </p:sp>
      <p:sp>
        <p:nvSpPr>
          <p:cNvPr id="1048697"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98"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99" name="Rectangle 5"/>
          <p:cNvSpPr>
            <a:spLocks noGrp="1" noChangeArrowheads="1"/>
          </p:cNvSpPr>
          <p:nvPr>
            <p:ph type="ftr" sz="quarter" idx="11"/>
          </p:nvPr>
        </p:nvSpPr>
        <p:spPr/>
        <p:txBody>
          <a:bodyPr/>
          <a:lstStyle/>
          <a:p>
            <a:endParaRPr lang="en-US"/>
          </a:p>
        </p:txBody>
      </p:sp>
      <p:sp>
        <p:nvSpPr>
          <p:cNvPr id="1048700"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671" name="Vertical Title 1"/>
          <p:cNvSpPr>
            <a:spLocks noGrp="1"/>
          </p:cNvSpPr>
          <p:nvPr>
            <p:ph type="title" orient="vert"/>
          </p:nvPr>
        </p:nvSpPr>
        <p:spPr>
          <a:xfrm>
            <a:off x="6629400" y="274638"/>
            <a:ext cx="2057400" cy="5026025"/>
          </a:xfrm>
        </p:spPr>
        <p:txBody>
          <a:bodyPr vert="eaVert"/>
          <a:lstStyle/>
          <a:p>
            <a:r>
              <a:rPr lang="en-US"/>
              <a:t>Click to edit Master title style</a:t>
            </a:r>
            <a:endParaRPr lang="fa-IR"/>
          </a:p>
        </p:txBody>
      </p:sp>
      <p:sp>
        <p:nvSpPr>
          <p:cNvPr id="1048672" name="Vertical Text Placeholder 2"/>
          <p:cNvSpPr>
            <a:spLocks noGrp="1"/>
          </p:cNvSpPr>
          <p:nvPr>
            <p:ph type="body" orient="vert" idx="1"/>
          </p:nvPr>
        </p:nvSpPr>
        <p:spPr>
          <a:xfrm>
            <a:off x="457200" y="274638"/>
            <a:ext cx="6019800" cy="50260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73"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74" name="Rectangle 5"/>
          <p:cNvSpPr>
            <a:spLocks noGrp="1" noChangeArrowheads="1"/>
          </p:cNvSpPr>
          <p:nvPr>
            <p:ph type="ftr" sz="quarter" idx="11"/>
          </p:nvPr>
        </p:nvSpPr>
        <p:spPr/>
        <p:txBody>
          <a:bodyPr/>
          <a:lstStyle/>
          <a:p>
            <a:endParaRPr lang="en-US"/>
          </a:p>
        </p:txBody>
      </p:sp>
      <p:sp>
        <p:nvSpPr>
          <p:cNvPr id="1048675"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1048666" name="Title 1"/>
          <p:cNvSpPr>
            <a:spLocks noGrp="1"/>
          </p:cNvSpPr>
          <p:nvPr>
            <p:ph type="title"/>
          </p:nvPr>
        </p:nvSpPr>
        <p:spPr>
          <a:xfrm>
            <a:off x="457200" y="274638"/>
            <a:ext cx="8229600" cy="1143000"/>
          </a:xfrm>
        </p:spPr>
        <p:txBody>
          <a:bodyPr/>
          <a:lstStyle/>
          <a:p>
            <a:r>
              <a:rPr lang="en-US"/>
              <a:t>Click to edit Master title style</a:t>
            </a:r>
            <a:endParaRPr lang="fa-IR"/>
          </a:p>
        </p:txBody>
      </p:sp>
      <p:sp>
        <p:nvSpPr>
          <p:cNvPr id="1048667" name="Chart Placeholder 2"/>
          <p:cNvSpPr>
            <a:spLocks noGrp="1"/>
          </p:cNvSpPr>
          <p:nvPr>
            <p:ph type="chart" idx="1"/>
          </p:nvPr>
        </p:nvSpPr>
        <p:spPr>
          <a:xfrm>
            <a:off x="457200" y="1600200"/>
            <a:ext cx="8229600" cy="3700463"/>
          </a:xfrm>
        </p:spPr>
        <p:txBody>
          <a:bodyPr/>
          <a:lstStyle/>
          <a:p>
            <a:pPr lvl="0"/>
            <a:r>
              <a:rPr lang="en-US" noProof="0"/>
              <a:t>Click icon to add chart</a:t>
            </a:r>
            <a:endParaRPr lang="fa-IR" noProof="0"/>
          </a:p>
        </p:txBody>
      </p:sp>
      <p:sp>
        <p:nvSpPr>
          <p:cNvPr id="1048668"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69" name="Rectangle 5"/>
          <p:cNvSpPr>
            <a:spLocks noGrp="1" noChangeArrowheads="1"/>
          </p:cNvSpPr>
          <p:nvPr>
            <p:ph type="ftr" sz="quarter" idx="11"/>
          </p:nvPr>
        </p:nvSpPr>
        <p:spPr/>
        <p:txBody>
          <a:bodyPr/>
          <a:lstStyle/>
          <a:p>
            <a:endParaRPr lang="en-US"/>
          </a:p>
        </p:txBody>
      </p:sp>
      <p:sp>
        <p:nvSpPr>
          <p:cNvPr id="1048670"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1048679" name="Title 1"/>
          <p:cNvSpPr>
            <a:spLocks noGrp="1"/>
          </p:cNvSpPr>
          <p:nvPr>
            <p:ph type="title"/>
          </p:nvPr>
        </p:nvSpPr>
        <p:spPr>
          <a:xfrm>
            <a:off x="457200" y="274638"/>
            <a:ext cx="8229600" cy="1143000"/>
          </a:xfrm>
        </p:spPr>
        <p:txBody>
          <a:bodyPr/>
          <a:lstStyle/>
          <a:p>
            <a:r>
              <a:rPr lang="en-US"/>
              <a:t>Click to edit Master title style</a:t>
            </a:r>
            <a:endParaRPr lang="fa-IR"/>
          </a:p>
        </p:txBody>
      </p:sp>
      <p:sp>
        <p:nvSpPr>
          <p:cNvPr id="1048680" name="Text Placeholder 2"/>
          <p:cNvSpPr>
            <a:spLocks noGrp="1"/>
          </p:cNvSpPr>
          <p:nvPr>
            <p:ph type="body" sz="half" idx="1"/>
          </p:nvPr>
        </p:nvSpPr>
        <p:spPr>
          <a:xfrm>
            <a:off x="457200" y="1600200"/>
            <a:ext cx="4038600" cy="3700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81" name="Content Placeholder 3"/>
          <p:cNvSpPr>
            <a:spLocks noGrp="1"/>
          </p:cNvSpPr>
          <p:nvPr>
            <p:ph sz="half" idx="2"/>
          </p:nvPr>
        </p:nvSpPr>
        <p:spPr>
          <a:xfrm>
            <a:off x="4648200" y="1600200"/>
            <a:ext cx="4038600" cy="3700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82"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83" name="Rectangle 5"/>
          <p:cNvSpPr>
            <a:spLocks noGrp="1" noChangeArrowheads="1"/>
          </p:cNvSpPr>
          <p:nvPr>
            <p:ph type="ftr" sz="quarter" idx="11"/>
          </p:nvPr>
        </p:nvSpPr>
        <p:spPr/>
        <p:txBody>
          <a:bodyPr/>
          <a:lstStyle/>
          <a:p>
            <a:endParaRPr lang="en-US"/>
          </a:p>
        </p:txBody>
      </p:sp>
      <p:sp>
        <p:nvSpPr>
          <p:cNvPr id="1048684"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096952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83355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109979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63782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9862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6442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88" name="Title 1"/>
          <p:cNvSpPr>
            <a:spLocks noGrp="1"/>
          </p:cNvSpPr>
          <p:nvPr>
            <p:ph type="title"/>
          </p:nvPr>
        </p:nvSpPr>
        <p:spPr/>
        <p:txBody>
          <a:bodyPr/>
          <a:lstStyle/>
          <a:p>
            <a:r>
              <a:rPr lang="en-US"/>
              <a:t>Click to edit Master title style</a:t>
            </a:r>
            <a:endParaRPr lang="fa-IR"/>
          </a:p>
        </p:txBody>
      </p:sp>
      <p:sp>
        <p:nvSpPr>
          <p:cNvPr id="1048589"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590"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591" name="Rectangle 5"/>
          <p:cNvSpPr>
            <a:spLocks noGrp="1" noChangeArrowheads="1"/>
          </p:cNvSpPr>
          <p:nvPr>
            <p:ph type="ftr" sz="quarter" idx="11"/>
          </p:nvPr>
        </p:nvSpPr>
        <p:spPr/>
        <p:txBody>
          <a:bodyPr/>
          <a:lstStyle/>
          <a:p>
            <a:endParaRPr lang="en-US"/>
          </a:p>
        </p:txBody>
      </p:sp>
      <p:sp>
        <p:nvSpPr>
          <p:cNvPr id="1048592"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9045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257424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36860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7027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52555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Tree>
    <p:extLst>
      <p:ext uri="{BB962C8B-B14F-4D97-AF65-F5344CB8AC3E}">
        <p14:creationId xmlns:p14="http://schemas.microsoft.com/office/powerpoint/2010/main" val="26933757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Tree>
    <p:extLst>
      <p:ext uri="{BB962C8B-B14F-4D97-AF65-F5344CB8AC3E}">
        <p14:creationId xmlns:p14="http://schemas.microsoft.com/office/powerpoint/2010/main" val="734585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77724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4114800"/>
            <a:ext cx="77724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27385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1924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hidden">
          <a:xfrm>
            <a:off x="228600" y="3200400"/>
            <a:ext cx="8763000" cy="1341438"/>
          </a:xfrm>
          <a:prstGeom prst="rect">
            <a:avLst/>
          </a:prstGeom>
          <a:gradFill rotWithShape="0">
            <a:gsLst>
              <a:gs pos="0">
                <a:schemeClr val="bg2"/>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pic>
        <p:nvPicPr>
          <p:cNvPr id="5" name="Picture 3" descr="D:\FRONTPAGE THEMES\NATURE\ANABNR2.PNG"/>
          <p:cNvPicPr>
            <a:picLocks noChangeAspect="1" noChangeArrowheads="1"/>
          </p:cNvPicPr>
          <p:nvPr/>
        </p:nvPicPr>
        <p:blipFill>
          <a:blip r:embed="rId2">
            <a:extLst>
              <a:ext uri="{28A0092B-C50C-407E-A947-70E740481C1C}">
                <a14:useLocalDpi xmlns:a14="http://schemas.microsoft.com/office/drawing/2010/main" val="0"/>
              </a:ext>
            </a:extLst>
          </a:blip>
          <a:srcRect l="-900" t="-1314" r="-2" b="-36961"/>
          <a:stretch>
            <a:fillRect/>
          </a:stretch>
        </p:blipFill>
        <p:spPr bwMode="auto">
          <a:xfrm>
            <a:off x="533400" y="3200400"/>
            <a:ext cx="84582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hidden">
          <a:xfrm>
            <a:off x="795338" y="2895600"/>
            <a:ext cx="304800" cy="990600"/>
          </a:xfrm>
          <a:prstGeom prst="rect">
            <a:avLst/>
          </a:prstGeom>
          <a:solidFill>
            <a:schemeClr val="accent2">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4101" name="Rectangle 5"/>
          <p:cNvSpPr>
            <a:spLocks noGrp="1" noChangeArrowheads="1"/>
          </p:cNvSpPr>
          <p:nvPr>
            <p:ph type="ctrTitle"/>
          </p:nvPr>
        </p:nvSpPr>
        <p:spPr>
          <a:xfrm>
            <a:off x="1143000" y="1981200"/>
            <a:ext cx="7772400" cy="1143000"/>
          </a:xfrm>
        </p:spPr>
        <p:txBody>
          <a:bodyPr/>
          <a:lstStyle>
            <a:lvl1pPr>
              <a:defRPr/>
            </a:lvl1pPr>
          </a:lstStyle>
          <a:p>
            <a:r>
              <a:rPr lang="en-US"/>
              <a:t>Click to edit Master title style</a:t>
            </a:r>
          </a:p>
        </p:txBody>
      </p:sp>
      <p:sp>
        <p:nvSpPr>
          <p:cNvPr id="4102" name="Rectangle 6"/>
          <p:cNvSpPr>
            <a:spLocks noGrp="1" noChangeArrowheads="1"/>
          </p:cNvSpPr>
          <p:nvPr>
            <p:ph type="subTitle" idx="1"/>
          </p:nvPr>
        </p:nvSpPr>
        <p:spPr>
          <a:xfrm>
            <a:off x="2038350" y="4351338"/>
            <a:ext cx="6400800" cy="1371600"/>
          </a:xfrm>
        </p:spPr>
        <p:txBody>
          <a:bodyPr/>
          <a:lstStyle>
            <a:lvl1pPr marL="0" indent="0">
              <a:buFont typeface="Wingdings" pitchFamily="2" charset="2"/>
              <a:buNone/>
              <a:defRPr/>
            </a:lvl1pPr>
          </a:lstStyle>
          <a:p>
            <a:r>
              <a:rPr lang="en-US"/>
              <a:t>Click to edit Master subtitle style</a:t>
            </a:r>
          </a:p>
        </p:txBody>
      </p:sp>
      <p:sp>
        <p:nvSpPr>
          <p:cNvPr id="7" name="Rectangle 7"/>
          <p:cNvSpPr>
            <a:spLocks noGrp="1" noChangeArrowheads="1"/>
          </p:cNvSpPr>
          <p:nvPr>
            <p:ph type="dt" sz="half" idx="10"/>
          </p:nvPr>
        </p:nvSpPr>
        <p:spPr>
          <a:xfrm>
            <a:off x="685800" y="6324600"/>
            <a:ext cx="1905000" cy="457200"/>
          </a:xfrm>
        </p:spPr>
        <p:txBody>
          <a:bodyPr/>
          <a:lstStyle>
            <a:lvl1pPr>
              <a:defRPr/>
            </a:lvl1pPr>
          </a:lstStyle>
          <a:p>
            <a:pPr>
              <a:defRPr/>
            </a:pPr>
            <a:endParaRPr lang="en-US"/>
          </a:p>
        </p:txBody>
      </p:sp>
      <p:sp>
        <p:nvSpPr>
          <p:cNvPr id="8" name="Rectangle 8"/>
          <p:cNvSpPr>
            <a:spLocks noGrp="1" noChangeArrowheads="1"/>
          </p:cNvSpPr>
          <p:nvPr>
            <p:ph type="ftr" sz="quarter" idx="11"/>
          </p:nvPr>
        </p:nvSpPr>
        <p:spPr>
          <a:xfrm>
            <a:off x="3124200" y="6324600"/>
            <a:ext cx="2895600" cy="457200"/>
          </a:xfrm>
        </p:spPr>
        <p:txBody>
          <a:bodyPr/>
          <a:lstStyle>
            <a:lvl1pPr>
              <a:defRPr/>
            </a:lvl1pPr>
          </a:lstStyle>
          <a:p>
            <a:pPr>
              <a:defRPr/>
            </a:pPr>
            <a:endParaRPr lang="en-US"/>
          </a:p>
        </p:txBody>
      </p:sp>
      <p:sp>
        <p:nvSpPr>
          <p:cNvPr id="9" name="Rectangle 9"/>
          <p:cNvSpPr>
            <a:spLocks noGrp="1" noChangeArrowheads="1"/>
          </p:cNvSpPr>
          <p:nvPr>
            <p:ph type="sldNum" sz="quarter" idx="12"/>
          </p:nvPr>
        </p:nvSpPr>
        <p:spPr>
          <a:xfrm>
            <a:off x="6553200" y="6324600"/>
            <a:ext cx="1905000" cy="457200"/>
          </a:xfrm>
        </p:spPr>
        <p:txBody>
          <a:bodyPr/>
          <a:lstStyle>
            <a:lvl1pPr>
              <a:defRPr sz="1400"/>
            </a:lvl1pPr>
          </a:lstStyle>
          <a:p>
            <a:pPr>
              <a:defRPr/>
            </a:pPr>
            <a:fld id="{CB8AA3A9-5C5D-42A9-B52F-B1BDBA6E534F}" type="slidenum">
              <a:rPr lang="en-US" altLang="en-US"/>
              <a:pPr>
                <a:defRPr/>
              </a:pPr>
              <a:t>‹#›</a:t>
            </a:fld>
            <a:endParaRPr lang="en-US" altLang="en-US"/>
          </a:p>
        </p:txBody>
      </p:sp>
    </p:spTree>
    <p:extLst>
      <p:ext uri="{BB962C8B-B14F-4D97-AF65-F5344CB8AC3E}">
        <p14:creationId xmlns:p14="http://schemas.microsoft.com/office/powerpoint/2010/main" val="285333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691"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1048692"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1048693"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94" name="Rectangle 5"/>
          <p:cNvSpPr>
            <a:spLocks noGrp="1" noChangeArrowheads="1"/>
          </p:cNvSpPr>
          <p:nvPr>
            <p:ph type="ftr" sz="quarter" idx="11"/>
          </p:nvPr>
        </p:nvSpPr>
        <p:spPr/>
        <p:txBody>
          <a:bodyPr/>
          <a:lstStyle/>
          <a:p>
            <a:endParaRPr lang="en-US"/>
          </a:p>
        </p:txBody>
      </p:sp>
      <p:sp>
        <p:nvSpPr>
          <p:cNvPr id="1048695"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B088A6B2-A7F4-4AFD-9EE0-A944E55E5932}" type="slidenum">
              <a:rPr lang="en-US" altLang="en-US"/>
              <a:pPr>
                <a:defRPr/>
              </a:pPr>
              <a:t>‹#›</a:t>
            </a:fld>
            <a:endParaRPr lang="en-US" altLang="en-US" sz="1400"/>
          </a:p>
        </p:txBody>
      </p:sp>
    </p:spTree>
    <p:extLst>
      <p:ext uri="{BB962C8B-B14F-4D97-AF65-F5344CB8AC3E}">
        <p14:creationId xmlns:p14="http://schemas.microsoft.com/office/powerpoint/2010/main" val="9610713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48FC3C0F-AA52-4E31-9989-C99C6A3AA88B}" type="slidenum">
              <a:rPr lang="en-US" altLang="en-US"/>
              <a:pPr>
                <a:defRPr/>
              </a:pPr>
              <a:t>‹#›</a:t>
            </a:fld>
            <a:endParaRPr lang="en-US" altLang="en-US" sz="1400"/>
          </a:p>
        </p:txBody>
      </p:sp>
    </p:spTree>
    <p:extLst>
      <p:ext uri="{BB962C8B-B14F-4D97-AF65-F5344CB8AC3E}">
        <p14:creationId xmlns:p14="http://schemas.microsoft.com/office/powerpoint/2010/main" val="28978415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668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21018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99F8DB03-F727-4D4A-96A5-F42CA8655035}" type="slidenum">
              <a:rPr lang="en-US" altLang="en-US"/>
              <a:pPr>
                <a:defRPr/>
              </a:pPr>
              <a:t>‹#›</a:t>
            </a:fld>
            <a:endParaRPr lang="en-US" altLang="en-US" sz="1400"/>
          </a:p>
        </p:txBody>
      </p:sp>
    </p:spTree>
    <p:extLst>
      <p:ext uri="{BB962C8B-B14F-4D97-AF65-F5344CB8AC3E}">
        <p14:creationId xmlns:p14="http://schemas.microsoft.com/office/powerpoint/2010/main" val="2866673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Grp="1" noChangeArrowheads="1"/>
          </p:cNvSpPr>
          <p:nvPr>
            <p:ph type="dt" sz="half" idx="10"/>
          </p:nvPr>
        </p:nvSpPr>
        <p:spPr>
          <a:ln/>
        </p:spPr>
        <p:txBody>
          <a:bodyPr/>
          <a:lstStyle>
            <a:lvl1pPr>
              <a:defRPr/>
            </a:lvl1pPr>
          </a:lstStyle>
          <a:p>
            <a:pPr>
              <a:defRPr/>
            </a:pPr>
            <a:endParaRPr 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en-US"/>
          </a:p>
        </p:txBody>
      </p:sp>
      <p:sp>
        <p:nvSpPr>
          <p:cNvPr id="9" name="Rectangle 11"/>
          <p:cNvSpPr>
            <a:spLocks noGrp="1" noChangeArrowheads="1"/>
          </p:cNvSpPr>
          <p:nvPr>
            <p:ph type="sldNum" sz="quarter" idx="12"/>
          </p:nvPr>
        </p:nvSpPr>
        <p:spPr>
          <a:ln/>
        </p:spPr>
        <p:txBody>
          <a:bodyPr/>
          <a:lstStyle>
            <a:lvl1pPr>
              <a:defRPr/>
            </a:lvl1pPr>
          </a:lstStyle>
          <a:p>
            <a:pPr>
              <a:defRPr/>
            </a:pPr>
            <a:fld id="{A839EC33-08B8-453F-98E7-E2BB3AE362F1}" type="slidenum">
              <a:rPr lang="en-US" altLang="en-US"/>
              <a:pPr>
                <a:defRPr/>
              </a:pPr>
              <a:t>‹#›</a:t>
            </a:fld>
            <a:endParaRPr lang="en-US" altLang="en-US" sz="1400"/>
          </a:p>
        </p:txBody>
      </p:sp>
    </p:spTree>
    <p:extLst>
      <p:ext uri="{BB962C8B-B14F-4D97-AF65-F5344CB8AC3E}">
        <p14:creationId xmlns:p14="http://schemas.microsoft.com/office/powerpoint/2010/main" val="17662819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
          <p:cNvSpPr>
            <a:spLocks noGrp="1" noChangeArrowheads="1"/>
          </p:cNvSpPr>
          <p:nvPr>
            <p:ph type="dt" sz="half" idx="10"/>
          </p:nvPr>
        </p:nvSpPr>
        <p:spPr>
          <a:ln/>
        </p:spPr>
        <p:txBody>
          <a:bodyPr/>
          <a:lstStyle>
            <a:lvl1pPr>
              <a:defRPr/>
            </a:lvl1pPr>
          </a:lstStyle>
          <a:p>
            <a:pPr>
              <a:defRPr/>
            </a:pPr>
            <a:endParaRPr 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722B7776-3F4F-445F-8243-26D985D5DFF3}" type="slidenum">
              <a:rPr lang="en-US" altLang="en-US"/>
              <a:pPr>
                <a:defRPr/>
              </a:pPr>
              <a:t>‹#›</a:t>
            </a:fld>
            <a:endParaRPr lang="en-US" altLang="en-US" sz="1400"/>
          </a:p>
        </p:txBody>
      </p:sp>
    </p:spTree>
    <p:extLst>
      <p:ext uri="{BB962C8B-B14F-4D97-AF65-F5344CB8AC3E}">
        <p14:creationId xmlns:p14="http://schemas.microsoft.com/office/powerpoint/2010/main" val="34351985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en-US"/>
          </a:p>
        </p:txBody>
      </p:sp>
      <p:sp>
        <p:nvSpPr>
          <p:cNvPr id="4" name="Rectangle 11"/>
          <p:cNvSpPr>
            <a:spLocks noGrp="1" noChangeArrowheads="1"/>
          </p:cNvSpPr>
          <p:nvPr>
            <p:ph type="sldNum" sz="quarter" idx="12"/>
          </p:nvPr>
        </p:nvSpPr>
        <p:spPr>
          <a:ln/>
        </p:spPr>
        <p:txBody>
          <a:bodyPr/>
          <a:lstStyle>
            <a:lvl1pPr>
              <a:defRPr/>
            </a:lvl1pPr>
          </a:lstStyle>
          <a:p>
            <a:pPr>
              <a:defRPr/>
            </a:pPr>
            <a:fld id="{11ABA82F-7CF7-4B30-993D-39677C0C6667}" type="slidenum">
              <a:rPr lang="en-US" altLang="en-US"/>
              <a:pPr>
                <a:defRPr/>
              </a:pPr>
              <a:t>‹#›</a:t>
            </a:fld>
            <a:endParaRPr lang="en-US" altLang="en-US" sz="1400"/>
          </a:p>
        </p:txBody>
      </p:sp>
    </p:spTree>
    <p:extLst>
      <p:ext uri="{BB962C8B-B14F-4D97-AF65-F5344CB8AC3E}">
        <p14:creationId xmlns:p14="http://schemas.microsoft.com/office/powerpoint/2010/main" val="21173845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A39678C6-0742-40C7-AF4E-7AD97E36DDF5}" type="slidenum">
              <a:rPr lang="en-US" altLang="en-US"/>
              <a:pPr>
                <a:defRPr/>
              </a:pPr>
              <a:t>‹#›</a:t>
            </a:fld>
            <a:endParaRPr lang="en-US" altLang="en-US" sz="1400"/>
          </a:p>
        </p:txBody>
      </p:sp>
    </p:spTree>
    <p:extLst>
      <p:ext uri="{BB962C8B-B14F-4D97-AF65-F5344CB8AC3E}">
        <p14:creationId xmlns:p14="http://schemas.microsoft.com/office/powerpoint/2010/main" val="9666789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1A89589B-1D27-4C1E-A8EB-645829197694}" type="slidenum">
              <a:rPr lang="en-US" altLang="en-US"/>
              <a:pPr>
                <a:defRPr/>
              </a:pPr>
              <a:t>‹#›</a:t>
            </a:fld>
            <a:endParaRPr lang="en-US" altLang="en-US" sz="1400"/>
          </a:p>
        </p:txBody>
      </p:sp>
    </p:spTree>
    <p:extLst>
      <p:ext uri="{BB962C8B-B14F-4D97-AF65-F5344CB8AC3E}">
        <p14:creationId xmlns:p14="http://schemas.microsoft.com/office/powerpoint/2010/main" val="6417273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72B79B7B-113A-4615-AB17-8369760E6BE3}" type="slidenum">
              <a:rPr lang="en-US" altLang="en-US"/>
              <a:pPr>
                <a:defRPr/>
              </a:pPr>
              <a:t>‹#›</a:t>
            </a:fld>
            <a:endParaRPr lang="en-US" altLang="en-US" sz="1400"/>
          </a:p>
        </p:txBody>
      </p:sp>
    </p:spTree>
    <p:extLst>
      <p:ext uri="{BB962C8B-B14F-4D97-AF65-F5344CB8AC3E}">
        <p14:creationId xmlns:p14="http://schemas.microsoft.com/office/powerpoint/2010/main" val="27337925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838200"/>
            <a:ext cx="1943100" cy="5378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66800" y="838200"/>
            <a:ext cx="5676900"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0E608EFE-4EFC-4F93-93AC-FF4CC23F014F}" type="slidenum">
              <a:rPr lang="en-US" altLang="en-US"/>
              <a:pPr>
                <a:defRPr/>
              </a:pPr>
              <a:t>‹#›</a:t>
            </a:fld>
            <a:endParaRPr lang="en-US" altLang="en-US" sz="1400"/>
          </a:p>
        </p:txBody>
      </p:sp>
    </p:spTree>
    <p:extLst>
      <p:ext uri="{BB962C8B-B14F-4D97-AF65-F5344CB8AC3E}">
        <p14:creationId xmlns:p14="http://schemas.microsoft.com/office/powerpoint/2010/main" val="2107561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648" name="Title 1"/>
          <p:cNvSpPr>
            <a:spLocks noGrp="1"/>
          </p:cNvSpPr>
          <p:nvPr>
            <p:ph type="title"/>
          </p:nvPr>
        </p:nvSpPr>
        <p:spPr/>
        <p:txBody>
          <a:bodyPr/>
          <a:lstStyle/>
          <a:p>
            <a:r>
              <a:rPr lang="en-US"/>
              <a:t>Click to edit Master title style</a:t>
            </a:r>
            <a:endParaRPr lang="fa-IR"/>
          </a:p>
        </p:txBody>
      </p:sp>
      <p:sp>
        <p:nvSpPr>
          <p:cNvPr id="1048649" name="Content Placeholder 2"/>
          <p:cNvSpPr>
            <a:spLocks noGrp="1"/>
          </p:cNvSpPr>
          <p:nvPr>
            <p:ph sz="half" idx="1"/>
          </p:nvPr>
        </p:nvSpPr>
        <p:spPr>
          <a:xfrm>
            <a:off x="457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50" name="Content Placeholder 3"/>
          <p:cNvSpPr>
            <a:spLocks noGrp="1"/>
          </p:cNvSpPr>
          <p:nvPr>
            <p:ph sz="half" idx="2"/>
          </p:nvPr>
        </p:nvSpPr>
        <p:spPr>
          <a:xfrm>
            <a:off x="4648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51"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52" name="Rectangle 5"/>
          <p:cNvSpPr>
            <a:spLocks noGrp="1" noChangeArrowheads="1"/>
          </p:cNvSpPr>
          <p:nvPr>
            <p:ph type="ftr" sz="quarter" idx="11"/>
          </p:nvPr>
        </p:nvSpPr>
        <p:spPr/>
        <p:txBody>
          <a:bodyPr/>
          <a:lstStyle/>
          <a:p>
            <a:endParaRPr lang="en-US"/>
          </a:p>
        </p:txBody>
      </p:sp>
      <p:sp>
        <p:nvSpPr>
          <p:cNvPr id="1048653"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654" name="Title 1"/>
          <p:cNvSpPr>
            <a:spLocks noGrp="1"/>
          </p:cNvSpPr>
          <p:nvPr>
            <p:ph type="title"/>
          </p:nvPr>
        </p:nvSpPr>
        <p:spPr/>
        <p:txBody>
          <a:bodyPr/>
          <a:lstStyle/>
          <a:p>
            <a:r>
              <a:rPr lang="en-US"/>
              <a:t>Click to edit Master title style</a:t>
            </a:r>
            <a:endParaRPr lang="fa-IR"/>
          </a:p>
        </p:txBody>
      </p:sp>
      <p:sp>
        <p:nvSpPr>
          <p:cNvPr id="1048655"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656"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57"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658"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659"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60" name="Rectangle 5"/>
          <p:cNvSpPr>
            <a:spLocks noGrp="1" noChangeArrowheads="1"/>
          </p:cNvSpPr>
          <p:nvPr>
            <p:ph type="ftr" sz="quarter" idx="11"/>
          </p:nvPr>
        </p:nvSpPr>
        <p:spPr/>
        <p:txBody>
          <a:bodyPr/>
          <a:lstStyle/>
          <a:p>
            <a:endParaRPr lang="en-US"/>
          </a:p>
        </p:txBody>
      </p:sp>
      <p:sp>
        <p:nvSpPr>
          <p:cNvPr id="1048661"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662" name="Title 1"/>
          <p:cNvSpPr>
            <a:spLocks noGrp="1"/>
          </p:cNvSpPr>
          <p:nvPr>
            <p:ph type="title"/>
          </p:nvPr>
        </p:nvSpPr>
        <p:spPr/>
        <p:txBody>
          <a:bodyPr/>
          <a:lstStyle/>
          <a:p>
            <a:r>
              <a:rPr lang="en-US"/>
              <a:t>Click to edit Master title style</a:t>
            </a:r>
            <a:endParaRPr lang="fa-IR"/>
          </a:p>
        </p:txBody>
      </p:sp>
      <p:sp>
        <p:nvSpPr>
          <p:cNvPr id="1048663"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64" name="Rectangle 5"/>
          <p:cNvSpPr>
            <a:spLocks noGrp="1" noChangeArrowheads="1"/>
          </p:cNvSpPr>
          <p:nvPr>
            <p:ph type="ftr" sz="quarter" idx="11"/>
          </p:nvPr>
        </p:nvSpPr>
        <p:spPr/>
        <p:txBody>
          <a:bodyPr/>
          <a:lstStyle/>
          <a:p>
            <a:endParaRPr lang="en-US"/>
          </a:p>
        </p:txBody>
      </p:sp>
      <p:sp>
        <p:nvSpPr>
          <p:cNvPr id="1048665"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676"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77" name="Rectangle 5"/>
          <p:cNvSpPr>
            <a:spLocks noGrp="1" noChangeArrowheads="1"/>
          </p:cNvSpPr>
          <p:nvPr>
            <p:ph type="ftr" sz="quarter" idx="11"/>
          </p:nvPr>
        </p:nvSpPr>
        <p:spPr/>
        <p:txBody>
          <a:bodyPr/>
          <a:lstStyle/>
          <a:p>
            <a:endParaRPr lang="en-US"/>
          </a:p>
        </p:txBody>
      </p:sp>
      <p:sp>
        <p:nvSpPr>
          <p:cNvPr id="1048678"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701"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1048702"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1048703"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48704"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705" name="Rectangle 5"/>
          <p:cNvSpPr>
            <a:spLocks noGrp="1" noChangeArrowheads="1"/>
          </p:cNvSpPr>
          <p:nvPr>
            <p:ph type="ftr" sz="quarter" idx="11"/>
          </p:nvPr>
        </p:nvSpPr>
        <p:spPr/>
        <p:txBody>
          <a:bodyPr/>
          <a:lstStyle/>
          <a:p>
            <a:endParaRPr lang="en-US"/>
          </a:p>
        </p:txBody>
      </p:sp>
      <p:sp>
        <p:nvSpPr>
          <p:cNvPr id="1048706"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685"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1048686"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fa-IR" noProof="0"/>
          </a:p>
        </p:txBody>
      </p:sp>
      <p:sp>
        <p:nvSpPr>
          <p:cNvPr id="1048687"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48688" name="Rectangle 4"/>
          <p:cNvSpPr>
            <a:spLocks noGrp="1" noChangeArrowheads="1"/>
          </p:cNvSpPr>
          <p:nvPr>
            <p:ph type="dt" sz="half" idx="10"/>
          </p:nvPr>
        </p:nvSpPr>
        <p:spPr/>
        <p:txBody>
          <a:bodyPr/>
          <a:lstStyle/>
          <a:p>
            <a:fld id="{9C478503-97B8-4587-AB23-803073651571}" type="datetimeFigureOut">
              <a:rPr lang="en-US" smtClean="0"/>
              <a:t>11/23/2025</a:t>
            </a:fld>
            <a:endParaRPr lang="en-US"/>
          </a:p>
        </p:txBody>
      </p:sp>
      <p:sp>
        <p:nvSpPr>
          <p:cNvPr id="1048689" name="Rectangle 5"/>
          <p:cNvSpPr>
            <a:spLocks noGrp="1" noChangeArrowheads="1"/>
          </p:cNvSpPr>
          <p:nvPr>
            <p:ph type="ftr" sz="quarter" idx="11"/>
          </p:nvPr>
        </p:nvSpPr>
        <p:spPr/>
        <p:txBody>
          <a:bodyPr/>
          <a:lstStyle/>
          <a:p>
            <a:endParaRPr lang="en-US"/>
          </a:p>
        </p:txBody>
      </p:sp>
      <p:sp>
        <p:nvSpPr>
          <p:cNvPr id="1048690" name="Rectangle 6"/>
          <p:cNvSpPr>
            <a:spLocks noGrp="1" noChangeArrowheads="1"/>
          </p:cNvSpPr>
          <p:nvPr>
            <p:ph type="sldNum" sz="quarter" idx="12"/>
          </p:nvPr>
        </p:nvSpPr>
        <p:spPr/>
        <p:txBody>
          <a:bodyPr/>
          <a:lstStyle/>
          <a:p>
            <a:fld id="{4AF9B850-3206-47CE-A194-5E2DDE99A56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3.jpe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97152" name="Picture 8" descr="jellyfishsmall"/>
          <p:cNvPicPr>
            <a:picLocks noChangeAspect="1" noChangeArrowheads="1"/>
          </p:cNvPicPr>
          <p:nvPr/>
        </p:nvPicPr>
        <p:blipFill>
          <a:blip r:embed="rId15" cstate="print"/>
          <a:srcRect l="12135" t="19395" r="47691"/>
          <a:stretch>
            <a:fillRect/>
          </a:stretch>
        </p:blipFill>
        <p:spPr bwMode="auto">
          <a:xfrm>
            <a:off x="6515100" y="3200400"/>
            <a:ext cx="2628900" cy="3514725"/>
          </a:xfrm>
          <a:prstGeom prst="rect">
            <a:avLst/>
          </a:prstGeom>
          <a:noFill/>
          <a:ln w="9525">
            <a:noFill/>
            <a:miter lim="800000"/>
            <a:headEnd/>
            <a:tailEnd/>
          </a:ln>
        </p:spPr>
      </p:pic>
      <p:sp>
        <p:nvSpPr>
          <p:cNvPr id="104857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48577" name="Rectangle 3"/>
          <p:cNvSpPr>
            <a:spLocks noGrp="1" noChangeArrowheads="1"/>
          </p:cNvSpPr>
          <p:nvPr>
            <p:ph type="body" idx="1"/>
          </p:nvPr>
        </p:nvSpPr>
        <p:spPr bwMode="auto">
          <a:xfrm>
            <a:off x="457200" y="1600200"/>
            <a:ext cx="8229600" cy="3700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57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fld id="{9C478503-97B8-4587-AB23-803073651571}" type="datetimeFigureOut">
              <a:rPr lang="en-US" smtClean="0"/>
              <a:t>11/23/2025</a:t>
            </a:fld>
            <a:endParaRPr lang="en-US"/>
          </a:p>
        </p:txBody>
      </p:sp>
      <p:sp>
        <p:nvSpPr>
          <p:cNvPr id="104857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endParaRPr lang="en-US"/>
          </a:p>
        </p:txBody>
      </p:sp>
      <p:sp>
        <p:nvSpPr>
          <p:cNvPr id="104858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fld id="{4AF9B850-3206-47CE-A194-5E2DDE99A56E}" type="slidenum">
              <a:rPr lang="en-US" smtClean="0"/>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defRPr>
      </a:lvl2pPr>
      <a:lvl3pPr algn="ctr" rtl="0" eaLnBrk="1" fontAlgn="base" hangingPunct="1">
        <a:spcBef>
          <a:spcPct val="0"/>
        </a:spcBef>
        <a:spcAft>
          <a:spcPct val="0"/>
        </a:spcAft>
        <a:defRPr sz="4400">
          <a:solidFill>
            <a:schemeClr val="tx2"/>
          </a:solidFill>
          <a:latin typeface="Arial" pitchFamily="34" charset="0"/>
        </a:defRPr>
      </a:lvl3pPr>
      <a:lvl4pPr algn="ctr" rtl="0" eaLnBrk="1" fontAlgn="base" hangingPunct="1">
        <a:spcBef>
          <a:spcPct val="0"/>
        </a:spcBef>
        <a:spcAft>
          <a:spcPct val="0"/>
        </a:spcAft>
        <a:defRPr sz="4400">
          <a:solidFill>
            <a:schemeClr val="tx2"/>
          </a:solidFill>
          <a:latin typeface="Arial" pitchFamily="34" charset="0"/>
        </a:defRPr>
      </a:lvl4pPr>
      <a:lvl5pPr algn="ctr" rtl="0" eaLnBrk="1" fontAlgn="base" hangingPunct="1">
        <a:spcBef>
          <a:spcPct val="0"/>
        </a:spcBef>
        <a:spcAft>
          <a:spcPct val="0"/>
        </a:spcAft>
        <a:defRPr sz="4400">
          <a:solidFill>
            <a:schemeClr val="tx2"/>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6858000"/>
          </a:xfrm>
          <a:prstGeom prst="rect">
            <a:avLst/>
          </a:prstGeom>
          <a:gradFill rotWithShape="0">
            <a:gsLst>
              <a:gs pos="0">
                <a:srgbClr val="FFEFD1"/>
              </a:gs>
              <a:gs pos="64999">
                <a:srgbClr val="F0EBD5"/>
              </a:gs>
              <a:gs pos="100000">
                <a:srgbClr val="D1C39F"/>
              </a:gs>
            </a:gsLst>
            <a:path path="rect">
              <a:fillToRect l="100000" t="100000"/>
            </a:path>
          </a:gradFill>
          <a:ln w="9525">
            <a:solidFill>
              <a:schemeClr val="tx1"/>
            </a:solidFill>
            <a:miter lim="800000"/>
            <a:headEnd/>
            <a:tailEnd/>
          </a:ln>
        </p:spPr>
        <p:txBody>
          <a:bodyPr wrap="none" anchor="ctr"/>
          <a:lstStyle>
            <a:lvl1pPr>
              <a:defRPr sz="3200" b="1">
                <a:solidFill>
                  <a:schemeClr val="tx2"/>
                </a:solidFill>
                <a:latin typeface="Times New Roman" pitchFamily="18" charset="0"/>
              </a:defRPr>
            </a:lvl1pPr>
            <a:lvl2pPr marL="742950" indent="-285750">
              <a:defRPr sz="3200" b="1">
                <a:solidFill>
                  <a:schemeClr val="tx2"/>
                </a:solidFill>
                <a:latin typeface="Times New Roman" pitchFamily="18" charset="0"/>
              </a:defRPr>
            </a:lvl2pPr>
            <a:lvl3pPr marL="1143000" indent="-228600">
              <a:defRPr sz="3200" b="1">
                <a:solidFill>
                  <a:schemeClr val="tx2"/>
                </a:solidFill>
                <a:latin typeface="Times New Roman" pitchFamily="18" charset="0"/>
              </a:defRPr>
            </a:lvl3pPr>
            <a:lvl4pPr marL="1600200" indent="-228600">
              <a:defRPr sz="3200" b="1">
                <a:solidFill>
                  <a:schemeClr val="tx2"/>
                </a:solidFill>
                <a:latin typeface="Times New Roman" pitchFamily="18" charset="0"/>
              </a:defRPr>
            </a:lvl4pPr>
            <a:lvl5pPr marL="2057400" indent="-228600">
              <a:defRPr sz="3200" b="1">
                <a:solidFill>
                  <a:schemeClr val="tx2"/>
                </a:solidFill>
                <a:latin typeface="Times New Roman" pitchFamily="18" charset="0"/>
              </a:defRPr>
            </a:lvl5pPr>
            <a:lvl6pPr marL="2514600" indent="-228600" eaLnBrk="0" fontAlgn="base" hangingPunct="0">
              <a:spcBef>
                <a:spcPct val="0"/>
              </a:spcBef>
              <a:spcAft>
                <a:spcPct val="0"/>
              </a:spcAft>
              <a:defRPr sz="3200" b="1">
                <a:solidFill>
                  <a:schemeClr val="tx2"/>
                </a:solidFill>
                <a:latin typeface="Times New Roman" pitchFamily="18" charset="0"/>
              </a:defRPr>
            </a:lvl6pPr>
            <a:lvl7pPr marL="2971800" indent="-228600" eaLnBrk="0" fontAlgn="base" hangingPunct="0">
              <a:spcBef>
                <a:spcPct val="0"/>
              </a:spcBef>
              <a:spcAft>
                <a:spcPct val="0"/>
              </a:spcAft>
              <a:defRPr sz="3200" b="1">
                <a:solidFill>
                  <a:schemeClr val="tx2"/>
                </a:solidFill>
                <a:latin typeface="Times New Roman" pitchFamily="18" charset="0"/>
              </a:defRPr>
            </a:lvl7pPr>
            <a:lvl8pPr marL="3429000" indent="-228600" eaLnBrk="0" fontAlgn="base" hangingPunct="0">
              <a:spcBef>
                <a:spcPct val="0"/>
              </a:spcBef>
              <a:spcAft>
                <a:spcPct val="0"/>
              </a:spcAft>
              <a:defRPr sz="3200" b="1">
                <a:solidFill>
                  <a:schemeClr val="tx2"/>
                </a:solidFill>
                <a:latin typeface="Times New Roman" pitchFamily="18" charset="0"/>
              </a:defRPr>
            </a:lvl8pPr>
            <a:lvl9pPr marL="3886200" indent="-228600" eaLnBrk="0" fontAlgn="base" hangingPunct="0">
              <a:spcBef>
                <a:spcPct val="0"/>
              </a:spcBef>
              <a:spcAft>
                <a:spcPct val="0"/>
              </a:spcAft>
              <a:defRPr sz="3200" b="1">
                <a:solidFill>
                  <a:schemeClr val="tx2"/>
                </a:solidFill>
                <a:latin typeface="Times New Roman" pitchFamily="18" charset="0"/>
              </a:defRPr>
            </a:lvl9pPr>
          </a:lstStyle>
          <a:p>
            <a:pPr>
              <a:defRPr/>
            </a:pPr>
            <a:endParaRPr lang="en-US" altLang="en-US"/>
          </a:p>
        </p:txBody>
      </p:sp>
      <p:sp>
        <p:nvSpPr>
          <p:cNvPr id="29699" name="Rectangle 3"/>
          <p:cNvSpPr>
            <a:spLocks noGrp="1" noChangeArrowheads="1"/>
          </p:cNvSpPr>
          <p:nvPr>
            <p:ph type="title"/>
          </p:nvPr>
        </p:nvSpPr>
        <p:spPr bwMode="auto">
          <a:xfrm>
            <a:off x="685800" y="609600"/>
            <a:ext cx="7772400" cy="1143000"/>
          </a:xfrm>
          <a:prstGeom prst="rect">
            <a:avLst/>
          </a:prstGeom>
          <a:solidFill>
            <a:schemeClr val="accent2"/>
          </a:solidFill>
          <a:ln w="9525">
            <a:solidFill>
              <a:schemeClr val="tx1"/>
            </a:solidFill>
            <a:miter lim="800000"/>
            <a:headEnd/>
            <a:tailEnd/>
          </a:ln>
          <a:effectLst>
            <a:outerShdw dist="107763"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4"/>
          <p:cNvSpPr>
            <a:spLocks noGrp="1" noChangeArrowheads="1"/>
          </p:cNvSpPr>
          <p:nvPr>
            <p:ph type="body" idx="1"/>
          </p:nvPr>
        </p:nvSpPr>
        <p:spPr bwMode="auto">
          <a:xfrm>
            <a:off x="685800" y="1981200"/>
            <a:ext cx="7772400" cy="4114800"/>
          </a:xfrm>
          <a:prstGeom prst="rect">
            <a:avLst/>
          </a:prstGeom>
          <a:solidFill>
            <a:srgbClr val="9BDCE5"/>
          </a:solidFill>
          <a:ln w="9525">
            <a:solidFill>
              <a:schemeClr val="tx1"/>
            </a:solidFill>
            <a:miter lim="800000"/>
            <a:headEnd/>
            <a:tailEnd/>
          </a:ln>
          <a:effectLst>
            <a:outerShdw dist="107763" dir="2700000" algn="ctr" rotWithShape="0">
              <a:schemeClr val="bg2"/>
            </a:outerShdw>
          </a:effec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150893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txStyles>
    <p:titleStyle>
      <a:lvl1pPr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5pPr>
      <a:lvl6pPr marL="457200"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6pPr>
      <a:lvl7pPr marL="914400"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7pPr>
      <a:lvl8pPr marL="1371600"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8pPr>
      <a:lvl9pPr marL="1828800" algn="l" rtl="0" eaLnBrk="0" fontAlgn="base" hangingPunct="0">
        <a:spcBef>
          <a:spcPct val="0"/>
        </a:spcBef>
        <a:spcAft>
          <a:spcPct val="0"/>
        </a:spcAft>
        <a:defRPr sz="4400">
          <a:solidFill>
            <a:srgbClr val="E9E400"/>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hidden">
          <a:xfrm>
            <a:off x="152400" y="0"/>
            <a:ext cx="1447800" cy="685800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1027" name="Rectangle 3"/>
          <p:cNvSpPr>
            <a:spLocks noChangeArrowheads="1"/>
          </p:cNvSpPr>
          <p:nvPr/>
        </p:nvSpPr>
        <p:spPr bwMode="hidden">
          <a:xfrm>
            <a:off x="1676400" y="0"/>
            <a:ext cx="7467600" cy="1219200"/>
          </a:xfrm>
          <a:prstGeom prst="rect">
            <a:avLst/>
          </a:prstGeom>
          <a:gradFill rotWithShape="0">
            <a:gsLst>
              <a:gs pos="0">
                <a:schemeClr val="bg2"/>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1028" name="Rectangle 4" descr="Stationery"/>
          <p:cNvSpPr>
            <a:spLocks noChangeArrowheads="1"/>
          </p:cNvSpPr>
          <p:nvPr/>
        </p:nvSpPr>
        <p:spPr bwMode="auto">
          <a:xfrm>
            <a:off x="457200" y="0"/>
            <a:ext cx="1219200" cy="762000"/>
          </a:xfrm>
          <a:prstGeom prst="rect">
            <a:avLst/>
          </a:prstGeom>
          <a:blipFill dpi="0" rotWithShape="0">
            <a:blip r:embed="rId1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1029" name="Rectangle 5" descr="Stationery"/>
          <p:cNvSpPr>
            <a:spLocks noChangeArrowheads="1"/>
          </p:cNvSpPr>
          <p:nvPr/>
        </p:nvSpPr>
        <p:spPr bwMode="auto">
          <a:xfrm>
            <a:off x="0" y="0"/>
            <a:ext cx="457200" cy="6858000"/>
          </a:xfrm>
          <a:prstGeom prst="rect">
            <a:avLst/>
          </a:prstGeom>
          <a:blipFill dpi="0" rotWithShape="0">
            <a:blip r:embed="rId1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1030" name="Rectangle 6"/>
          <p:cNvSpPr>
            <a:spLocks noGrp="1" noChangeArrowheads="1"/>
          </p:cNvSpPr>
          <p:nvPr>
            <p:ph type="title"/>
          </p:nvPr>
        </p:nvSpPr>
        <p:spPr bwMode="auto">
          <a:xfrm>
            <a:off x="1066800" y="838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3079" name="Rectangle 7"/>
          <p:cNvSpPr>
            <a:spLocks noGrp="1" noChangeArrowheads="1"/>
          </p:cNvSpPr>
          <p:nvPr>
            <p:ph type="dt" sz="half" idx="2"/>
          </p:nvPr>
        </p:nvSpPr>
        <p:spPr bwMode="auto">
          <a:xfrm>
            <a:off x="1066800" y="64135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400">
                <a:solidFill>
                  <a:schemeClr val="tx2"/>
                </a:solidFill>
              </a:defRPr>
            </a:lvl1pPr>
          </a:lstStyle>
          <a:p>
            <a:pPr>
              <a:defRPr/>
            </a:pPr>
            <a:endParaRPr lang="en-US"/>
          </a:p>
        </p:txBody>
      </p:sp>
      <p:sp>
        <p:nvSpPr>
          <p:cNvPr id="3080" name="Rectangle 8"/>
          <p:cNvSpPr>
            <a:spLocks noGrp="1" noChangeArrowheads="1"/>
          </p:cNvSpPr>
          <p:nvPr>
            <p:ph type="ftr" sz="quarter" idx="3"/>
          </p:nvPr>
        </p:nvSpPr>
        <p:spPr bwMode="auto">
          <a:xfrm>
            <a:off x="3429000" y="64135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solidFill>
                  <a:schemeClr val="tx2"/>
                </a:solidFill>
              </a:defRPr>
            </a:lvl1pPr>
          </a:lstStyle>
          <a:p>
            <a:pPr>
              <a:defRPr/>
            </a:pPr>
            <a:endParaRPr lang="en-US"/>
          </a:p>
        </p:txBody>
      </p:sp>
      <p:pic>
        <p:nvPicPr>
          <p:cNvPr id="1033" name="Picture 9" descr="C:\Wendy\anabnr2.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8725" y="0"/>
            <a:ext cx="7915275"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10"/>
          <p:cNvSpPr>
            <a:spLocks noChangeArrowheads="1"/>
          </p:cNvSpPr>
          <p:nvPr/>
        </p:nvSpPr>
        <p:spPr bwMode="auto">
          <a:xfrm>
            <a:off x="304800" y="457200"/>
            <a:ext cx="2514600" cy="304800"/>
          </a:xfrm>
          <a:prstGeom prst="rect">
            <a:avLst/>
          </a:prstGeom>
          <a:solidFill>
            <a:schemeClr val="accent2">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pPr algn="ctr" eaLnBrk="1" hangingPunct="1">
              <a:defRPr/>
            </a:pPr>
            <a:endParaRPr lang="en-US" altLang="en-US"/>
          </a:p>
        </p:txBody>
      </p:sp>
      <p:sp>
        <p:nvSpPr>
          <p:cNvPr id="3083" name="Rectangle 11"/>
          <p:cNvSpPr>
            <a:spLocks noGrp="1" noChangeArrowheads="1"/>
          </p:cNvSpPr>
          <p:nvPr>
            <p:ph type="sldNum" sz="quarter" idx="4"/>
          </p:nvPr>
        </p:nvSpPr>
        <p:spPr bwMode="auto">
          <a:xfrm>
            <a:off x="8229600" y="6413500"/>
            <a:ext cx="914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a:solidFill>
                  <a:schemeClr val="tx2"/>
                </a:solidFill>
              </a:defRPr>
            </a:lvl1pPr>
          </a:lstStyle>
          <a:p>
            <a:pPr>
              <a:defRPr/>
            </a:pPr>
            <a:fld id="{A9E16334-B2D3-4CEB-8099-C0FA762052FC}" type="slidenum">
              <a:rPr lang="en-US" altLang="en-US"/>
              <a:pPr>
                <a:defRPr/>
              </a:pPr>
              <a:t>‹#›</a:t>
            </a:fld>
            <a:endParaRPr lang="en-US" altLang="en-US" sz="1400"/>
          </a:p>
        </p:txBody>
      </p:sp>
      <p:sp>
        <p:nvSpPr>
          <p:cNvPr id="1036" name="Rectangle 12"/>
          <p:cNvSpPr>
            <a:spLocks noGrp="1" noChangeArrowheads="1"/>
          </p:cNvSpPr>
          <p:nvPr>
            <p:ph type="body" idx="1"/>
          </p:nvPr>
        </p:nvSpPr>
        <p:spPr bwMode="auto">
          <a:xfrm>
            <a:off x="1066800" y="210185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3721854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l" rtl="0" fontAlgn="base">
        <a:spcBef>
          <a:spcPct val="0"/>
        </a:spcBef>
        <a:spcAft>
          <a:spcPct val="0"/>
        </a:spcAft>
        <a:defRPr sz="4400">
          <a:solidFill>
            <a:schemeClr val="tx2"/>
          </a:solidFill>
          <a:latin typeface="Times New Roman" pitchFamily="18" charset="0"/>
          <a:cs typeface="Times New Roman" pitchFamily="18" charset="0"/>
        </a:defRPr>
      </a:lvl6pPr>
      <a:lvl7pPr marL="914400" algn="l" rtl="0" fontAlgn="base">
        <a:spcBef>
          <a:spcPct val="0"/>
        </a:spcBef>
        <a:spcAft>
          <a:spcPct val="0"/>
        </a:spcAft>
        <a:defRPr sz="4400">
          <a:solidFill>
            <a:schemeClr val="tx2"/>
          </a:solidFill>
          <a:latin typeface="Times New Roman" pitchFamily="18" charset="0"/>
          <a:cs typeface="Times New Roman" pitchFamily="18" charset="0"/>
        </a:defRPr>
      </a:lvl7pPr>
      <a:lvl8pPr marL="1371600" algn="l" rtl="0" fontAlgn="base">
        <a:spcBef>
          <a:spcPct val="0"/>
        </a:spcBef>
        <a:spcAft>
          <a:spcPct val="0"/>
        </a:spcAft>
        <a:defRPr sz="4400">
          <a:solidFill>
            <a:schemeClr val="tx2"/>
          </a:solidFill>
          <a:latin typeface="Times New Roman" pitchFamily="18" charset="0"/>
          <a:cs typeface="Times New Roman" pitchFamily="18" charset="0"/>
        </a:defRPr>
      </a:lvl8pPr>
      <a:lvl9pPr marL="1828800" algn="l"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a:solidFill>
            <a:schemeClr val="tx1"/>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cs typeface="+mn-cs"/>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chemeClr val="tx1"/>
          </a:solidFill>
          <a:latin typeface="+mn-lt"/>
          <a:cs typeface="+mn-cs"/>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chemeClr val="tx1"/>
          </a:solidFill>
          <a:latin typeface="+mn-lt"/>
          <a:cs typeface="+mn-cs"/>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mn-lt"/>
          <a:cs typeface="+mn-cs"/>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cs typeface="+mn-cs"/>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cs typeface="+mn-cs"/>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cs typeface="+mn-cs"/>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5.xml"/><Relationship Id="rId5" Type="http://schemas.openxmlformats.org/officeDocument/2006/relationships/image" Target="../media/image44.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0.xml"/><Relationship Id="rId5" Type="http://schemas.openxmlformats.org/officeDocument/2006/relationships/image" Target="../media/image61.png"/><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67.png"/><Relationship Id="rId2" Type="http://schemas.openxmlformats.org/officeDocument/2006/relationships/image" Target="../media/image41.png"/><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66.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70.png"/><Relationship Id="rId5" Type="http://schemas.openxmlformats.org/officeDocument/2006/relationships/image" Target="../media/image69.png"/><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a:xfrm>
            <a:off x="685800" y="1828800"/>
            <a:ext cx="7772400" cy="1470025"/>
          </a:xfrm>
        </p:spPr>
        <p:txBody>
          <a:bodyPr/>
          <a:lstStyle/>
          <a:p>
            <a:br>
              <a:rPr lang="en-US" dirty="0">
                <a:solidFill>
                  <a:srgbClr val="FFFF00"/>
                </a:solidFill>
                <a:latin typeface="Tahoma" pitchFamily="34" charset="0"/>
              </a:rPr>
            </a:br>
            <a:br>
              <a:rPr lang="en-US" dirty="0">
                <a:solidFill>
                  <a:srgbClr val="FFFF00"/>
                </a:solidFill>
                <a:latin typeface="Tahoma" pitchFamily="34" charset="0"/>
              </a:rPr>
            </a:br>
            <a:r>
              <a:rPr lang="en-US" dirty="0">
                <a:solidFill>
                  <a:srgbClr val="FFFF00"/>
                </a:solidFill>
                <a:latin typeface="Tahoma" pitchFamily="34" charset="0"/>
              </a:rPr>
              <a:t>Histamine, Antihistamines </a:t>
            </a:r>
            <a:br>
              <a:rPr lang="en-US" dirty="0">
                <a:solidFill>
                  <a:srgbClr val="FFFF00"/>
                </a:solidFill>
                <a:latin typeface="Tahoma" pitchFamily="34" charset="0"/>
              </a:rPr>
            </a:br>
            <a:endParaRPr lang="en-US" i="1" dirty="0">
              <a:solidFill>
                <a:srgbClr val="FFFF00"/>
              </a:solidFill>
              <a:cs typeface="B Mitra" pitchFamily="2" charset="-78"/>
            </a:endParaRPr>
          </a:p>
        </p:txBody>
      </p:sp>
      <p:sp>
        <p:nvSpPr>
          <p:cNvPr id="1048587" name="Subtitle 2"/>
          <p:cNvSpPr>
            <a:spLocks noGrp="1"/>
          </p:cNvSpPr>
          <p:nvPr>
            <p:ph type="subTitle" idx="1"/>
          </p:nvPr>
        </p:nvSpPr>
        <p:spPr>
          <a:ln>
            <a:noFill/>
          </a:ln>
        </p:spPr>
        <p:txBody>
          <a:bodyPr/>
          <a:lstStyle/>
          <a:p>
            <a:endParaRPr lang="en-US" dirty="0">
              <a:solidFill>
                <a:srgbClr val="FCA96A"/>
              </a:solidFill>
            </a:endParaRPr>
          </a:p>
          <a:p>
            <a:endParaRPr lang="en-US" dirty="0">
              <a:solidFill>
                <a:srgbClr val="FCA96A"/>
              </a:solidFill>
            </a:endParaRPr>
          </a:p>
          <a:p>
            <a:r>
              <a:rPr lang="fa-IR" dirty="0">
                <a:solidFill>
                  <a:srgbClr val="FCA96A"/>
                </a:solidFill>
                <a:cs typeface="B Farnaz" panose="00000400000000000000" pitchFamily="2" charset="-78"/>
              </a:rPr>
              <a:t>مسئول درس: دکتر </a:t>
            </a:r>
            <a:r>
              <a:rPr lang="fa-IR" dirty="0" err="1">
                <a:solidFill>
                  <a:srgbClr val="FCA96A"/>
                </a:solidFill>
                <a:cs typeface="B Farnaz" panose="00000400000000000000" pitchFamily="2" charset="-78"/>
              </a:rPr>
              <a:t>صفائیان</a:t>
            </a:r>
            <a:r>
              <a:rPr lang="fa-IR" dirty="0">
                <a:solidFill>
                  <a:srgbClr val="FCA96A"/>
                </a:solidFill>
                <a:cs typeface="B Farnaz" panose="00000400000000000000" pitchFamily="2" charset="-78"/>
              </a:rPr>
              <a:t> </a:t>
            </a:r>
          </a:p>
          <a:p>
            <a:r>
              <a:rPr lang="fa-IR" dirty="0" err="1">
                <a:solidFill>
                  <a:srgbClr val="FCA96A"/>
                </a:solidFill>
                <a:cs typeface="B Farnaz" panose="00000400000000000000" pitchFamily="2" charset="-78"/>
              </a:rPr>
              <a:t>مدرس:دکتر</a:t>
            </a:r>
            <a:r>
              <a:rPr lang="fa-IR" dirty="0">
                <a:solidFill>
                  <a:srgbClr val="FCA96A"/>
                </a:solidFill>
                <a:cs typeface="B Farnaz" panose="00000400000000000000" pitchFamily="2" charset="-78"/>
              </a:rPr>
              <a:t> </a:t>
            </a:r>
            <a:r>
              <a:rPr lang="fa-IR" dirty="0" err="1">
                <a:solidFill>
                  <a:srgbClr val="FCA96A"/>
                </a:solidFill>
                <a:cs typeface="B Farnaz" panose="00000400000000000000" pitchFamily="2" charset="-78"/>
              </a:rPr>
              <a:t>محمداحسان</a:t>
            </a:r>
            <a:r>
              <a:rPr lang="fa-IR" dirty="0">
                <a:solidFill>
                  <a:srgbClr val="FCA96A"/>
                </a:solidFill>
                <a:cs typeface="B Farnaz" panose="00000400000000000000" pitchFamily="2" charset="-78"/>
              </a:rPr>
              <a:t> </a:t>
            </a:r>
            <a:r>
              <a:rPr lang="fa-IR" dirty="0" err="1">
                <a:solidFill>
                  <a:srgbClr val="FCA96A"/>
                </a:solidFill>
                <a:cs typeface="B Farnaz" panose="00000400000000000000" pitchFamily="2" charset="-78"/>
              </a:rPr>
              <a:t>شیرانی</a:t>
            </a:r>
            <a:r>
              <a:rPr lang="fa-IR" dirty="0">
                <a:solidFill>
                  <a:srgbClr val="FCA96A"/>
                </a:solidFill>
                <a:cs typeface="B Farnaz" panose="00000400000000000000" pitchFamily="2" charset="-78"/>
              </a:rPr>
              <a:t> </a:t>
            </a:r>
            <a:r>
              <a:rPr lang="fa-IR" dirty="0" err="1">
                <a:solidFill>
                  <a:srgbClr val="FCA96A"/>
                </a:solidFill>
                <a:cs typeface="B Farnaz" panose="00000400000000000000" pitchFamily="2" charset="-78"/>
              </a:rPr>
              <a:t>بیدآبادی</a:t>
            </a:r>
            <a:r>
              <a:rPr lang="fa-IR" dirty="0">
                <a:solidFill>
                  <a:srgbClr val="FCA96A"/>
                </a:solidFill>
                <a:cs typeface="B Farnaz" panose="00000400000000000000" pitchFamily="2" charset="-78"/>
              </a:rPr>
              <a:t> </a:t>
            </a:r>
          </a:p>
          <a:p>
            <a:r>
              <a:rPr lang="fa-IR" dirty="0">
                <a:solidFill>
                  <a:srgbClr val="FCA96A"/>
                </a:solidFill>
                <a:cs typeface="B Farnaz" panose="00000400000000000000" pitchFamily="2" charset="-78"/>
              </a:rPr>
              <a:t>گروه </a:t>
            </a:r>
            <a:r>
              <a:rPr lang="fa-IR" dirty="0" err="1">
                <a:solidFill>
                  <a:srgbClr val="FCA96A"/>
                </a:solidFill>
                <a:cs typeface="B Farnaz" panose="00000400000000000000" pitchFamily="2" charset="-78"/>
              </a:rPr>
              <a:t>فارماکولوژی</a:t>
            </a:r>
            <a:r>
              <a:rPr lang="fa-IR" dirty="0">
                <a:solidFill>
                  <a:srgbClr val="FCA96A"/>
                </a:solidFill>
                <a:cs typeface="B Farnaz" panose="00000400000000000000" pitchFamily="2" charset="-78"/>
              </a:rPr>
              <a:t>-دانشکده داروسازی</a:t>
            </a:r>
            <a:endParaRPr lang="en-US" dirty="0">
              <a:solidFill>
                <a:srgbClr val="FCA96A"/>
              </a:solidFill>
              <a:cs typeface="B Farnaz" panose="00000400000000000000" pitchFamily="2" charset="-78"/>
            </a:endParaRPr>
          </a:p>
          <a:p>
            <a:r>
              <a:rPr lang="fa-IR" b="1" i="1" dirty="0">
                <a:solidFill>
                  <a:srgbClr val="FFFF00"/>
                </a:solidFill>
                <a:cs typeface="B Mitra" pitchFamily="2" charset="-78"/>
              </a:rPr>
              <a:t> </a:t>
            </a:r>
            <a:endParaRPr lang="en-US" b="1" i="1" dirty="0">
              <a:solidFill>
                <a:srgbClr val="FFFF00"/>
              </a:solidFill>
              <a:cs typeface="B Mitra" pitchFamily="2" charset="-78"/>
            </a:endParaRPr>
          </a:p>
        </p:txBody>
      </p:sp>
      <p:pic>
        <p:nvPicPr>
          <p:cNvPr id="2097154" name="Picture 3" descr="imagesCA4MB7UA.jpg"/>
          <p:cNvPicPr>
            <a:picLocks noChangeAspect="1"/>
          </p:cNvPicPr>
          <p:nvPr/>
        </p:nvPicPr>
        <p:blipFill>
          <a:blip r:embed="rId2" cstate="print">
            <a:duotone>
              <a:prstClr val="black"/>
              <a:srgbClr val="FFC000">
                <a:tint val="45000"/>
                <a:satMod val="400000"/>
              </a:srgbClr>
            </a:duotone>
          </a:blip>
          <a:stretch>
            <a:fillRect/>
          </a:stretch>
        </p:blipFill>
        <p:spPr>
          <a:xfrm>
            <a:off x="3657600" y="0"/>
            <a:ext cx="1714512" cy="11767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Title 1"/>
          <p:cNvSpPr>
            <a:spLocks noGrp="1"/>
          </p:cNvSpPr>
          <p:nvPr>
            <p:ph type="title"/>
          </p:nvPr>
        </p:nvSpPr>
        <p:spPr>
          <a:xfrm>
            <a:off x="1524000" y="4572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6" name="Content Placeholder 3"/>
          <p:cNvGraphicFramePr>
            <a:graphicFrameLocks noGrp="1"/>
          </p:cNvGraphicFramePr>
          <p:nvPr>
            <p:ph idx="1"/>
            <p:extLst>
              <p:ext uri="{D42A27DB-BD31-4B8C-83A1-F6EECF244321}">
                <p14:modId xmlns:p14="http://schemas.microsoft.com/office/powerpoint/2010/main" val="1019175979"/>
              </p:ext>
            </p:extLst>
          </p:nvPr>
        </p:nvGraphicFramePr>
        <p:xfrm>
          <a:off x="76200" y="1437706"/>
          <a:ext cx="8915400" cy="1838894"/>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1838894">
                <a:tc>
                  <a:txBody>
                    <a:bodyPr/>
                    <a:lstStyle/>
                    <a:p>
                      <a:endParaRPr lang="fa-IR" sz="2800" b="1" dirty="0">
                        <a:solidFill>
                          <a:schemeClr val="tx1">
                            <a:lumMod val="20000"/>
                            <a:lumOff val="80000"/>
                          </a:schemeClr>
                        </a:solidFill>
                        <a:cs typeface="B Mitra" pitchFamily="2" charset="-78"/>
                      </a:endParaRPr>
                    </a:p>
                    <a:p>
                      <a:r>
                        <a:rPr lang="fa-IR" sz="2800" b="1" dirty="0">
                          <a:solidFill>
                            <a:schemeClr val="tx1">
                              <a:lumMod val="20000"/>
                              <a:lumOff val="80000"/>
                            </a:schemeClr>
                          </a:solidFill>
                          <a:cs typeface="B Mitra" pitchFamily="2" charset="-78"/>
                        </a:rPr>
                        <a:t>طولانی اثر، آرام بخش ملایم</a:t>
                      </a:r>
                    </a:p>
                    <a:p>
                      <a:r>
                        <a:rPr lang="fa-IR" sz="2800" b="1" dirty="0">
                          <a:solidFill>
                            <a:schemeClr val="tx1">
                              <a:lumMod val="20000"/>
                              <a:lumOff val="80000"/>
                            </a:schemeClr>
                          </a:solidFill>
                          <a:cs typeface="B Mitra" pitchFamily="2" charset="-78"/>
                        </a:rPr>
                        <a:t>آرام بخش ملایم</a:t>
                      </a:r>
                    </a:p>
                    <a:p>
                      <a:pPr marL="0" marR="0" indent="0" algn="r" defTabSz="914400" rtl="1" eaLnBrk="1" fontAlgn="auto" latinLnBrk="0" hangingPunct="1">
                        <a:lnSpc>
                          <a:spcPct val="100000"/>
                        </a:lnSpc>
                        <a:spcBef>
                          <a:spcPts val="0"/>
                        </a:spcBef>
                        <a:spcAft>
                          <a:spcPts val="0"/>
                        </a:spcAft>
                        <a:buClrTx/>
                        <a:buSzTx/>
                        <a:buFontTx/>
                        <a:buNone/>
                        <a:tabLst/>
                        <a:defRPr/>
                      </a:pPr>
                      <a:r>
                        <a:rPr lang="fa-IR" sz="2800" b="1" dirty="0">
                          <a:solidFill>
                            <a:schemeClr val="tx1">
                              <a:lumMod val="20000"/>
                              <a:lumOff val="80000"/>
                            </a:schemeClr>
                          </a:solidFill>
                          <a:cs typeface="B Mitra" pitchFamily="2" charset="-78"/>
                        </a:rPr>
                        <a:t>آرام بخش ملایم</a:t>
                      </a:r>
                      <a:endParaRPr lang="en-US" sz="2800" b="1" dirty="0">
                        <a:solidFill>
                          <a:schemeClr val="tx1">
                            <a:lumMod val="20000"/>
                            <a:lumOff val="80000"/>
                          </a:schemeClr>
                        </a:solidFill>
                        <a:cs typeface="B Mitra" pitchFamily="2" charset="-78"/>
                      </a:endParaRPr>
                    </a:p>
                  </a:txBody>
                  <a:tcPr>
                    <a:solidFill>
                      <a:schemeClr val="bg1"/>
                    </a:solidFill>
                  </a:tcPr>
                </a:tc>
                <a:tc>
                  <a:txBody>
                    <a:bodyPr/>
                    <a:lstStyle/>
                    <a:p>
                      <a:r>
                        <a:rPr lang="fa-IR" sz="2800" b="1" dirty="0">
                          <a:solidFill>
                            <a:schemeClr val="tx2"/>
                          </a:solidFill>
                          <a:cs typeface="B Mitra" pitchFamily="2" charset="-78"/>
                        </a:rPr>
                        <a:t>متفرقه:</a:t>
                      </a:r>
                      <a:endParaRPr lang="fa-IR" sz="2800" b="1" dirty="0">
                        <a:solidFill>
                          <a:srgbClr val="FFFF00"/>
                        </a:solidFill>
                        <a:cs typeface="B Mitra" pitchFamily="2" charset="-78"/>
                      </a:endParaRPr>
                    </a:p>
                    <a:p>
                      <a:r>
                        <a:rPr lang="fa-IR" sz="2800" b="1" dirty="0">
                          <a:solidFill>
                            <a:srgbClr val="FFFF00"/>
                          </a:solidFill>
                          <a:cs typeface="B Mitra" pitchFamily="2" charset="-78"/>
                        </a:rPr>
                        <a:t>لوراتادین (نسل دوم)</a:t>
                      </a:r>
                    </a:p>
                    <a:p>
                      <a:r>
                        <a:rPr lang="fa-IR" sz="2800" b="1" dirty="0">
                          <a:solidFill>
                            <a:srgbClr val="FFFF00"/>
                          </a:solidFill>
                          <a:cs typeface="B Mitra" pitchFamily="2" charset="-78"/>
                        </a:rPr>
                        <a:t>ستیریزین (نسل دوم)</a:t>
                      </a:r>
                    </a:p>
                    <a:p>
                      <a:r>
                        <a:rPr lang="fa-IR" sz="2800" b="1" dirty="0">
                          <a:solidFill>
                            <a:srgbClr val="FFFF00"/>
                          </a:solidFill>
                          <a:cs typeface="B Mitra" pitchFamily="2" charset="-78"/>
                        </a:rPr>
                        <a:t>کتوتیفن (نسل دوم) </a:t>
                      </a:r>
                      <a:endParaRPr lang="en-US" sz="2800" b="1" dirty="0">
                        <a:solidFill>
                          <a:srgbClr val="FFFF00"/>
                        </a:solidFill>
                        <a:cs typeface="B Mitra" pitchFamily="2" charset="-78"/>
                      </a:endParaRPr>
                    </a:p>
                  </a:txBody>
                  <a:tcPr>
                    <a:solidFill>
                      <a:schemeClr val="bg1"/>
                    </a:solidFill>
                  </a:tcPr>
                </a:tc>
                <a:extLst>
                  <a:ext uri="{0D108BD9-81ED-4DB2-BD59-A6C34878D82A}">
                    <a16:rowId xmlns:a16="http://schemas.microsoft.com/office/drawing/2014/main" val="10000"/>
                  </a:ext>
                </a:extLst>
              </a:tr>
            </a:tbl>
          </a:graphicData>
        </a:graphic>
      </p:graphicFrame>
      <p:pic>
        <p:nvPicPr>
          <p:cNvPr id="2" name="Picture 1"/>
          <p:cNvPicPr>
            <a:picLocks noChangeAspect="1"/>
          </p:cNvPicPr>
          <p:nvPr/>
        </p:nvPicPr>
        <p:blipFill>
          <a:blip r:embed="rId2"/>
          <a:stretch>
            <a:fillRect/>
          </a:stretch>
        </p:blipFill>
        <p:spPr>
          <a:xfrm>
            <a:off x="435428" y="3080380"/>
            <a:ext cx="1948543" cy="1948543"/>
          </a:xfrm>
          <a:prstGeom prst="rect">
            <a:avLst/>
          </a:prstGeom>
        </p:spPr>
      </p:pic>
      <p:pic>
        <p:nvPicPr>
          <p:cNvPr id="3" name="Picture 2"/>
          <p:cNvPicPr>
            <a:picLocks noChangeAspect="1"/>
          </p:cNvPicPr>
          <p:nvPr/>
        </p:nvPicPr>
        <p:blipFill>
          <a:blip r:embed="rId3"/>
          <a:stretch>
            <a:fillRect/>
          </a:stretch>
        </p:blipFill>
        <p:spPr>
          <a:xfrm>
            <a:off x="2838450" y="3352531"/>
            <a:ext cx="2538413" cy="3352784"/>
          </a:xfrm>
          <a:prstGeom prst="rect">
            <a:avLst/>
          </a:prstGeom>
        </p:spPr>
      </p:pic>
      <p:pic>
        <p:nvPicPr>
          <p:cNvPr id="4" name="Picture 3"/>
          <p:cNvPicPr>
            <a:picLocks noChangeAspect="1"/>
          </p:cNvPicPr>
          <p:nvPr/>
        </p:nvPicPr>
        <p:blipFill rotWithShape="1">
          <a:blip r:embed="rId4"/>
          <a:srcRect l="55931" t="10169" r="6780"/>
          <a:stretch/>
        </p:blipFill>
        <p:spPr>
          <a:xfrm>
            <a:off x="5334000" y="3581400"/>
            <a:ext cx="1280669" cy="3085249"/>
          </a:xfrm>
          <a:prstGeom prst="rect">
            <a:avLst/>
          </a:prstGeom>
        </p:spPr>
      </p:pic>
      <p:pic>
        <p:nvPicPr>
          <p:cNvPr id="5" name="Picture 4"/>
          <p:cNvPicPr>
            <a:picLocks noChangeAspect="1"/>
          </p:cNvPicPr>
          <p:nvPr/>
        </p:nvPicPr>
        <p:blipFill rotWithShape="1">
          <a:blip r:embed="rId5"/>
          <a:srcRect l="24000" t="20816" r="14000"/>
          <a:stretch/>
        </p:blipFill>
        <p:spPr>
          <a:xfrm>
            <a:off x="6858000" y="3685325"/>
            <a:ext cx="2003708" cy="2981324"/>
          </a:xfrm>
          <a:prstGeom prst="rect">
            <a:avLst/>
          </a:prstGeom>
        </p:spPr>
      </p:pic>
      <p:pic>
        <p:nvPicPr>
          <p:cNvPr id="6" name="Picture 5"/>
          <p:cNvPicPr>
            <a:picLocks noChangeAspect="1"/>
          </p:cNvPicPr>
          <p:nvPr/>
        </p:nvPicPr>
        <p:blipFill>
          <a:blip r:embed="rId6"/>
          <a:stretch>
            <a:fillRect/>
          </a:stretch>
        </p:blipFill>
        <p:spPr>
          <a:xfrm>
            <a:off x="-19050" y="4819909"/>
            <a:ext cx="2857500" cy="1905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Title 1"/>
          <p:cNvSpPr>
            <a:spLocks noGrp="1"/>
          </p:cNvSpPr>
          <p:nvPr>
            <p:ph type="title"/>
          </p:nvPr>
        </p:nvSpPr>
        <p:spPr>
          <a:xfrm>
            <a:off x="457200" y="0"/>
            <a:ext cx="8229600" cy="990600"/>
          </a:xfrm>
        </p:spPr>
        <p:txBody>
          <a:bodyPr/>
          <a:lstStyle/>
          <a:p>
            <a:r>
              <a:rPr lang="fa-IR" b="1" dirty="0">
                <a:cs typeface="B Mitra"/>
              </a:rPr>
              <a:t>توصیه ها</a:t>
            </a:r>
            <a:endParaRPr lang="en-US" b="1" dirty="0">
              <a:cs typeface="B Mitra"/>
            </a:endParaRPr>
          </a:p>
        </p:txBody>
      </p:sp>
      <p:sp>
        <p:nvSpPr>
          <p:cNvPr id="1048601" name="Content Placeholder 2"/>
          <p:cNvSpPr>
            <a:spLocks noGrp="1"/>
          </p:cNvSpPr>
          <p:nvPr>
            <p:ph idx="1"/>
          </p:nvPr>
        </p:nvSpPr>
        <p:spPr>
          <a:xfrm>
            <a:off x="304800" y="838200"/>
            <a:ext cx="8534400" cy="4876800"/>
          </a:xfrm>
        </p:spPr>
        <p:txBody>
          <a:bodyPr/>
          <a:lstStyle/>
          <a:p>
            <a:pPr algn="r" rtl="1"/>
            <a:r>
              <a:rPr lang="fa-IR" b="1" dirty="0">
                <a:solidFill>
                  <a:srgbClr val="FFFFFF"/>
                </a:solidFill>
                <a:cs typeface="B Mitra"/>
              </a:rPr>
              <a:t>مصرف کلرفنیرامین در آسم حاد ممنوع است.</a:t>
            </a:r>
          </a:p>
          <a:p>
            <a:pPr algn="r" rtl="1"/>
            <a:r>
              <a:rPr lang="fa-IR" b="1" dirty="0">
                <a:solidFill>
                  <a:srgbClr val="FFFFFF"/>
                </a:solidFill>
                <a:cs typeface="B Mitra"/>
              </a:rPr>
              <a:t>اثر تضعیف کننده  </a:t>
            </a:r>
            <a:r>
              <a:rPr lang="en-US" sz="2800" b="1" dirty="0">
                <a:solidFill>
                  <a:srgbClr val="FFFFFF"/>
                </a:solidFill>
                <a:cs typeface="B Mitra"/>
              </a:rPr>
              <a:t>CNS</a:t>
            </a:r>
            <a:r>
              <a:rPr lang="fa-IR" b="1" dirty="0">
                <a:solidFill>
                  <a:srgbClr val="FFFFFF"/>
                </a:solidFill>
                <a:cs typeface="B Mitra"/>
              </a:rPr>
              <a:t> بدنبال مصرف همزمان با سایر داروهای  دپرسان</a:t>
            </a:r>
            <a:r>
              <a:rPr lang="en-US" b="1" dirty="0">
                <a:solidFill>
                  <a:srgbClr val="FFFFFF"/>
                </a:solidFill>
                <a:cs typeface="B Mitra"/>
              </a:rPr>
              <a:t> CNS</a:t>
            </a:r>
            <a:r>
              <a:rPr lang="fa-IR" b="1" dirty="0">
                <a:solidFill>
                  <a:srgbClr val="FFFFFF"/>
                </a:solidFill>
                <a:cs typeface="B Mitra"/>
              </a:rPr>
              <a:t> تشدید می شود.</a:t>
            </a:r>
          </a:p>
          <a:p>
            <a:pPr algn="r" rtl="1"/>
            <a:r>
              <a:rPr lang="fa-IR" b="1" dirty="0">
                <a:solidFill>
                  <a:srgbClr val="FFFFFF"/>
                </a:solidFill>
                <a:cs typeface="B Mitra"/>
              </a:rPr>
              <a:t>مصرف آنتی هیستامین های با خاصیت آنتی موسکارینی در مبتلایان به گلوکوم، انسداد مثانه، هیپرتانسیون، احتباس ادرار و زخم معده و روده با احتیاط باید انجام شود.</a:t>
            </a:r>
          </a:p>
          <a:p>
            <a:pPr algn="r" rtl="1"/>
            <a:r>
              <a:rPr lang="fa-IR" b="1" dirty="0">
                <a:solidFill>
                  <a:srgbClr val="FFFFFF"/>
                </a:solidFill>
                <a:cs typeface="B Mitra"/>
              </a:rPr>
              <a:t>در هنگام مصرف داروهای با خاصیت خواب آوری باید از رانندگی و انجام کارهای نیازمند دقت پرهیز نمود.  </a:t>
            </a:r>
            <a:endParaRPr lang="en-US" b="1" dirty="0">
              <a:solidFill>
                <a:srgbClr val="FFFFFF"/>
              </a:solidFill>
              <a:cs typeface="B Mitr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Title 1"/>
          <p:cNvSpPr>
            <a:spLocks noGrp="1"/>
          </p:cNvSpPr>
          <p:nvPr>
            <p:ph type="title"/>
          </p:nvPr>
        </p:nvSpPr>
        <p:spPr>
          <a:xfrm>
            <a:off x="457200" y="274638"/>
            <a:ext cx="8229600" cy="715962"/>
          </a:xfrm>
        </p:spPr>
        <p:txBody>
          <a:bodyPr/>
          <a:lstStyle/>
          <a:p>
            <a:pPr rtl="1"/>
            <a:r>
              <a:rPr lang="fa-IR" sz="3800" b="1" dirty="0">
                <a:cs typeface="B Mitra" pitchFamily="2" charset="-78"/>
              </a:rPr>
              <a:t>آنتاگونیست های گیرنده </a:t>
            </a:r>
            <a:r>
              <a:rPr lang="en-US" sz="3800" b="1" dirty="0">
                <a:latin typeface="Times New Roman" pitchFamily="18" charset="0"/>
                <a:cs typeface="Times New Roman" pitchFamily="18" charset="0"/>
              </a:rPr>
              <a:t>H2</a:t>
            </a:r>
            <a:r>
              <a:rPr lang="fa-IR" sz="3800" b="1" dirty="0">
                <a:cs typeface="B Mitra" pitchFamily="2" charset="-78"/>
              </a:rPr>
              <a:t> هیستامین</a:t>
            </a:r>
            <a:endParaRPr lang="en-US" sz="3800" dirty="0"/>
          </a:p>
        </p:txBody>
      </p:sp>
      <p:sp>
        <p:nvSpPr>
          <p:cNvPr id="1048603" name="Content Placeholder 2"/>
          <p:cNvSpPr>
            <a:spLocks noGrp="1"/>
          </p:cNvSpPr>
          <p:nvPr>
            <p:ph idx="1"/>
          </p:nvPr>
        </p:nvSpPr>
        <p:spPr>
          <a:xfrm>
            <a:off x="457200" y="838200"/>
            <a:ext cx="8229600" cy="4462463"/>
          </a:xfrm>
        </p:spPr>
        <p:txBody>
          <a:bodyPr/>
          <a:lstStyle/>
          <a:p>
            <a:pPr algn="r" rtl="1"/>
            <a:r>
              <a:rPr lang="fa-IR" b="1" dirty="0">
                <a:solidFill>
                  <a:srgbClr val="FFFFFF"/>
                </a:solidFill>
                <a:latin typeface="Times New Roman" pitchFamily="18" charset="0"/>
                <a:cs typeface="B Mitra" pitchFamily="2" charset="-78"/>
              </a:rPr>
              <a:t>سایمتیدین</a:t>
            </a:r>
            <a:r>
              <a:rPr lang="en-US" b="1" dirty="0">
                <a:solidFill>
                  <a:srgbClr val="FFFFFF"/>
                </a:solidFill>
                <a:latin typeface="Times New Roman" pitchFamily="18" charset="0"/>
                <a:cs typeface="B Mitra" pitchFamily="2" charset="-78"/>
              </a:rPr>
              <a:t>   </a:t>
            </a:r>
          </a:p>
          <a:p>
            <a:pPr algn="r" rtl="1"/>
            <a:r>
              <a:rPr lang="fa-IR" b="1" dirty="0">
                <a:solidFill>
                  <a:srgbClr val="FFFFFF"/>
                </a:solidFill>
                <a:latin typeface="Times New Roman" pitchFamily="18" charset="0"/>
                <a:cs typeface="B Mitra" pitchFamily="2" charset="-78"/>
              </a:rPr>
              <a:t>رانیتیدین</a:t>
            </a:r>
            <a:endParaRPr lang="en-US" b="1" dirty="0">
              <a:solidFill>
                <a:srgbClr val="FFFFFF"/>
              </a:solidFill>
              <a:latin typeface="Times New Roman" pitchFamily="18" charset="0"/>
              <a:cs typeface="B Mitra" pitchFamily="2" charset="-78"/>
            </a:endParaRPr>
          </a:p>
          <a:p>
            <a:pPr algn="r" rtl="1"/>
            <a:r>
              <a:rPr lang="fa-IR" b="1" dirty="0">
                <a:solidFill>
                  <a:srgbClr val="FFFFFF"/>
                </a:solidFill>
                <a:latin typeface="Times New Roman" pitchFamily="18" charset="0"/>
                <a:cs typeface="B Mitra" pitchFamily="2" charset="-78"/>
              </a:rPr>
              <a:t>فاموتیدین</a:t>
            </a:r>
            <a:r>
              <a:rPr lang="en-US" b="1" dirty="0">
                <a:solidFill>
                  <a:srgbClr val="FFFFFF"/>
                </a:solidFill>
                <a:latin typeface="Times New Roman" pitchFamily="18" charset="0"/>
                <a:cs typeface="B Mitra" pitchFamily="2" charset="-78"/>
              </a:rPr>
              <a:t>      </a:t>
            </a:r>
          </a:p>
          <a:p>
            <a:pPr algn="r" rtl="1"/>
            <a:r>
              <a:rPr lang="fa-IR" b="1" dirty="0">
                <a:solidFill>
                  <a:srgbClr val="FFFFFF"/>
                </a:solidFill>
                <a:latin typeface="Times New Roman" pitchFamily="18" charset="0"/>
                <a:cs typeface="B Mitra" pitchFamily="2" charset="-78"/>
              </a:rPr>
              <a:t>نیزاتیدین</a:t>
            </a:r>
            <a:endParaRPr lang="en-US" b="1" dirty="0">
              <a:solidFill>
                <a:srgbClr val="FFFFFF"/>
              </a:solidFill>
              <a:latin typeface="Times New Roman" pitchFamily="18" charset="0"/>
              <a:cs typeface="B Mitra" pitchFamily="2" charset="-78"/>
            </a:endParaRPr>
          </a:p>
          <a:p>
            <a:pPr algn="r" rtl="1"/>
            <a:endParaRPr lang="fa-IR" b="1" dirty="0">
              <a:cs typeface="B Mitra" pitchFamily="2" charset="-78"/>
            </a:endParaRPr>
          </a:p>
          <a:p>
            <a:pPr algn="r" rtl="1"/>
            <a:r>
              <a:rPr lang="fa-IR" b="1" dirty="0">
                <a:solidFill>
                  <a:srgbClr val="FFFF00"/>
                </a:solidFill>
                <a:cs typeface="B Mitra" pitchFamily="2" charset="-78"/>
              </a:rPr>
              <a:t>مکانیسم اثر: </a:t>
            </a:r>
            <a:r>
              <a:rPr lang="fa-IR" b="1" dirty="0">
                <a:solidFill>
                  <a:schemeClr val="tx1">
                    <a:lumMod val="60000"/>
                    <a:lumOff val="40000"/>
                  </a:schemeClr>
                </a:solidFill>
                <a:cs typeface="B Mitra" pitchFamily="2" charset="-78"/>
              </a:rPr>
              <a:t>مهار ترشح اسید معده با مهار رقابتی عمل هیستامین از طریق بلوک رسپتورهای </a:t>
            </a:r>
            <a:r>
              <a:rPr lang="en-US" b="1" dirty="0">
                <a:solidFill>
                  <a:schemeClr val="tx1">
                    <a:lumMod val="60000"/>
                    <a:lumOff val="40000"/>
                  </a:schemeClr>
                </a:solidFill>
                <a:latin typeface="Times New Roman" pitchFamily="18" charset="0"/>
                <a:cs typeface="Times New Roman" pitchFamily="18" charset="0"/>
              </a:rPr>
              <a:t>H2</a:t>
            </a:r>
          </a:p>
          <a:p>
            <a:pPr algn="r" rtl="1"/>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2971800"/>
            <a:ext cx="7772400" cy="1600200"/>
          </a:xfrm>
        </p:spPr>
        <p:txBody>
          <a:bodyPr/>
          <a:lstStyle/>
          <a:p>
            <a:pPr>
              <a:defRPr/>
            </a:pPr>
            <a:r>
              <a:rPr lang="en-US" b="1" dirty="0"/>
              <a:t>          CNS Pharmacology</a:t>
            </a:r>
            <a:endParaRPr lang="en-US" dirty="0"/>
          </a:p>
        </p:txBody>
      </p:sp>
      <p:pic>
        <p:nvPicPr>
          <p:cNvPr id="3076" name="Picture 3" descr="imagesCA00PJFN.jpg"/>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33800" y="228600"/>
            <a:ext cx="15240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pPr algn="r" rtl="1">
              <a:defRPr/>
            </a:pPr>
            <a:r>
              <a:rPr lang="fa-IR" b="1" dirty="0">
                <a:cs typeface="B Lotus" pitchFamily="2" charset="-78"/>
              </a:rPr>
              <a:t>       مناطق مختلف </a:t>
            </a:r>
            <a:r>
              <a:rPr lang="en-US" dirty="0"/>
              <a:t>CNS</a:t>
            </a:r>
            <a:endParaRPr lang="en-US" b="1" dirty="0">
              <a:cs typeface="B Lotus" pitchFamily="2" charset="-78"/>
            </a:endParaRPr>
          </a:p>
        </p:txBody>
      </p:sp>
      <p:sp>
        <p:nvSpPr>
          <p:cNvPr id="3075" name="Content Placeholder 2"/>
          <p:cNvSpPr>
            <a:spLocks noGrp="1"/>
          </p:cNvSpPr>
          <p:nvPr>
            <p:ph idx="1"/>
          </p:nvPr>
        </p:nvSpPr>
        <p:spPr>
          <a:xfrm>
            <a:off x="381000" y="1371600"/>
            <a:ext cx="8610600" cy="5257800"/>
          </a:xfrm>
        </p:spPr>
        <p:txBody>
          <a:bodyPr/>
          <a:lstStyle/>
          <a:p>
            <a:pPr algn="r" rtl="1">
              <a:defRPr/>
            </a:pPr>
            <a:r>
              <a:rPr lang="fa-IR" sz="2800" b="1" dirty="0">
                <a:solidFill>
                  <a:srgbClr val="C00000"/>
                </a:solidFill>
                <a:cs typeface="B Lotus" pitchFamily="2" charset="-78"/>
              </a:rPr>
              <a:t>قشر مغز: </a:t>
            </a:r>
            <a:r>
              <a:rPr lang="fa-IR" sz="2800" b="1" dirty="0">
                <a:cs typeface="B Lotus" pitchFamily="2" charset="-78"/>
              </a:rPr>
              <a:t>رفتارهای پیچیده (هوش، توانایی کلامی)</a:t>
            </a:r>
          </a:p>
          <a:p>
            <a:pPr algn="r" rtl="1">
              <a:defRPr/>
            </a:pPr>
            <a:r>
              <a:rPr lang="fa-IR" sz="2800" b="1" dirty="0">
                <a:solidFill>
                  <a:srgbClr val="C00000"/>
                </a:solidFill>
                <a:cs typeface="B Lotus" pitchFamily="2" charset="-78"/>
              </a:rPr>
              <a:t>بصل النخاع: </a:t>
            </a:r>
            <a:r>
              <a:rPr lang="fa-IR" sz="2800" b="1" dirty="0">
                <a:cs typeface="B Lotus" pitchFamily="2" charset="-78"/>
              </a:rPr>
              <a:t>کنترل تنفس، ضربان قلب، تون وازوموتور،</a:t>
            </a:r>
          </a:p>
          <a:p>
            <a:pPr marL="0" indent="0" algn="r" rtl="1">
              <a:buFontTx/>
              <a:buNone/>
              <a:defRPr/>
            </a:pPr>
            <a:r>
              <a:rPr lang="fa-IR" sz="2800" b="1" dirty="0">
                <a:cs typeface="B Lotus" pitchFamily="2" charset="-78"/>
              </a:rPr>
              <a:t>  فعالیت گوارشی، رفلکس های استفراغ و سرفه، بلع، ...</a:t>
            </a:r>
          </a:p>
          <a:p>
            <a:pPr marL="0" indent="0" algn="r" rtl="1">
              <a:buFontTx/>
              <a:buNone/>
              <a:defRPr/>
            </a:pPr>
            <a:r>
              <a:rPr lang="fa-IR" sz="2800" b="1" dirty="0">
                <a:solidFill>
                  <a:srgbClr val="C00000"/>
                </a:solidFill>
                <a:cs typeface="B Lotus" pitchFamily="2" charset="-78"/>
              </a:rPr>
              <a:t>مغز میانی: </a:t>
            </a:r>
            <a:r>
              <a:rPr lang="fa-IR" sz="2800" b="1" dirty="0">
                <a:cs typeface="B Lotus" pitchFamily="2" charset="-78"/>
              </a:rPr>
              <a:t>سیستم مشبک بالارونده فعال کننده مرکز خواب، کنترل حرکات   چشم، هسته رله کننده اکستراپیرامیدال و شنوایی و بینایی</a:t>
            </a:r>
          </a:p>
          <a:p>
            <a:pPr algn="r" rtl="1">
              <a:defRPr/>
            </a:pPr>
            <a:r>
              <a:rPr lang="fa-IR" sz="2800" b="1" dirty="0">
                <a:solidFill>
                  <a:srgbClr val="C00000"/>
                </a:solidFill>
                <a:cs typeface="B Lotus" pitchFamily="2" charset="-78"/>
              </a:rPr>
              <a:t>مخچه: </a:t>
            </a:r>
            <a:r>
              <a:rPr lang="fa-IR" sz="2800" b="1" dirty="0">
                <a:cs typeface="B Lotus" pitchFamily="2" charset="-78"/>
              </a:rPr>
              <a:t>حرکات و انقباضات سریع عضلانی (مهارتی)</a:t>
            </a:r>
          </a:p>
          <a:p>
            <a:pPr algn="r" rtl="1">
              <a:defRPr/>
            </a:pPr>
            <a:r>
              <a:rPr lang="fa-IR" sz="2800" b="1" dirty="0">
                <a:solidFill>
                  <a:srgbClr val="C00000"/>
                </a:solidFill>
                <a:cs typeface="B Lotus" pitchFamily="2" charset="-78"/>
              </a:rPr>
              <a:t>تالاموس: </a:t>
            </a:r>
            <a:r>
              <a:rPr lang="fa-IR" sz="2800" b="1" dirty="0">
                <a:cs typeface="B Lotus" pitchFamily="2" charset="-78"/>
              </a:rPr>
              <a:t>مرکز رله کننده ورودی های حسی به کورتکس مغز</a:t>
            </a:r>
          </a:p>
          <a:p>
            <a:pPr algn="r" rtl="1">
              <a:defRPr/>
            </a:pPr>
            <a:r>
              <a:rPr lang="fa-IR" sz="2800" b="1" dirty="0">
                <a:solidFill>
                  <a:srgbClr val="C00000"/>
                </a:solidFill>
                <a:cs typeface="B Lotus" pitchFamily="2" charset="-78"/>
              </a:rPr>
              <a:t>هیپوتالاموس: </a:t>
            </a:r>
            <a:r>
              <a:rPr lang="fa-IR" sz="2800" b="1" dirty="0">
                <a:cs typeface="B Lotus" pitchFamily="2" charset="-78"/>
              </a:rPr>
              <a:t>وظایف هموستاتیک (تعادل آب، انرژی، درجه حرارت، اعمال جنسی، تنظیم نورونی اندوکرین) </a:t>
            </a:r>
          </a:p>
          <a:p>
            <a:pPr algn="r" rtl="1">
              <a:defRPr/>
            </a:pPr>
            <a:r>
              <a:rPr lang="fa-IR" sz="2800" b="1" dirty="0">
                <a:solidFill>
                  <a:srgbClr val="C00000"/>
                </a:solidFill>
                <a:cs typeface="B Lotus" pitchFamily="2" charset="-78"/>
              </a:rPr>
              <a:t>جسم مخطط: </a:t>
            </a:r>
            <a:r>
              <a:rPr lang="fa-IR" sz="2800" b="1" dirty="0">
                <a:cs typeface="B Lotus" pitchFamily="2" charset="-78"/>
              </a:rPr>
              <a:t>تنظیم تونوس عضلانی و حرکات آهسته</a:t>
            </a:r>
          </a:p>
          <a:p>
            <a:pPr algn="r" rtl="1">
              <a:defRPr/>
            </a:pPr>
            <a:endParaRPr lang="fa-IR" sz="2800" b="1" dirty="0">
              <a:cs typeface="B Lotus" pitchFamily="2" charset="-78"/>
            </a:endParaRPr>
          </a:p>
          <a:p>
            <a:pPr algn="r" rtl="1">
              <a:defRPr/>
            </a:pPr>
            <a:endParaRPr lang="en-US" b="1" dirty="0">
              <a:cs typeface="B Lotus" pitchFamily="2" charset="-78"/>
            </a:endParaRP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0"/>
            <a:ext cx="23828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077200" cy="1143000"/>
          </a:xfrm>
        </p:spPr>
        <p:txBody>
          <a:bodyPr/>
          <a:lstStyle/>
          <a:p>
            <a:pPr algn="r" rtl="1">
              <a:defRPr/>
            </a:pPr>
            <a:r>
              <a:rPr lang="fa-IR" b="1" dirty="0">
                <a:cs typeface="B Lotus" pitchFamily="2" charset="-78"/>
              </a:rPr>
              <a:t>      </a:t>
            </a:r>
            <a:br>
              <a:rPr lang="en-US" b="1" dirty="0">
                <a:cs typeface="B Lotus" pitchFamily="2" charset="-78"/>
              </a:rPr>
            </a:br>
            <a:r>
              <a:rPr lang="fa-IR" b="1" dirty="0">
                <a:cs typeface="B Lotus" pitchFamily="2" charset="-78"/>
              </a:rPr>
              <a:t> مناطق مختلف</a:t>
            </a:r>
            <a:r>
              <a:rPr lang="en-US" dirty="0"/>
              <a:t>CNS</a:t>
            </a:r>
            <a:r>
              <a:rPr lang="fa-IR" b="1" dirty="0">
                <a:cs typeface="B Lotus" pitchFamily="2" charset="-78"/>
              </a:rPr>
              <a:t> </a:t>
            </a:r>
            <a:r>
              <a:rPr lang="fa-IR" b="1" dirty="0">
                <a:solidFill>
                  <a:srgbClr val="FFFF00"/>
                </a:solidFill>
                <a:cs typeface="B Lotus" pitchFamily="2" charset="-78"/>
              </a:rPr>
              <a:t>: سیستم ها </a:t>
            </a:r>
            <a:br>
              <a:rPr lang="fa-IR" b="1" dirty="0">
                <a:solidFill>
                  <a:srgbClr val="C00000"/>
                </a:solidFill>
                <a:cs typeface="B Lotus" pitchFamily="2" charset="-78"/>
              </a:rPr>
            </a:br>
            <a:endParaRPr lang="en-US" b="1" dirty="0">
              <a:cs typeface="B Lotus" pitchFamily="2" charset="-78"/>
            </a:endParaRPr>
          </a:p>
        </p:txBody>
      </p:sp>
      <p:sp>
        <p:nvSpPr>
          <p:cNvPr id="3" name="Content Placeholder 2"/>
          <p:cNvSpPr>
            <a:spLocks noGrp="1"/>
          </p:cNvSpPr>
          <p:nvPr>
            <p:ph idx="1"/>
          </p:nvPr>
        </p:nvSpPr>
        <p:spPr>
          <a:xfrm>
            <a:off x="152400" y="1447800"/>
            <a:ext cx="8991600" cy="5105400"/>
          </a:xfrm>
        </p:spPr>
        <p:txBody>
          <a:bodyPr/>
          <a:lstStyle/>
          <a:p>
            <a:pPr algn="r" rtl="1">
              <a:defRPr/>
            </a:pPr>
            <a:r>
              <a:rPr lang="fa-IR" sz="2800" b="1" dirty="0">
                <a:cs typeface="B Lotus" pitchFamily="2" charset="-78"/>
              </a:rPr>
              <a:t>سیستم </a:t>
            </a:r>
            <a:r>
              <a:rPr lang="fa-IR" sz="2800" b="1" dirty="0" err="1">
                <a:cs typeface="B Lotus" pitchFamily="2" charset="-78"/>
              </a:rPr>
              <a:t>پیرامیدال</a:t>
            </a:r>
            <a:r>
              <a:rPr lang="fa-IR" sz="2800" b="1" dirty="0">
                <a:cs typeface="B Lotus" pitchFamily="2" charset="-78"/>
              </a:rPr>
              <a:t> (هرمی): هشیاری، کنترل ارادی حرکات</a:t>
            </a:r>
          </a:p>
          <a:p>
            <a:pPr algn="r" rtl="1">
              <a:defRPr/>
            </a:pPr>
            <a:r>
              <a:rPr lang="fa-IR" sz="2800" b="1" dirty="0">
                <a:solidFill>
                  <a:schemeClr val="accent6">
                    <a:lumMod val="75000"/>
                  </a:schemeClr>
                </a:solidFill>
                <a:cs typeface="B Lotus" pitchFamily="2" charset="-78"/>
              </a:rPr>
              <a:t>سیستم </a:t>
            </a:r>
            <a:r>
              <a:rPr lang="fa-IR" sz="2800" b="1" dirty="0" err="1">
                <a:solidFill>
                  <a:schemeClr val="accent6">
                    <a:lumMod val="75000"/>
                  </a:schemeClr>
                </a:solidFill>
                <a:cs typeface="B Lotus" pitchFamily="2" charset="-78"/>
              </a:rPr>
              <a:t>اکستراپیرامیدال</a:t>
            </a:r>
            <a:r>
              <a:rPr lang="fa-IR" sz="2800" b="1" dirty="0">
                <a:solidFill>
                  <a:schemeClr val="accent6">
                    <a:lumMod val="75000"/>
                  </a:schemeClr>
                </a:solidFill>
                <a:cs typeface="B Lotus" pitchFamily="2" charset="-78"/>
              </a:rPr>
              <a:t> (خارج هرمی): </a:t>
            </a:r>
            <a:r>
              <a:rPr lang="fa-IR" sz="2800" b="1" dirty="0">
                <a:cs typeface="B Lotus" pitchFamily="2" charset="-78"/>
              </a:rPr>
              <a:t>مکمل عملکرد پیرامیدال است. آسیب به این سیستم توانایی شروع حرکات ارادی را دچار اختلال کرده و موجب حرکات غیرارادی میشود.</a:t>
            </a:r>
          </a:p>
          <a:p>
            <a:pPr algn="r" rtl="1">
              <a:defRPr/>
            </a:pPr>
            <a:r>
              <a:rPr lang="fa-IR" sz="2800" b="1" dirty="0">
                <a:cs typeface="B Lotus" pitchFamily="2" charset="-78"/>
              </a:rPr>
              <a:t>سیستم رافه: سیکل موج خواب، ایمپالسهای آوران حسی، اعتیاد</a:t>
            </a:r>
          </a:p>
          <a:p>
            <a:pPr algn="r" rtl="1">
              <a:defRPr/>
            </a:pPr>
            <a:r>
              <a:rPr lang="fa-IR" sz="2800" b="1" dirty="0">
                <a:cs typeface="B Lotus" pitchFamily="2" charset="-78"/>
              </a:rPr>
              <a:t>سیستم لیمبیک: رفتارهای احساسی، حس بویایی، خاطره</a:t>
            </a:r>
          </a:p>
          <a:p>
            <a:pPr marL="0" indent="0" algn="r" rtl="1">
              <a:buFontTx/>
              <a:buNone/>
              <a:defRPr/>
            </a:pPr>
            <a:endParaRPr lang="en-US" b="1" dirty="0">
              <a:cs typeface="B Lotus" pitchFamily="2" charset="-78"/>
            </a:endParaRP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17526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5125" name="Picture 5" descr="extrap.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95475" y="4343400"/>
            <a:ext cx="5848350" cy="2514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defRPr/>
            </a:pPr>
            <a:r>
              <a:rPr lang="fa-IR" b="1" dirty="0">
                <a:cs typeface="B Lotus" pitchFamily="2" charset="-78"/>
              </a:rPr>
              <a:t>   نوروترانسمیترها در </a:t>
            </a:r>
            <a:r>
              <a:rPr lang="en-US" dirty="0"/>
              <a:t>CNS</a:t>
            </a:r>
          </a:p>
        </p:txBody>
      </p:sp>
      <p:sp>
        <p:nvSpPr>
          <p:cNvPr id="6147" name="Content Placeholder 2"/>
          <p:cNvSpPr>
            <a:spLocks noGrp="1"/>
          </p:cNvSpPr>
          <p:nvPr>
            <p:ph idx="1"/>
          </p:nvPr>
        </p:nvSpPr>
        <p:spPr>
          <a:xfrm>
            <a:off x="685800" y="1981200"/>
            <a:ext cx="7772400" cy="4648200"/>
          </a:xfrm>
        </p:spPr>
        <p:txBody>
          <a:bodyPr/>
          <a:lstStyle/>
          <a:p>
            <a:pPr algn="r" rtl="1">
              <a:defRPr/>
            </a:pPr>
            <a:r>
              <a:rPr lang="fa-IR" b="1" dirty="0">
                <a:cs typeface="B Lotus" pitchFamily="2" charset="-78"/>
              </a:rPr>
              <a:t>استیل کولین</a:t>
            </a:r>
          </a:p>
          <a:p>
            <a:pPr algn="r" rtl="1">
              <a:defRPr/>
            </a:pPr>
            <a:r>
              <a:rPr lang="fa-IR" b="1" dirty="0">
                <a:cs typeface="B Lotus" pitchFamily="2" charset="-78"/>
              </a:rPr>
              <a:t>نوراپی نفرین</a:t>
            </a:r>
          </a:p>
          <a:p>
            <a:pPr algn="r" rtl="1">
              <a:defRPr/>
            </a:pPr>
            <a:r>
              <a:rPr lang="fa-IR" b="1" dirty="0">
                <a:cs typeface="B Lotus" pitchFamily="2" charset="-78"/>
              </a:rPr>
              <a:t>دوپامین </a:t>
            </a:r>
          </a:p>
          <a:p>
            <a:pPr algn="r" rtl="1">
              <a:defRPr/>
            </a:pPr>
            <a:r>
              <a:rPr lang="fa-IR" b="1" dirty="0">
                <a:cs typeface="B Lotus" pitchFamily="2" charset="-78"/>
              </a:rPr>
              <a:t>سروتونین</a:t>
            </a:r>
          </a:p>
          <a:p>
            <a:pPr algn="r" rtl="1">
              <a:defRPr/>
            </a:pPr>
            <a:r>
              <a:rPr lang="fa-IR" b="1" dirty="0">
                <a:cs typeface="B Lotus" pitchFamily="2" charset="-78"/>
              </a:rPr>
              <a:t>گاماآمینوبوتیریک اسید (</a:t>
            </a:r>
            <a:r>
              <a:rPr lang="en-US" b="1" dirty="0">
                <a:cs typeface="B Lotus" pitchFamily="2" charset="-78"/>
              </a:rPr>
              <a:t>GABA</a:t>
            </a:r>
            <a:r>
              <a:rPr lang="fa-IR" b="1" dirty="0">
                <a:cs typeface="B Lotus" pitchFamily="2" charset="-78"/>
              </a:rPr>
              <a:t>) و گلایسین: </a:t>
            </a:r>
            <a:r>
              <a:rPr lang="fa-IR" b="1" dirty="0">
                <a:solidFill>
                  <a:srgbClr val="0070C0"/>
                </a:solidFill>
                <a:cs typeface="B Lotus" pitchFamily="2" charset="-78"/>
              </a:rPr>
              <a:t>نوروترانسمیترهای مهاری</a:t>
            </a:r>
          </a:p>
          <a:p>
            <a:pPr algn="r" rtl="1">
              <a:defRPr/>
            </a:pPr>
            <a:r>
              <a:rPr lang="fa-IR" b="1" dirty="0">
                <a:cs typeface="B Lotus" pitchFamily="2" charset="-78"/>
              </a:rPr>
              <a:t>گلوتامات و آسپارتات: </a:t>
            </a:r>
            <a:r>
              <a:rPr lang="fa-IR" b="1" dirty="0">
                <a:solidFill>
                  <a:srgbClr val="0070C0"/>
                </a:solidFill>
                <a:cs typeface="B Lotus" pitchFamily="2" charset="-78"/>
              </a:rPr>
              <a:t>نوروترانسمیترهای تحریکی</a:t>
            </a:r>
          </a:p>
          <a:p>
            <a:pPr algn="r" rtl="1">
              <a:defRPr/>
            </a:pPr>
            <a:r>
              <a:rPr lang="fa-IR" b="1" dirty="0">
                <a:cs typeface="B Lotus" pitchFamily="2" charset="-78"/>
              </a:rPr>
              <a:t>نوروپپتیدها یا کوترانسمیترها مانند: ماده</a:t>
            </a:r>
            <a:r>
              <a:rPr lang="en-US" b="1" dirty="0">
                <a:cs typeface="B Lotus" pitchFamily="2" charset="-78"/>
              </a:rPr>
              <a:t>P</a:t>
            </a:r>
            <a:r>
              <a:rPr lang="fa-IR" b="1" dirty="0">
                <a:cs typeface="B Lotus" pitchFamily="2" charset="-78"/>
              </a:rPr>
              <a:t> ، اندورفین ها</a:t>
            </a:r>
          </a:p>
          <a:p>
            <a:pPr marL="0" indent="0" algn="r" rtl="1">
              <a:buFontTx/>
              <a:buNone/>
              <a:defRPr/>
            </a:pPr>
            <a:endParaRPr lang="en-US" b="1" dirty="0">
              <a:cs typeface="B Lotus" pitchFamily="2" charset="-78"/>
            </a:endParaRPr>
          </a:p>
        </p:txBody>
      </p:sp>
      <p:pic>
        <p:nvPicPr>
          <p:cNvPr id="61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5908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85800" y="2514600"/>
            <a:ext cx="7772400" cy="1828800"/>
          </a:xfrm>
        </p:spPr>
        <p:txBody>
          <a:bodyPr/>
          <a:lstStyle/>
          <a:p>
            <a:pPr>
              <a:defRPr/>
            </a:pPr>
            <a:r>
              <a:rPr lang="en-US" b="1" dirty="0"/>
              <a:t>    Sedative-Hypnotic Drugs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0"/>
            <a:ext cx="8839200" cy="1828800"/>
          </a:xfrm>
        </p:spPr>
        <p:txBody>
          <a:bodyPr/>
          <a:lstStyle/>
          <a:p>
            <a:pPr algn="ctr">
              <a:defRPr/>
            </a:pPr>
            <a:r>
              <a:rPr lang="fa-IR" sz="4000" b="1" dirty="0">
                <a:cs typeface="B Lotus" pitchFamily="2" charset="-78"/>
              </a:rPr>
              <a:t>داروهای آرام بخش(ضداضطراب) و </a:t>
            </a:r>
            <a:br>
              <a:rPr lang="fa-IR" sz="4000" b="1" dirty="0">
                <a:cs typeface="B Lotus" pitchFamily="2" charset="-78"/>
              </a:rPr>
            </a:br>
            <a:r>
              <a:rPr lang="fa-IR" sz="4000" b="1" dirty="0">
                <a:cs typeface="B Lotus" pitchFamily="2" charset="-78"/>
              </a:rPr>
              <a:t>خواب آور</a:t>
            </a:r>
            <a:r>
              <a:rPr lang="en-US" sz="4000" b="1" dirty="0"/>
              <a:t> </a:t>
            </a:r>
            <a:endParaRPr lang="en-US" sz="4000" dirty="0"/>
          </a:p>
        </p:txBody>
      </p:sp>
      <p:sp>
        <p:nvSpPr>
          <p:cNvPr id="2" name="Content Placeholder 1"/>
          <p:cNvSpPr>
            <a:spLocks noGrp="1"/>
          </p:cNvSpPr>
          <p:nvPr>
            <p:ph idx="1"/>
          </p:nvPr>
        </p:nvSpPr>
        <p:spPr>
          <a:xfrm>
            <a:off x="533400" y="2209800"/>
            <a:ext cx="8153400" cy="4267200"/>
          </a:xfrm>
        </p:spPr>
        <p:txBody>
          <a:bodyPr/>
          <a:lstStyle/>
          <a:p>
            <a:pPr algn="r" rtl="1">
              <a:buFont typeface="Wingdings" pitchFamily="2" charset="2"/>
              <a:buChar char="Ø"/>
              <a:defRPr/>
            </a:pPr>
            <a:r>
              <a:rPr lang="fa-IR" sz="2800" b="1" dirty="0">
                <a:solidFill>
                  <a:srgbClr val="C00000"/>
                </a:solidFill>
                <a:cs typeface="B Lotus" pitchFamily="2" charset="-78"/>
              </a:rPr>
              <a:t>داروی آرامبخش</a:t>
            </a:r>
            <a:r>
              <a:rPr lang="en-US" sz="2800" b="1" dirty="0"/>
              <a:t>Sedative/</a:t>
            </a:r>
            <a:r>
              <a:rPr lang="en-US" sz="2800" b="1" dirty="0" err="1"/>
              <a:t>Anxiolytic</a:t>
            </a:r>
            <a:r>
              <a:rPr lang="fa-IR" sz="2800" b="1" dirty="0">
                <a:solidFill>
                  <a:srgbClr val="C00000"/>
                </a:solidFill>
                <a:cs typeface="B Lotus" pitchFamily="2" charset="-78"/>
              </a:rPr>
              <a:t>: </a:t>
            </a:r>
            <a:r>
              <a:rPr lang="fa-IR" sz="2800" b="1" dirty="0">
                <a:cs typeface="B Lotus" pitchFamily="2" charset="-78"/>
              </a:rPr>
              <a:t>دارویی است که موجب کاهش اضطراب و ایجاد آرامش می گردد.</a:t>
            </a:r>
          </a:p>
          <a:p>
            <a:pPr algn="r" rtl="1">
              <a:defRPr/>
            </a:pPr>
            <a:r>
              <a:rPr lang="fa-IR" sz="2800" b="1" i="1" dirty="0">
                <a:solidFill>
                  <a:schemeClr val="accent2">
                    <a:lumMod val="75000"/>
                  </a:schemeClr>
                </a:solidFill>
                <a:cs typeface="B Lotus" pitchFamily="2" charset="-78"/>
              </a:rPr>
              <a:t>اضطراب: </a:t>
            </a:r>
            <a:r>
              <a:rPr lang="fa-IR" sz="2800" b="1" dirty="0">
                <a:cs typeface="B Lotus" pitchFamily="2" charset="-78"/>
              </a:rPr>
              <a:t>یک احساس ناخوشایند همراه با نگرانی، سردرد، هراس، عرق کردن، تاکیکاردی و خشکی دهان است.</a:t>
            </a:r>
          </a:p>
          <a:p>
            <a:pPr algn="r" rtl="1">
              <a:buFont typeface="Wingdings" pitchFamily="2" charset="2"/>
              <a:buChar char="Ø"/>
              <a:defRPr/>
            </a:pPr>
            <a:r>
              <a:rPr lang="fa-IR" sz="2800" b="1" dirty="0">
                <a:solidFill>
                  <a:srgbClr val="C00000"/>
                </a:solidFill>
                <a:cs typeface="B Lotus" pitchFamily="2" charset="-78"/>
              </a:rPr>
              <a:t>داروی خواب آور</a:t>
            </a:r>
            <a:r>
              <a:rPr lang="en-US" sz="2800" b="1" dirty="0"/>
              <a:t>Hypnotic </a:t>
            </a:r>
            <a:r>
              <a:rPr lang="fa-IR" sz="2800" b="1" dirty="0">
                <a:solidFill>
                  <a:srgbClr val="C00000"/>
                </a:solidFill>
                <a:cs typeface="B Lotus" pitchFamily="2" charset="-78"/>
              </a:rPr>
              <a:t>: </a:t>
            </a:r>
            <a:r>
              <a:rPr lang="fa-IR" sz="2800" b="1" dirty="0">
                <a:cs typeface="B Lotus" pitchFamily="2" charset="-78"/>
              </a:rPr>
              <a:t>در اختلالات خواب بکار میرود و موجب خواب آلودگی و القای خواب با الگویی تقریباً مشابه خواب طبیعی از لحاظ شروع و تداوم خواب می شود.</a:t>
            </a:r>
          </a:p>
          <a:p>
            <a:pPr algn="r" rtl="1">
              <a:defRPr/>
            </a:pPr>
            <a:r>
              <a:rPr lang="fa-IR" sz="2800" b="1" i="1" dirty="0">
                <a:solidFill>
                  <a:schemeClr val="accent2">
                    <a:lumMod val="75000"/>
                  </a:schemeClr>
                </a:solidFill>
                <a:cs typeface="B Lotus" pitchFamily="2" charset="-78"/>
              </a:rPr>
              <a:t>اختلالات خواب: </a:t>
            </a:r>
            <a:r>
              <a:rPr lang="fa-IR" sz="2800" b="1" dirty="0">
                <a:cs typeface="B Lotus" pitchFamily="2" charset="-78"/>
              </a:rPr>
              <a:t>دیر بخواب رفتن، بیداری های مکرر در طول خواب، کوتاهی مدت خواب، خواب آلودگی بعد از بیداری</a:t>
            </a:r>
          </a:p>
          <a:p>
            <a:pPr algn="r" rtl="1">
              <a:defRPr/>
            </a:pPr>
            <a:endParaRPr lang="fa-IR" sz="2800" b="1" dirty="0">
              <a:cs typeface="B Lotus" pitchFamily="2" charset="-78"/>
            </a:endParaRPr>
          </a:p>
          <a:p>
            <a:pPr algn="r" rtl="1">
              <a:defRPr/>
            </a:pPr>
            <a:endParaRPr lang="en-US" sz="2800" b="1" dirty="0">
              <a:cs typeface="B Lotus" pitchFamily="2" charset="-78"/>
            </a:endParaRPr>
          </a:p>
        </p:txBody>
      </p:sp>
      <p:pic>
        <p:nvPicPr>
          <p:cNvPr id="81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76200"/>
            <a:ext cx="1892300" cy="163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pPr algn="ctr" rtl="1">
              <a:defRPr/>
            </a:pPr>
            <a:r>
              <a:rPr lang="fa-IR" b="1" dirty="0">
                <a:cs typeface="B Lotus" pitchFamily="2" charset="-78"/>
              </a:rPr>
              <a:t>انواع داروهای آرام بخش و خواب آور</a:t>
            </a:r>
            <a:endParaRPr lang="en-US" dirty="0"/>
          </a:p>
        </p:txBody>
      </p:sp>
      <p:sp>
        <p:nvSpPr>
          <p:cNvPr id="9219" name="Content Placeholder 2"/>
          <p:cNvSpPr>
            <a:spLocks noGrp="1"/>
          </p:cNvSpPr>
          <p:nvPr>
            <p:ph idx="1"/>
          </p:nvPr>
        </p:nvSpPr>
        <p:spPr>
          <a:xfrm>
            <a:off x="457200" y="1981200"/>
            <a:ext cx="8001000" cy="4114800"/>
          </a:xfrm>
        </p:spPr>
        <p:txBody>
          <a:bodyPr/>
          <a:lstStyle/>
          <a:p>
            <a:pPr algn="r" rtl="1">
              <a:buClr>
                <a:srgbClr val="C00000"/>
              </a:buClr>
              <a:buFont typeface="Wingdings" panose="05000000000000000000" pitchFamily="2" charset="2"/>
              <a:buChar char="Ø"/>
            </a:pPr>
            <a:r>
              <a:rPr lang="fa-IR" altLang="en-US" b="1" dirty="0">
                <a:cs typeface="B Lotus" panose="00000400000000000000" pitchFamily="2" charset="-78"/>
              </a:rPr>
              <a:t> باربیتورات ها</a:t>
            </a:r>
          </a:p>
          <a:p>
            <a:pPr algn="r" rtl="1">
              <a:buClr>
                <a:srgbClr val="C00000"/>
              </a:buClr>
              <a:buFont typeface="Wingdings" panose="05000000000000000000" pitchFamily="2" charset="2"/>
              <a:buChar char="Ø"/>
            </a:pPr>
            <a:r>
              <a:rPr lang="fa-IR" altLang="en-US" b="1" dirty="0">
                <a:cs typeface="B Lotus" panose="00000400000000000000" pitchFamily="2" charset="-78"/>
              </a:rPr>
              <a:t> بنزودیازپین ها</a:t>
            </a:r>
            <a:endParaRPr lang="en-US" altLang="en-US" b="1" dirty="0">
              <a:cs typeface="B Lotus" panose="00000400000000000000" pitchFamily="2" charset="-78"/>
            </a:endParaRPr>
          </a:p>
          <a:p>
            <a:pPr algn="r" rtl="1">
              <a:buClr>
                <a:srgbClr val="C00000"/>
              </a:buClr>
              <a:buFont typeface="Wingdings" panose="05000000000000000000" pitchFamily="2" charset="2"/>
              <a:buChar char="Ø"/>
            </a:pPr>
            <a:r>
              <a:rPr lang="fa-IR" altLang="en-US" b="1" dirty="0">
                <a:cs typeface="B Lotus" panose="00000400000000000000" pitchFamily="2" charset="-78"/>
              </a:rPr>
              <a:t> زولپیدم</a:t>
            </a:r>
            <a:endParaRPr lang="en-US" altLang="en-US" b="1" dirty="0">
              <a:cs typeface="B Lotus" panose="00000400000000000000" pitchFamily="2" charset="-78"/>
            </a:endParaRPr>
          </a:p>
          <a:p>
            <a:pPr algn="r" rtl="1">
              <a:buClr>
                <a:srgbClr val="C00000"/>
              </a:buClr>
              <a:buFont typeface="Wingdings" panose="05000000000000000000" pitchFamily="2" charset="2"/>
              <a:buChar char="Ø"/>
            </a:pPr>
            <a:r>
              <a:rPr lang="fa-IR" altLang="en-US" b="1" dirty="0">
                <a:cs typeface="B Lotus" panose="00000400000000000000" pitchFamily="2" charset="-78"/>
              </a:rPr>
              <a:t> بوسپیرون</a:t>
            </a:r>
          </a:p>
          <a:p>
            <a:pPr algn="r" rtl="1">
              <a:buClr>
                <a:srgbClr val="C00000"/>
              </a:buClr>
              <a:buFont typeface="Wingdings" panose="05000000000000000000" pitchFamily="2" charset="2"/>
              <a:buChar char="Ø"/>
            </a:pPr>
            <a:r>
              <a:rPr lang="fa-IR" altLang="en-US" b="1" dirty="0">
                <a:cs typeface="B Lotus" panose="00000400000000000000" pitchFamily="2" charset="-78"/>
              </a:rPr>
              <a:t> داروهای متفرقه: بتابلاکرها، داروهای ضدافسردگی، آنتی هیستامین ها، ضددردهای</a:t>
            </a:r>
            <a:r>
              <a:rPr lang="en-US" altLang="en-US" b="1" dirty="0">
                <a:cs typeface="B Lotus" panose="00000400000000000000" pitchFamily="2" charset="-78"/>
              </a:rPr>
              <a:t> </a:t>
            </a:r>
            <a:r>
              <a:rPr lang="fa-IR" altLang="en-US" b="1" dirty="0">
                <a:cs typeface="B Lotus" panose="00000400000000000000" pitchFamily="2" charset="-78"/>
              </a:rPr>
              <a:t>مخدر، داروهای ضدجنون</a:t>
            </a:r>
            <a:endParaRPr lang="en-US" altLang="en-US" b="1" dirty="0">
              <a:cs typeface="B Lotus" panose="00000400000000000000"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3" name="Title 1"/>
          <p:cNvSpPr>
            <a:spLocks noGrp="1"/>
          </p:cNvSpPr>
          <p:nvPr>
            <p:ph type="title"/>
          </p:nvPr>
        </p:nvSpPr>
        <p:spPr>
          <a:xfrm>
            <a:off x="457200" y="0"/>
            <a:ext cx="8229600" cy="1143000"/>
          </a:xfrm>
        </p:spPr>
        <p:txBody>
          <a:bodyPr/>
          <a:lstStyle/>
          <a:p>
            <a:r>
              <a:rPr lang="fa-IR" b="1" dirty="0">
                <a:cs typeface="B Mitra" pitchFamily="2" charset="-78"/>
              </a:rPr>
              <a:t>هیستامین</a:t>
            </a:r>
            <a:endParaRPr lang="en-US" b="1" dirty="0">
              <a:cs typeface="B Mitra" pitchFamily="2" charset="-78"/>
            </a:endParaRPr>
          </a:p>
        </p:txBody>
      </p:sp>
      <p:sp>
        <p:nvSpPr>
          <p:cNvPr id="1048594" name="Content Placeholder 2"/>
          <p:cNvSpPr>
            <a:spLocks noGrp="1"/>
          </p:cNvSpPr>
          <p:nvPr>
            <p:ph idx="1"/>
          </p:nvPr>
        </p:nvSpPr>
        <p:spPr>
          <a:xfrm>
            <a:off x="304800" y="990600"/>
            <a:ext cx="8534400" cy="4310063"/>
          </a:xfrm>
        </p:spPr>
        <p:txBody>
          <a:bodyPr/>
          <a:lstStyle/>
          <a:p>
            <a:pPr algn="r" rtl="1"/>
            <a:r>
              <a:rPr lang="fa-IR" sz="2800" b="1" dirty="0">
                <a:solidFill>
                  <a:srgbClr val="FFFFFF"/>
                </a:solidFill>
                <a:cs typeface="B Mitra" pitchFamily="2" charset="-78"/>
              </a:rPr>
              <a:t>یک آمین فعال بیولوژیک و یک نوروترانسمیتر است.</a:t>
            </a:r>
          </a:p>
          <a:p>
            <a:pPr algn="r" rtl="1"/>
            <a:endParaRPr lang="fa-IR" sz="2800" b="1" dirty="0">
              <a:solidFill>
                <a:srgbClr val="FFFF00"/>
              </a:solidFill>
              <a:cs typeface="B Mitra" pitchFamily="2" charset="-78"/>
            </a:endParaRPr>
          </a:p>
          <a:p>
            <a:pPr algn="r" rtl="1"/>
            <a:r>
              <a:rPr lang="fa-IR" sz="2800" b="1" dirty="0">
                <a:solidFill>
                  <a:srgbClr val="FFFF00"/>
                </a:solidFill>
                <a:cs typeface="B Mitra" pitchFamily="2" charset="-78"/>
              </a:rPr>
              <a:t>محل اصلی تولید و ذخیره: </a:t>
            </a:r>
            <a:r>
              <a:rPr lang="fa-IR" sz="2800" b="1" dirty="0">
                <a:solidFill>
                  <a:srgbClr val="FFFFFF"/>
                </a:solidFill>
                <a:cs typeface="B Mitra" pitchFamily="2" charset="-78"/>
              </a:rPr>
              <a:t>ماست سل ها</a:t>
            </a:r>
            <a:r>
              <a:rPr lang="fa-IR" sz="2800" b="1" dirty="0">
                <a:solidFill>
                  <a:srgbClr val="FFFFFF"/>
                </a:solidFill>
                <a:latin typeface="Times New Roman" pitchFamily="18" charset="0"/>
                <a:cs typeface="Times New Roman" pitchFamily="18" charset="0"/>
              </a:rPr>
              <a:t>(</a:t>
            </a:r>
            <a:r>
              <a:rPr lang="en-US" sz="2800" b="1" dirty="0">
                <a:solidFill>
                  <a:srgbClr val="FFFFFF"/>
                </a:solidFill>
                <a:latin typeface="Times New Roman" pitchFamily="18" charset="0"/>
                <a:cs typeface="Times New Roman" pitchFamily="18" charset="0"/>
              </a:rPr>
              <a:t>mast cells</a:t>
            </a:r>
            <a:r>
              <a:rPr lang="fa-IR" sz="2800" b="1" dirty="0">
                <a:solidFill>
                  <a:srgbClr val="FFFFFF"/>
                </a:solidFill>
                <a:cs typeface="B Mitra" pitchFamily="2" charset="-78"/>
              </a:rPr>
              <a:t>) یا بازوفیل ها اما در </a:t>
            </a:r>
            <a:r>
              <a:rPr lang="en-US" sz="2800" b="1" dirty="0">
                <a:solidFill>
                  <a:srgbClr val="FFFFFF"/>
                </a:solidFill>
                <a:cs typeface="B Mitra" pitchFamily="2" charset="-78"/>
              </a:rPr>
              <a:t>CNS</a:t>
            </a:r>
            <a:r>
              <a:rPr lang="fa-IR" sz="2800" b="1" dirty="0">
                <a:solidFill>
                  <a:srgbClr val="FFFFFF"/>
                </a:solidFill>
                <a:cs typeface="B Mitra" pitchFamily="2" charset="-78"/>
              </a:rPr>
              <a:t>و سلولهای خاصی از معده (بعنوان محرک ترشح اسید) نیز یافت میشود.</a:t>
            </a:r>
          </a:p>
          <a:p>
            <a:pPr algn="r" rtl="1"/>
            <a:endParaRPr lang="fa-IR" sz="2800" b="1" dirty="0">
              <a:solidFill>
                <a:srgbClr val="FFFF00"/>
              </a:solidFill>
              <a:cs typeface="B Mitra" pitchFamily="2" charset="-78"/>
            </a:endParaRPr>
          </a:p>
          <a:p>
            <a:pPr algn="r" rtl="1"/>
            <a:r>
              <a:rPr lang="fa-IR" sz="2800" b="1" dirty="0">
                <a:solidFill>
                  <a:srgbClr val="FFFF00"/>
                </a:solidFill>
                <a:cs typeface="B Mitra" pitchFamily="2" charset="-78"/>
              </a:rPr>
              <a:t>آثار پاتولوژیک هیستامین: </a:t>
            </a:r>
            <a:r>
              <a:rPr lang="fa-IR" sz="2800" b="1" dirty="0">
                <a:solidFill>
                  <a:srgbClr val="FFFFFF"/>
                </a:solidFill>
                <a:cs typeface="B Mitra" pitchFamily="2" charset="-78"/>
              </a:rPr>
              <a:t>آسیب بافتی، التهاب و آلرژی (از فرم ساده کهیر تا واکنش ازدیاد حساسیت و شوک آنافیلاکتیک)</a:t>
            </a:r>
          </a:p>
          <a:p>
            <a:pPr algn="r" rtl="1"/>
            <a:endParaRPr lang="fa-IR" sz="2800" b="1" dirty="0">
              <a:solidFill>
                <a:srgbClr val="FFFF00"/>
              </a:solidFill>
              <a:cs typeface="B Mitra" pitchFamily="2" charset="-78"/>
            </a:endParaRPr>
          </a:p>
          <a:p>
            <a:pPr algn="r" rtl="1"/>
            <a:r>
              <a:rPr lang="fa-IR" sz="2800" b="1" dirty="0">
                <a:solidFill>
                  <a:srgbClr val="FFFF00"/>
                </a:solidFill>
                <a:cs typeface="B Mitra" pitchFamily="2" charset="-78"/>
              </a:rPr>
              <a:t>آثار فارماکولوژیک: </a:t>
            </a:r>
            <a:r>
              <a:rPr lang="fa-IR" sz="2800" b="1" dirty="0">
                <a:solidFill>
                  <a:srgbClr val="FFFFFF"/>
                </a:solidFill>
                <a:cs typeface="B Mitra" pitchFamily="2" charset="-78"/>
              </a:rPr>
              <a:t>از طریق رسپتورهای </a:t>
            </a:r>
            <a:r>
              <a:rPr lang="en-US" sz="2800" b="1" dirty="0">
                <a:solidFill>
                  <a:srgbClr val="FFFFFF"/>
                </a:solidFill>
                <a:latin typeface="Times New Roman" pitchFamily="18" charset="0"/>
                <a:cs typeface="Times New Roman" pitchFamily="18" charset="0"/>
              </a:rPr>
              <a:t>H1, H2, H3 </a:t>
            </a:r>
            <a:r>
              <a:rPr lang="fa-IR" sz="2800" b="1" dirty="0">
                <a:solidFill>
                  <a:srgbClr val="FFFFFF"/>
                </a:solidFill>
                <a:latin typeface="Times New Roman" pitchFamily="18" charset="0"/>
                <a:cs typeface="Times New Roman" pitchFamily="18" charset="0"/>
              </a:rPr>
              <a:t> </a:t>
            </a:r>
            <a:endParaRPr lang="en-US" sz="2800" b="1" dirty="0">
              <a:solidFill>
                <a:srgbClr val="FFFFFF"/>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1143000"/>
          </a:xfrm>
        </p:spPr>
        <p:txBody>
          <a:bodyPr/>
          <a:lstStyle/>
          <a:p>
            <a:pPr algn="r" rtl="1">
              <a:defRPr/>
            </a:pPr>
            <a:r>
              <a:rPr lang="fa-IR" sz="4000" b="1" dirty="0">
                <a:cs typeface="B Lotus" pitchFamily="2" charset="-78"/>
              </a:rPr>
              <a:t>منحنی دوز-پاسخ داروهای آرام بخش و خواب آور</a:t>
            </a:r>
            <a:r>
              <a:rPr lang="en-US" b="1" dirty="0"/>
              <a:t> </a:t>
            </a:r>
            <a:endParaRPr lang="en-US" dirty="0"/>
          </a:p>
        </p:txBody>
      </p:sp>
      <p:pic>
        <p:nvPicPr>
          <p:cNvPr id="4" name="Voice 009">
            <a:hlinkClick r:id="" action="ppaction://media"/>
          </p:cNvPr>
          <p:cNvPicPr>
            <a:picLocks noGrp="1" noChangeAspect="1"/>
          </p:cNvPicPr>
          <p:nvPr>
            <p:ph sz="half" idx="1"/>
            <a:audioFile r:link="rId2"/>
            <p:extLst>
              <p:ext uri="{DAA4B4D4-6D71-4841-9C94-3DE7FCFB9230}">
                <p14:media xmlns:p14="http://schemas.microsoft.com/office/powerpoint/2010/main" r:embed="rId1"/>
              </p:ext>
            </p:extLst>
          </p:nvPr>
        </p:nvPicPr>
        <p:blipFill>
          <a:blip r:embed="rId4"/>
          <a:stretch>
            <a:fillRect/>
          </a:stretch>
        </p:blipFill>
        <p:spPr>
          <a:xfrm>
            <a:off x="2347913" y="3794125"/>
            <a:ext cx="487362" cy="487363"/>
          </a:xfrm>
        </p:spPr>
      </p:pic>
      <p:sp>
        <p:nvSpPr>
          <p:cNvPr id="9220" name="Content Placeholder 3"/>
          <p:cNvSpPr>
            <a:spLocks noGrp="1"/>
          </p:cNvSpPr>
          <p:nvPr>
            <p:ph sz="half" idx="2"/>
          </p:nvPr>
        </p:nvSpPr>
        <p:spPr>
          <a:xfrm>
            <a:off x="4851400" y="1981200"/>
            <a:ext cx="4267200" cy="4191000"/>
          </a:xfrm>
        </p:spPr>
        <p:txBody>
          <a:bodyPr/>
          <a:lstStyle/>
          <a:p>
            <a:pPr marL="0" indent="0" algn="r" rtl="1">
              <a:buFontTx/>
              <a:buNone/>
            </a:pPr>
            <a:r>
              <a:rPr lang="en-US" altLang="en-US" b="1" dirty="0">
                <a:cs typeface="B Lotus" panose="00000400000000000000" pitchFamily="2" charset="-78"/>
              </a:rPr>
              <a:t> </a:t>
            </a:r>
            <a:r>
              <a:rPr lang="fa-IR" altLang="en-US" b="1" dirty="0">
                <a:cs typeface="B Lotus" panose="00000400000000000000" pitchFamily="2" charset="-78"/>
              </a:rPr>
              <a:t>دوزهای مختلف این داروها</a:t>
            </a:r>
          </a:p>
          <a:p>
            <a:pPr marL="0" indent="0" algn="r" rtl="1">
              <a:buFontTx/>
              <a:buNone/>
            </a:pPr>
            <a:r>
              <a:rPr lang="en-US" altLang="en-US" b="1" dirty="0">
                <a:cs typeface="B Lotus" panose="00000400000000000000" pitchFamily="2" charset="-78"/>
              </a:rPr>
              <a:t> </a:t>
            </a:r>
            <a:r>
              <a:rPr lang="fa-IR" altLang="en-US" b="1" dirty="0">
                <a:cs typeface="B Lotus" panose="00000400000000000000" pitchFamily="2" charset="-78"/>
              </a:rPr>
              <a:t>که دپرسان </a:t>
            </a:r>
            <a:r>
              <a:rPr lang="en-US" altLang="en-US" b="1" dirty="0">
                <a:cs typeface="B Lotus" panose="00000400000000000000" pitchFamily="2" charset="-78"/>
              </a:rPr>
              <a:t>CNS</a:t>
            </a:r>
            <a:r>
              <a:rPr lang="fa-IR" altLang="en-US" b="1" dirty="0">
                <a:cs typeface="B Lotus" panose="00000400000000000000" pitchFamily="2" charset="-78"/>
              </a:rPr>
              <a:t> هستند </a:t>
            </a:r>
            <a:endParaRPr lang="en-US" altLang="en-US" b="1" dirty="0">
              <a:cs typeface="B Lotus" panose="00000400000000000000" pitchFamily="2" charset="-78"/>
            </a:endParaRPr>
          </a:p>
          <a:p>
            <a:pPr marL="0" indent="0" algn="r" rtl="1">
              <a:buFontTx/>
              <a:buNone/>
            </a:pPr>
            <a:r>
              <a:rPr lang="en-US" altLang="en-US" b="1" dirty="0">
                <a:cs typeface="B Lotus" panose="00000400000000000000" pitchFamily="2" charset="-78"/>
              </a:rPr>
              <a:t> </a:t>
            </a:r>
            <a:r>
              <a:rPr lang="fa-IR" altLang="en-US" b="1" dirty="0">
                <a:cs typeface="B Lotus" panose="00000400000000000000" pitchFamily="2" charset="-78"/>
              </a:rPr>
              <a:t>موجب درجات مختلفی از</a:t>
            </a:r>
          </a:p>
          <a:p>
            <a:pPr marL="0" indent="0" algn="r" rtl="1">
              <a:buFontTx/>
              <a:buNone/>
            </a:pPr>
            <a:r>
              <a:rPr lang="fa-IR" altLang="en-US" b="1" dirty="0">
                <a:cs typeface="B Lotus" panose="00000400000000000000" pitchFamily="2" charset="-78"/>
              </a:rPr>
              <a:t> تضعیف</a:t>
            </a:r>
            <a:r>
              <a:rPr lang="en-US" altLang="en-US" b="1" dirty="0">
                <a:cs typeface="B Lotus" panose="00000400000000000000" pitchFamily="2" charset="-78"/>
              </a:rPr>
              <a:t>CNS  </a:t>
            </a:r>
            <a:r>
              <a:rPr lang="fa-IR" altLang="en-US" b="1" dirty="0">
                <a:cs typeface="B Lotus" panose="00000400000000000000" pitchFamily="2" charset="-78"/>
              </a:rPr>
              <a:t> به صورت </a:t>
            </a:r>
          </a:p>
          <a:p>
            <a:pPr marL="0" indent="0" algn="r" rtl="1">
              <a:buFontTx/>
              <a:buNone/>
            </a:pPr>
            <a:r>
              <a:rPr lang="fa-IR" altLang="en-US" b="1" dirty="0">
                <a:cs typeface="B Lotus" panose="00000400000000000000" pitchFamily="2" charset="-78"/>
              </a:rPr>
              <a:t>آرامش، خواب، بیهوشی، کوما</a:t>
            </a:r>
          </a:p>
          <a:p>
            <a:pPr marL="0" indent="0" algn="r" rtl="1">
              <a:buFontTx/>
              <a:buNone/>
            </a:pPr>
            <a:r>
              <a:rPr lang="fa-IR" altLang="en-US" b="1" dirty="0">
                <a:cs typeface="B Lotus" panose="00000400000000000000" pitchFamily="2" charset="-78"/>
              </a:rPr>
              <a:t> و مرگ می گردد. </a:t>
            </a:r>
            <a:endParaRPr lang="en-US" altLang="en-US" b="1" dirty="0">
              <a:cs typeface="B Lotus" panose="00000400000000000000" pitchFamily="2" charset="-78"/>
            </a:endParaRPr>
          </a:p>
        </p:txBody>
      </p:sp>
      <p:pic>
        <p:nvPicPr>
          <p:cNvPr id="922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524000"/>
            <a:ext cx="55372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 name="TextBox 2"/>
          <p:cNvSpPr txBox="1"/>
          <p:nvPr/>
        </p:nvSpPr>
        <p:spPr>
          <a:xfrm>
            <a:off x="1758950" y="5749925"/>
            <a:ext cx="4038600" cy="369888"/>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A: </a:t>
            </a:r>
            <a:r>
              <a:rPr kumimoji="0" lang="en-US" sz="1800" b="0" i="0" u="none" strike="noStrike" kern="1200" cap="none" spc="0" normalizeH="0" baseline="0" noProof="0" dirty="0" err="1">
                <a:ln>
                  <a:noFill/>
                </a:ln>
                <a:solidFill>
                  <a:srgbClr val="000000"/>
                </a:solidFill>
                <a:effectLst/>
                <a:uLnTx/>
                <a:uFillTx/>
                <a:latin typeface="Arial"/>
                <a:ea typeface="+mn-ea"/>
                <a:cs typeface="+mn-cs"/>
              </a:rPr>
              <a:t>Barbiturates,B</a:t>
            </a:r>
            <a:r>
              <a:rPr kumimoji="0" lang="en-US" sz="1800" b="0" i="0" u="none" strike="noStrike" kern="1200" cap="none" spc="0" normalizeH="0" baseline="0" noProof="0" dirty="0">
                <a:ln>
                  <a:noFill/>
                </a:ln>
                <a:solidFill>
                  <a:srgbClr val="000000"/>
                </a:solidFill>
                <a:effectLst/>
                <a:uLnTx/>
                <a:uFillTx/>
                <a:latin typeface="Arial"/>
                <a:ea typeface="+mn-ea"/>
                <a:cs typeface="+mn-cs"/>
              </a:rPr>
              <a:t>: Benzodiazepines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9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219200"/>
          </a:xfrm>
        </p:spPr>
        <p:txBody>
          <a:bodyPr/>
          <a:lstStyle/>
          <a:p>
            <a:pPr algn="ctr" rtl="1">
              <a:defRPr/>
            </a:pPr>
            <a:br>
              <a:rPr lang="fa-IR" b="1" dirty="0">
                <a:cs typeface="B Lotus" pitchFamily="2" charset="-78"/>
              </a:rPr>
            </a:br>
            <a:r>
              <a:rPr lang="fa-IR" b="1" dirty="0">
                <a:cs typeface="B Lotus" pitchFamily="2" charset="-78"/>
              </a:rPr>
              <a:t>باربیتوراتها</a:t>
            </a:r>
            <a:r>
              <a:rPr lang="en-US" b="1" dirty="0">
                <a:cs typeface="B Lotus" pitchFamily="2" charset="-78"/>
              </a:rPr>
              <a:t>Barbiturates </a:t>
            </a:r>
            <a:br>
              <a:rPr lang="fa-IR" b="1" dirty="0">
                <a:cs typeface="B Lotus" pitchFamily="2" charset="-78"/>
              </a:rPr>
            </a:br>
            <a:endParaRPr lang="en-US" dirty="0"/>
          </a:p>
        </p:txBody>
      </p:sp>
      <p:sp>
        <p:nvSpPr>
          <p:cNvPr id="3" name="Content Placeholder 2"/>
          <p:cNvSpPr>
            <a:spLocks noGrp="1"/>
          </p:cNvSpPr>
          <p:nvPr>
            <p:ph idx="1"/>
          </p:nvPr>
        </p:nvSpPr>
        <p:spPr>
          <a:xfrm>
            <a:off x="76200" y="1676400"/>
            <a:ext cx="8970963" cy="4419600"/>
          </a:xfrm>
        </p:spPr>
        <p:txBody>
          <a:bodyPr/>
          <a:lstStyle/>
          <a:p>
            <a:pPr>
              <a:buFont typeface="Wingdings" pitchFamily="2" charset="2"/>
              <a:buChar char="Ø"/>
              <a:defRPr/>
            </a:pPr>
            <a:r>
              <a:rPr lang="en-US" b="1" dirty="0"/>
              <a:t>Phenobarbital </a:t>
            </a:r>
            <a:r>
              <a:rPr lang="en-US" i="1" dirty="0">
                <a:cs typeface="B Lotus" pitchFamily="2" charset="-78"/>
              </a:rPr>
              <a:t>TAB, AMP</a:t>
            </a:r>
            <a:r>
              <a:rPr lang="en-US" b="1" dirty="0">
                <a:cs typeface="B Lotus" pitchFamily="2" charset="-78"/>
              </a:rPr>
              <a:t> </a:t>
            </a:r>
            <a:r>
              <a:rPr lang="fa-IR" sz="3600" b="1" dirty="0">
                <a:cs typeface="B Lotus" pitchFamily="2" charset="-78"/>
              </a:rPr>
              <a:t>فنوباربیتال             </a:t>
            </a:r>
          </a:p>
          <a:p>
            <a:pPr marL="0" indent="0">
              <a:buFontTx/>
              <a:buNone/>
              <a:defRPr/>
            </a:pPr>
            <a:r>
              <a:rPr lang="fa-IR" sz="2800" b="1" dirty="0">
                <a:cs typeface="B Lotus" pitchFamily="2" charset="-78"/>
              </a:rPr>
              <a:t>           </a:t>
            </a:r>
            <a:endParaRPr lang="en-US" sz="2800" b="1" dirty="0">
              <a:cs typeface="B Lotus" pitchFamily="2" charset="-78"/>
            </a:endParaRPr>
          </a:p>
          <a:p>
            <a:pPr marL="0" indent="0">
              <a:buFontTx/>
              <a:buNone/>
              <a:defRPr/>
            </a:pPr>
            <a:endParaRPr lang="en-US" sz="2800" b="1" dirty="0">
              <a:cs typeface="B Lotus" pitchFamily="2" charset="-78"/>
            </a:endParaRPr>
          </a:p>
          <a:p>
            <a:pPr marL="0" indent="0">
              <a:buFontTx/>
              <a:buNone/>
              <a:defRPr/>
            </a:pPr>
            <a:endParaRPr lang="en-US" sz="2800" b="1" dirty="0">
              <a:cs typeface="B Lotus" pitchFamily="2" charset="-78"/>
            </a:endParaRPr>
          </a:p>
          <a:p>
            <a:pPr marL="0" indent="0">
              <a:buFontTx/>
              <a:buNone/>
              <a:defRPr/>
            </a:pPr>
            <a:r>
              <a:rPr lang="fa-IR" sz="2800" b="1" dirty="0">
                <a:cs typeface="B Lotus" pitchFamily="2" charset="-78"/>
              </a:rPr>
              <a:t>     </a:t>
            </a:r>
            <a:endParaRPr lang="en-US" sz="2800" b="1" dirty="0">
              <a:cs typeface="B Lotus" pitchFamily="2" charset="-78"/>
            </a:endParaRPr>
          </a:p>
          <a:p>
            <a:pPr>
              <a:buFont typeface="Wingdings" pitchFamily="2" charset="2"/>
              <a:buChar char="Ø"/>
              <a:defRPr/>
            </a:pPr>
            <a:endParaRPr lang="fa-IR" b="1" dirty="0"/>
          </a:p>
          <a:p>
            <a:pPr>
              <a:buFont typeface="Wingdings" pitchFamily="2" charset="2"/>
              <a:buChar char="Ø"/>
              <a:defRPr/>
            </a:pPr>
            <a:r>
              <a:rPr lang="en-US" b="1" dirty="0"/>
              <a:t>Thiopental Sodium </a:t>
            </a:r>
            <a:r>
              <a:rPr lang="en-US" i="1" dirty="0"/>
              <a:t>AMP</a:t>
            </a:r>
            <a:r>
              <a:rPr lang="fa-IR" sz="2800" i="1" dirty="0"/>
              <a:t> </a:t>
            </a:r>
            <a:r>
              <a:rPr lang="fa-IR" sz="3600" b="1" dirty="0" err="1">
                <a:cs typeface="B Lotus" pitchFamily="2" charset="-78"/>
              </a:rPr>
              <a:t>تیوپنتال</a:t>
            </a:r>
            <a:r>
              <a:rPr lang="fa-IR" sz="3600" b="1" dirty="0">
                <a:cs typeface="B Lotus" pitchFamily="2" charset="-78"/>
              </a:rPr>
              <a:t>                   </a:t>
            </a:r>
            <a:endParaRPr lang="en-US" sz="3600" b="1" dirty="0">
              <a:cs typeface="B Lotus" pitchFamily="2" charset="-78"/>
            </a:endParaRP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l="18594" t="17317" r="22668" b="22540"/>
          <a:stretch>
            <a:fillRect/>
          </a:stretch>
        </p:blipFill>
        <p:spPr bwMode="auto">
          <a:xfrm>
            <a:off x="152400" y="2430463"/>
            <a:ext cx="2590800" cy="176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462213"/>
            <a:ext cx="2686050" cy="173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1270" name="Picture 8"/>
          <p:cNvPicPr>
            <a:picLocks noChangeAspect="1" noChangeArrowheads="1"/>
          </p:cNvPicPr>
          <p:nvPr/>
        </p:nvPicPr>
        <p:blipFill>
          <a:blip r:embed="rId4">
            <a:extLst>
              <a:ext uri="{28A0092B-C50C-407E-A947-70E740481C1C}">
                <a14:useLocalDpi xmlns:a14="http://schemas.microsoft.com/office/drawing/2010/main" val="0"/>
              </a:ext>
            </a:extLst>
          </a:blip>
          <a:srcRect l="8151" t="7234" r="4903" b="4723"/>
          <a:stretch>
            <a:fillRect/>
          </a:stretch>
        </p:blipFill>
        <p:spPr bwMode="auto">
          <a:xfrm>
            <a:off x="4953000" y="4876800"/>
            <a:ext cx="1609725" cy="191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127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2335213"/>
            <a:ext cx="3408363"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400"/>
            <a:ext cx="8382000" cy="990600"/>
          </a:xfrm>
        </p:spPr>
        <p:txBody>
          <a:bodyPr/>
          <a:lstStyle/>
          <a:p>
            <a:pPr algn="ctr" rtl="1">
              <a:defRPr/>
            </a:pPr>
            <a:br>
              <a:rPr lang="fa-IR" b="1" dirty="0">
                <a:cs typeface="B Lotus" pitchFamily="2" charset="-78"/>
              </a:rPr>
            </a:br>
            <a:r>
              <a:rPr lang="fa-IR" b="1" dirty="0">
                <a:cs typeface="B Lotus" pitchFamily="2" charset="-78"/>
              </a:rPr>
              <a:t>باربیتوراتها</a:t>
            </a:r>
            <a:r>
              <a:rPr lang="en-US" b="1" dirty="0">
                <a:cs typeface="B Lotus" pitchFamily="2" charset="-78"/>
              </a:rPr>
              <a:t>Barbiturates </a:t>
            </a:r>
            <a:br>
              <a:rPr lang="fa-IR" b="1" dirty="0">
                <a:cs typeface="B Lotus" pitchFamily="2" charset="-78"/>
              </a:rPr>
            </a:br>
            <a:endParaRPr lang="en-US" dirty="0"/>
          </a:p>
        </p:txBody>
      </p:sp>
      <p:sp>
        <p:nvSpPr>
          <p:cNvPr id="11267" name="Content Placeholder 2"/>
          <p:cNvSpPr>
            <a:spLocks noGrp="1"/>
          </p:cNvSpPr>
          <p:nvPr>
            <p:ph idx="1"/>
          </p:nvPr>
        </p:nvSpPr>
        <p:spPr>
          <a:xfrm>
            <a:off x="152400" y="1143000"/>
            <a:ext cx="8915400" cy="5410200"/>
          </a:xfrm>
        </p:spPr>
        <p:txBody>
          <a:bodyPr/>
          <a:lstStyle/>
          <a:p>
            <a:pPr algn="r" rtl="1">
              <a:defRPr/>
            </a:pPr>
            <a:r>
              <a:rPr lang="fa-IR" sz="2800" b="1" dirty="0">
                <a:cs typeface="B Lotus" pitchFamily="2" charset="-78"/>
              </a:rPr>
              <a:t>باربیتوراتها اثر </a:t>
            </a:r>
            <a:r>
              <a:rPr lang="fa-IR" sz="2800" b="1" dirty="0">
                <a:solidFill>
                  <a:srgbClr val="C00000"/>
                </a:solidFill>
                <a:cs typeface="B Lotus" pitchFamily="2" charset="-78"/>
              </a:rPr>
              <a:t>گابا</a:t>
            </a:r>
            <a:r>
              <a:rPr lang="fa-IR" sz="2800" b="1" dirty="0">
                <a:solidFill>
                  <a:srgbClr val="86473A"/>
                </a:solidFill>
                <a:cs typeface="B Lotus" pitchFamily="2" charset="-78"/>
              </a:rPr>
              <a:t> </a:t>
            </a:r>
            <a:r>
              <a:rPr lang="fa-IR" sz="2800" b="1" dirty="0">
                <a:cs typeface="B Lotus" pitchFamily="2" charset="-78"/>
              </a:rPr>
              <a:t>را تقویت و طولانی می کنند و نیز با حل شدن در غشاء نورون مانع از آزاد شدن واسطه های تحریکی میشوند.</a:t>
            </a:r>
          </a:p>
          <a:p>
            <a:pPr algn="r" rtl="1">
              <a:defRPr/>
            </a:pPr>
            <a:r>
              <a:rPr lang="fa-IR" sz="2800" b="1" dirty="0">
                <a:cs typeface="B Lotus" pitchFamily="2" charset="-78"/>
              </a:rPr>
              <a:t>خطرناکتر از بنزودیازپین ها هستند. </a:t>
            </a:r>
          </a:p>
          <a:p>
            <a:pPr algn="r" rtl="1">
              <a:defRPr/>
            </a:pPr>
            <a:r>
              <a:rPr lang="fa-IR" sz="2800" b="1" dirty="0">
                <a:cs typeface="B Lotus" pitchFamily="2" charset="-78"/>
              </a:rPr>
              <a:t>گابا یک واسطه مهاری در </a:t>
            </a:r>
            <a:r>
              <a:rPr lang="en-US" sz="2800" b="1" dirty="0">
                <a:cs typeface="B Lotus" pitchFamily="2" charset="-78"/>
              </a:rPr>
              <a:t>CNS</a:t>
            </a:r>
            <a:r>
              <a:rPr lang="fa-IR" sz="2800" b="1" dirty="0">
                <a:cs typeface="B Lotus" pitchFamily="2" charset="-78"/>
              </a:rPr>
              <a:t> است (مانع ایجاد پتانسیل عمل در نورون میشود)و دارای دو نوع گیرنده</a:t>
            </a:r>
            <a:r>
              <a:rPr lang="en-US" sz="2800" b="1" dirty="0">
                <a:cs typeface="B Lotus" pitchFamily="2" charset="-78"/>
              </a:rPr>
              <a:t>GABA</a:t>
            </a:r>
            <a:r>
              <a:rPr lang="en-US" sz="2800" b="1" baseline="-25000" dirty="0">
                <a:cs typeface="B Lotus" pitchFamily="2" charset="-78"/>
              </a:rPr>
              <a:t>A</a:t>
            </a:r>
            <a:r>
              <a:rPr lang="fa-IR" sz="2800" b="1" dirty="0">
                <a:cs typeface="B Lotus" pitchFamily="2" charset="-78"/>
              </a:rPr>
              <a:t> و </a:t>
            </a:r>
            <a:r>
              <a:rPr lang="en-US" sz="2800" b="1" dirty="0">
                <a:cs typeface="B Lotus" pitchFamily="2" charset="-78"/>
              </a:rPr>
              <a:t>GABA</a:t>
            </a:r>
            <a:r>
              <a:rPr lang="en-US" sz="2800" b="1" baseline="-25000" dirty="0">
                <a:cs typeface="B Lotus" pitchFamily="2" charset="-78"/>
              </a:rPr>
              <a:t>B</a:t>
            </a:r>
            <a:r>
              <a:rPr lang="fa-IR" sz="2800" b="1" dirty="0">
                <a:cs typeface="B Lotus" pitchFamily="2" charset="-78"/>
              </a:rPr>
              <a:t> میباشد.</a:t>
            </a:r>
          </a:p>
          <a:p>
            <a:pPr algn="r" rtl="1">
              <a:defRPr/>
            </a:pPr>
            <a:r>
              <a:rPr lang="fa-IR" sz="2800" b="1" dirty="0">
                <a:cs typeface="B Lotus" pitchFamily="2" charset="-78"/>
              </a:rPr>
              <a:t>اتصال گابا به گیرنده </a:t>
            </a:r>
            <a:r>
              <a:rPr lang="en-US" sz="2800" b="1" dirty="0">
                <a:cs typeface="B Lotus" pitchFamily="2" charset="-78"/>
              </a:rPr>
              <a:t>GABA</a:t>
            </a:r>
            <a:r>
              <a:rPr lang="en-US" sz="2800" b="1" baseline="-25000" dirty="0">
                <a:cs typeface="B Lotus" pitchFamily="2" charset="-78"/>
              </a:rPr>
              <a:t>A</a:t>
            </a:r>
            <a:r>
              <a:rPr lang="fa-IR" sz="2800" b="1" dirty="0">
                <a:cs typeface="B Lotus" pitchFamily="2" charset="-78"/>
              </a:rPr>
              <a:t> که یک </a:t>
            </a:r>
          </a:p>
          <a:p>
            <a:pPr marL="0" indent="0" algn="r" rtl="1">
              <a:buFontTx/>
              <a:buNone/>
              <a:defRPr/>
            </a:pPr>
            <a:r>
              <a:rPr lang="fa-IR" sz="2800" b="1" dirty="0">
                <a:cs typeface="B Lotus" pitchFamily="2" charset="-78"/>
              </a:rPr>
              <a:t>  کانال یونی است موجب افزایش ورود </a:t>
            </a:r>
          </a:p>
          <a:p>
            <a:pPr marL="0" indent="0" algn="r" rtl="1">
              <a:buFontTx/>
              <a:buNone/>
              <a:defRPr/>
            </a:pPr>
            <a:r>
              <a:rPr lang="fa-IR" sz="2800" b="1" dirty="0">
                <a:cs typeface="B Lotus" pitchFamily="2" charset="-78"/>
              </a:rPr>
              <a:t>  یون کلر بدرون نورون (هیپرپلاریزاسیون) </a:t>
            </a:r>
          </a:p>
          <a:p>
            <a:pPr marL="0" indent="0" algn="r" rtl="1">
              <a:buFontTx/>
              <a:buNone/>
              <a:defRPr/>
            </a:pPr>
            <a:r>
              <a:rPr lang="fa-IR" sz="2800" b="1" dirty="0">
                <a:cs typeface="B Lotus" pitchFamily="2" charset="-78"/>
              </a:rPr>
              <a:t>  می شود.</a:t>
            </a:r>
          </a:p>
          <a:p>
            <a:pPr algn="r" rtl="1">
              <a:defRPr/>
            </a:pPr>
            <a:r>
              <a:rPr lang="fa-IR" sz="2800" b="1" dirty="0">
                <a:cs typeface="B Lotus" pitchFamily="2" charset="-78"/>
              </a:rPr>
              <a:t>باربیتوراتها </a:t>
            </a:r>
            <a:r>
              <a:rPr lang="fa-IR" sz="2800" b="1" dirty="0">
                <a:solidFill>
                  <a:srgbClr val="FF0000"/>
                </a:solidFill>
                <a:cs typeface="B Lotus" pitchFamily="2" charset="-78"/>
              </a:rPr>
              <a:t>مدت زمان</a:t>
            </a:r>
            <a:r>
              <a:rPr lang="fa-IR" sz="2800" b="1" dirty="0">
                <a:cs typeface="B Lotus" pitchFamily="2" charset="-78"/>
              </a:rPr>
              <a:t> فعال بودن کانال</a:t>
            </a:r>
          </a:p>
          <a:p>
            <a:pPr marL="0" indent="0" algn="r" rtl="1">
              <a:buFontTx/>
              <a:buNone/>
              <a:defRPr/>
            </a:pPr>
            <a:r>
              <a:rPr lang="fa-IR" sz="2800" b="1" dirty="0">
                <a:cs typeface="B Lotus" pitchFamily="2" charset="-78"/>
              </a:rPr>
              <a:t>   کلر را افزایش میدهند.</a:t>
            </a:r>
            <a:endParaRPr lang="en-US" sz="2800" b="1" dirty="0">
              <a:cs typeface="B Lotus" pitchFamily="2" charset="-78"/>
            </a:endParaRPr>
          </a:p>
        </p:txBody>
      </p:sp>
      <p:pic>
        <p:nvPicPr>
          <p:cNvPr id="122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5200"/>
            <a:ext cx="40830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1219200" y="1905000"/>
            <a:ext cx="7010400" cy="3733800"/>
          </a:xfrm>
          <a:prstGeom prst="rect">
            <a:avLst/>
          </a:prstGeom>
          <a:solidFill>
            <a:srgbClr val="FFFFCC"/>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fa-IR"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15" name="Text Box 4"/>
          <p:cNvSpPr txBox="1">
            <a:spLocks noChangeArrowheads="1"/>
          </p:cNvSpPr>
          <p:nvPr/>
        </p:nvSpPr>
        <p:spPr bwMode="auto">
          <a:xfrm rot="-5367614">
            <a:off x="-1393825" y="3522663"/>
            <a:ext cx="3397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Membrane Potential (mV)</a:t>
            </a:r>
          </a:p>
        </p:txBody>
      </p:sp>
      <p:sp>
        <p:nvSpPr>
          <p:cNvPr id="13316" name="Line 5"/>
          <p:cNvSpPr>
            <a:spLocks noChangeShapeType="1"/>
          </p:cNvSpPr>
          <p:nvPr/>
        </p:nvSpPr>
        <p:spPr bwMode="auto">
          <a:xfrm>
            <a:off x="1219200" y="4191000"/>
            <a:ext cx="7010400" cy="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17" name="Line 6"/>
          <p:cNvSpPr>
            <a:spLocks noChangeShapeType="1"/>
          </p:cNvSpPr>
          <p:nvPr/>
        </p:nvSpPr>
        <p:spPr bwMode="auto">
          <a:xfrm>
            <a:off x="1066800" y="41910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18" name="Line 7"/>
          <p:cNvSpPr>
            <a:spLocks noChangeShapeType="1"/>
          </p:cNvSpPr>
          <p:nvPr/>
        </p:nvSpPr>
        <p:spPr bwMode="auto">
          <a:xfrm>
            <a:off x="1066800" y="48768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19" name="Line 8"/>
          <p:cNvSpPr>
            <a:spLocks noChangeShapeType="1"/>
          </p:cNvSpPr>
          <p:nvPr/>
        </p:nvSpPr>
        <p:spPr bwMode="auto">
          <a:xfrm>
            <a:off x="1066800" y="28194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0" name="Line 9"/>
          <p:cNvSpPr>
            <a:spLocks noChangeShapeType="1"/>
          </p:cNvSpPr>
          <p:nvPr/>
        </p:nvSpPr>
        <p:spPr bwMode="auto">
          <a:xfrm>
            <a:off x="1066800" y="33528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1" name="Text Box 10"/>
          <p:cNvSpPr txBox="1">
            <a:spLocks noChangeArrowheads="1"/>
          </p:cNvSpPr>
          <p:nvPr/>
        </p:nvSpPr>
        <p:spPr bwMode="auto">
          <a:xfrm>
            <a:off x="654050" y="4038600"/>
            <a:ext cx="48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-50</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2" name="Text Box 11"/>
          <p:cNvSpPr txBox="1">
            <a:spLocks noChangeArrowheads="1"/>
          </p:cNvSpPr>
          <p:nvPr/>
        </p:nvSpPr>
        <p:spPr bwMode="auto">
          <a:xfrm>
            <a:off x="609600" y="4648200"/>
            <a:ext cx="48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-70</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3" name="Text Box 12"/>
          <p:cNvSpPr txBox="1">
            <a:spLocks noChangeArrowheads="1"/>
          </p:cNvSpPr>
          <p:nvPr/>
        </p:nvSpPr>
        <p:spPr bwMode="auto">
          <a:xfrm>
            <a:off x="768350" y="3124200"/>
            <a:ext cx="29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0</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4" name="Text Box 13"/>
          <p:cNvSpPr txBox="1">
            <a:spLocks noChangeArrowheads="1"/>
          </p:cNvSpPr>
          <p:nvPr/>
        </p:nvSpPr>
        <p:spPr bwMode="auto">
          <a:xfrm>
            <a:off x="601663" y="2605088"/>
            <a:ext cx="541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+30</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5" name="Text Box 14"/>
          <p:cNvSpPr txBox="1">
            <a:spLocks noChangeArrowheads="1"/>
          </p:cNvSpPr>
          <p:nvPr/>
        </p:nvSpPr>
        <p:spPr bwMode="auto">
          <a:xfrm>
            <a:off x="3565525" y="6213475"/>
            <a:ext cx="173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Time (msec)</a:t>
            </a:r>
          </a:p>
        </p:txBody>
      </p:sp>
      <p:sp>
        <p:nvSpPr>
          <p:cNvPr id="13326" name="AutoShape 15"/>
          <p:cNvSpPr>
            <a:spLocks noChangeArrowheads="1"/>
          </p:cNvSpPr>
          <p:nvPr/>
        </p:nvSpPr>
        <p:spPr bwMode="auto">
          <a:xfrm>
            <a:off x="7620000" y="3352800"/>
            <a:ext cx="1219200" cy="609600"/>
          </a:xfrm>
          <a:prstGeom prst="wedgeRoundRectCallout">
            <a:avLst>
              <a:gd name="adj1" fmla="val -100653"/>
              <a:gd name="adj2" fmla="val 86458"/>
              <a:gd name="adj3" fmla="val 16667"/>
            </a:avLst>
          </a:prstGeom>
          <a:solidFill>
            <a:schemeClr val="accent1"/>
          </a:solidFill>
          <a:ln w="9525">
            <a:solidFill>
              <a:srgbClr val="6600FF"/>
            </a:solidFill>
            <a:miter lim="800000"/>
            <a:headEnd/>
            <a:tailEnd/>
          </a:ln>
          <a:effectLst>
            <a:outerShdw dist="107763" dir="2700000" algn="ctr" rotWithShape="0">
              <a:schemeClr val="bg2"/>
            </a:outerShdw>
          </a:effec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CC"/>
                </a:solidFill>
                <a:effectLst/>
                <a:uLnTx/>
                <a:uFillTx/>
                <a:latin typeface="Times New Roman" panose="02020603050405020304" pitchFamily="18" charset="0"/>
                <a:ea typeface="+mn-ea"/>
                <a:cs typeface="+mn-cs"/>
              </a:rPr>
              <a:t>Threshold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CC"/>
                </a:solidFill>
                <a:effectLst/>
                <a:uLnTx/>
                <a:uFillTx/>
                <a:latin typeface="Times New Roman" panose="02020603050405020304" pitchFamily="18" charset="0"/>
                <a:ea typeface="+mn-ea"/>
                <a:cs typeface="+mn-cs"/>
              </a:rPr>
              <a:t>Potential</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7" name="AutoShape 16"/>
          <p:cNvSpPr>
            <a:spLocks noChangeArrowheads="1"/>
          </p:cNvSpPr>
          <p:nvPr/>
        </p:nvSpPr>
        <p:spPr bwMode="auto">
          <a:xfrm>
            <a:off x="6248400" y="5334000"/>
            <a:ext cx="2514600" cy="762000"/>
          </a:xfrm>
          <a:prstGeom prst="wedgeRoundRectCallout">
            <a:avLst>
              <a:gd name="adj1" fmla="val -39204"/>
              <a:gd name="adj2" fmla="val -98542"/>
              <a:gd name="adj3" fmla="val 16667"/>
            </a:avLst>
          </a:prstGeom>
          <a:solidFill>
            <a:schemeClr val="accent1"/>
          </a:solidFill>
          <a:ln w="9525">
            <a:solidFill>
              <a:srgbClr val="6600FF"/>
            </a:solidFill>
            <a:miter lim="800000"/>
            <a:headEnd/>
            <a:tailEnd/>
          </a:ln>
          <a:effectLst>
            <a:outerShdw dist="107763" dir="2700000" algn="ctr" rotWithShape="0">
              <a:schemeClr val="bg2"/>
            </a:outerShdw>
          </a:effec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FFCC"/>
                </a:solidFill>
                <a:effectLst/>
                <a:uLnTx/>
                <a:uFillTx/>
                <a:latin typeface="Times New Roman" panose="02020603050405020304" pitchFamily="18" charset="0"/>
                <a:ea typeface="+mn-ea"/>
                <a:cs typeface="+mn-cs"/>
              </a:rPr>
              <a:t>Resting Membrane</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FFFFCC"/>
                </a:solidFill>
                <a:effectLst/>
                <a:uLnTx/>
                <a:uFillTx/>
                <a:latin typeface="Times New Roman" panose="02020603050405020304" pitchFamily="18" charset="0"/>
                <a:ea typeface="+mn-ea"/>
                <a:cs typeface="+mn-cs"/>
              </a:rPr>
              <a:t>Potential</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8" name="Freeform 17"/>
          <p:cNvSpPr>
            <a:spLocks/>
          </p:cNvSpPr>
          <p:nvPr/>
        </p:nvSpPr>
        <p:spPr bwMode="auto">
          <a:xfrm>
            <a:off x="1219200" y="2727325"/>
            <a:ext cx="7037388" cy="2354263"/>
          </a:xfrm>
          <a:custGeom>
            <a:avLst/>
            <a:gdLst>
              <a:gd name="T0" fmla="*/ 0 w 4433"/>
              <a:gd name="T1" fmla="*/ 2147483646 h 1483"/>
              <a:gd name="T2" fmla="*/ 2147483646 w 4433"/>
              <a:gd name="T3" fmla="*/ 2147483646 h 1483"/>
              <a:gd name="T4" fmla="*/ 2147483646 w 4433"/>
              <a:gd name="T5" fmla="*/ 2147483646 h 1483"/>
              <a:gd name="T6" fmla="*/ 2147483646 w 4433"/>
              <a:gd name="T7" fmla="*/ 2147483646 h 1483"/>
              <a:gd name="T8" fmla="*/ 2147483646 w 4433"/>
              <a:gd name="T9" fmla="*/ 2147483646 h 1483"/>
              <a:gd name="T10" fmla="*/ 2147483646 w 4433"/>
              <a:gd name="T11" fmla="*/ 2147483646 h 1483"/>
              <a:gd name="T12" fmla="*/ 0 60000 65536"/>
              <a:gd name="T13" fmla="*/ 0 60000 65536"/>
              <a:gd name="T14" fmla="*/ 0 60000 65536"/>
              <a:gd name="T15" fmla="*/ 0 60000 65536"/>
              <a:gd name="T16" fmla="*/ 0 60000 65536"/>
              <a:gd name="T17" fmla="*/ 0 60000 65536"/>
              <a:gd name="T18" fmla="*/ 0 w 4433"/>
              <a:gd name="T19" fmla="*/ 0 h 1483"/>
              <a:gd name="T20" fmla="*/ 4433 w 4433"/>
              <a:gd name="T21" fmla="*/ 1483 h 1483"/>
            </a:gdLst>
            <a:ahLst/>
            <a:cxnLst>
              <a:cxn ang="T12">
                <a:pos x="T0" y="T1"/>
              </a:cxn>
              <a:cxn ang="T13">
                <a:pos x="T2" y="T3"/>
              </a:cxn>
              <a:cxn ang="T14">
                <a:pos x="T4" y="T5"/>
              </a:cxn>
              <a:cxn ang="T15">
                <a:pos x="T6" y="T7"/>
              </a:cxn>
              <a:cxn ang="T16">
                <a:pos x="T8" y="T9"/>
              </a:cxn>
              <a:cxn ang="T17">
                <a:pos x="T10" y="T11"/>
              </a:cxn>
            </a:cxnLst>
            <a:rect l="T18" t="T19" r="T20" b="T21"/>
            <a:pathLst>
              <a:path w="4433" h="1483">
                <a:moveTo>
                  <a:pt x="0" y="1374"/>
                </a:moveTo>
                <a:cubicBezTo>
                  <a:pt x="94" y="1354"/>
                  <a:pt x="444" y="1483"/>
                  <a:pt x="566" y="1255"/>
                </a:cubicBezTo>
                <a:cubicBezTo>
                  <a:pt x="688" y="1027"/>
                  <a:pt x="662" y="8"/>
                  <a:pt x="732" y="4"/>
                </a:cubicBezTo>
                <a:cubicBezTo>
                  <a:pt x="802" y="0"/>
                  <a:pt x="784" y="1000"/>
                  <a:pt x="988" y="1232"/>
                </a:cubicBezTo>
                <a:cubicBezTo>
                  <a:pt x="1192" y="1464"/>
                  <a:pt x="1381" y="1368"/>
                  <a:pt x="1955" y="1393"/>
                </a:cubicBezTo>
                <a:cubicBezTo>
                  <a:pt x="2529" y="1418"/>
                  <a:pt x="3917" y="1384"/>
                  <a:pt x="4433" y="1382"/>
                </a:cubicBezTo>
              </a:path>
            </a:pathLst>
          </a:custGeom>
          <a:noFill/>
          <a:ln w="28575">
            <a:solidFill>
              <a:srgbClr val="CC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29" name="Text Box 18"/>
          <p:cNvSpPr txBox="1">
            <a:spLocks noChangeArrowheads="1"/>
          </p:cNvSpPr>
          <p:nvPr/>
        </p:nvSpPr>
        <p:spPr bwMode="auto">
          <a:xfrm rot="-4975837">
            <a:off x="1131094" y="3107532"/>
            <a:ext cx="1474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Na</a:t>
            </a:r>
            <a:r>
              <a:rPr kumimoji="0" lang="en-US" altLang="en-US" sz="2400" b="0" i="0" u="none" strike="noStrike" kern="1200" cap="none" spc="0" normalizeH="0" baseline="30000" noProof="0">
                <a:ln>
                  <a:noFill/>
                </a:ln>
                <a:solidFill>
                  <a:srgbClr val="000000"/>
                </a:solidFill>
                <a:effectLst/>
                <a:uLnTx/>
                <a:uFillTx/>
                <a:latin typeface="Times New Roman" panose="02020603050405020304" pitchFamily="18" charset="0"/>
                <a:ea typeface="+mn-ea"/>
                <a:cs typeface="+mn-cs"/>
              </a:rPr>
              <a:t>+</a:t>
            </a: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Influx</a:t>
            </a:r>
          </a:p>
        </p:txBody>
      </p:sp>
      <p:sp>
        <p:nvSpPr>
          <p:cNvPr id="13330" name="Text Box 19"/>
          <p:cNvSpPr txBox="1">
            <a:spLocks noChangeArrowheads="1"/>
          </p:cNvSpPr>
          <p:nvPr/>
        </p:nvSpPr>
        <p:spPr bwMode="auto">
          <a:xfrm rot="4891210">
            <a:off x="2132806" y="3124994"/>
            <a:ext cx="1373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K</a:t>
            </a:r>
            <a:r>
              <a:rPr kumimoji="0" lang="en-US" altLang="en-US" sz="2400" b="0" i="0" u="none" strike="noStrike" kern="1200" cap="none" spc="0" normalizeH="0" baseline="30000" noProof="0">
                <a:ln>
                  <a:noFill/>
                </a:ln>
                <a:solidFill>
                  <a:srgbClr val="000000"/>
                </a:solidFill>
                <a:effectLst/>
                <a:uLnTx/>
                <a:uFillTx/>
                <a:latin typeface="Times New Roman" panose="02020603050405020304" pitchFamily="18" charset="0"/>
                <a:ea typeface="+mn-ea"/>
                <a:cs typeface="+mn-cs"/>
              </a:rPr>
              <a:t>+</a:t>
            </a: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Efflux</a:t>
            </a:r>
          </a:p>
        </p:txBody>
      </p:sp>
      <p:sp>
        <p:nvSpPr>
          <p:cNvPr id="20501" name="Freeform 21"/>
          <p:cNvSpPr>
            <a:spLocks/>
          </p:cNvSpPr>
          <p:nvPr/>
        </p:nvSpPr>
        <p:spPr bwMode="auto">
          <a:xfrm>
            <a:off x="1219200" y="2600325"/>
            <a:ext cx="7037388" cy="3286125"/>
          </a:xfrm>
          <a:custGeom>
            <a:avLst/>
            <a:gdLst>
              <a:gd name="T0" fmla="*/ 0 w 4433"/>
              <a:gd name="T1" fmla="*/ 2147483646 h 2070"/>
              <a:gd name="T2" fmla="*/ 2147483646 w 4433"/>
              <a:gd name="T3" fmla="*/ 2147483646 h 2070"/>
              <a:gd name="T4" fmla="*/ 2147483646 w 4433"/>
              <a:gd name="T5" fmla="*/ 2147483646 h 2070"/>
              <a:gd name="T6" fmla="*/ 2147483646 w 4433"/>
              <a:gd name="T7" fmla="*/ 2147483646 h 2070"/>
              <a:gd name="T8" fmla="*/ 2147483646 w 4433"/>
              <a:gd name="T9" fmla="*/ 2147483646 h 2070"/>
              <a:gd name="T10" fmla="*/ 2147483646 w 4433"/>
              <a:gd name="T11" fmla="*/ 2147483646 h 2070"/>
              <a:gd name="T12" fmla="*/ 0 60000 65536"/>
              <a:gd name="T13" fmla="*/ 0 60000 65536"/>
              <a:gd name="T14" fmla="*/ 0 60000 65536"/>
              <a:gd name="T15" fmla="*/ 0 60000 65536"/>
              <a:gd name="T16" fmla="*/ 0 60000 65536"/>
              <a:gd name="T17" fmla="*/ 0 60000 65536"/>
              <a:gd name="T18" fmla="*/ 0 w 4433"/>
              <a:gd name="T19" fmla="*/ 0 h 2070"/>
              <a:gd name="T20" fmla="*/ 4433 w 4433"/>
              <a:gd name="T21" fmla="*/ 2070 h 2070"/>
            </a:gdLst>
            <a:ahLst/>
            <a:cxnLst>
              <a:cxn ang="T12">
                <a:pos x="T0" y="T1"/>
              </a:cxn>
              <a:cxn ang="T13">
                <a:pos x="T2" y="T3"/>
              </a:cxn>
              <a:cxn ang="T14">
                <a:pos x="T4" y="T5"/>
              </a:cxn>
              <a:cxn ang="T15">
                <a:pos x="T6" y="T7"/>
              </a:cxn>
              <a:cxn ang="T16">
                <a:pos x="T8" y="T9"/>
              </a:cxn>
              <a:cxn ang="T17">
                <a:pos x="T10" y="T11"/>
              </a:cxn>
            </a:cxnLst>
            <a:rect l="T18" t="T19" r="T20" b="T21"/>
            <a:pathLst>
              <a:path w="4433" h="2070">
                <a:moveTo>
                  <a:pt x="0" y="1454"/>
                </a:moveTo>
                <a:cubicBezTo>
                  <a:pt x="94" y="1434"/>
                  <a:pt x="444" y="1563"/>
                  <a:pt x="566" y="1335"/>
                </a:cubicBezTo>
                <a:cubicBezTo>
                  <a:pt x="688" y="1107"/>
                  <a:pt x="658" y="0"/>
                  <a:pt x="732" y="84"/>
                </a:cubicBezTo>
                <a:cubicBezTo>
                  <a:pt x="806" y="168"/>
                  <a:pt x="806" y="1608"/>
                  <a:pt x="1010" y="1839"/>
                </a:cubicBezTo>
                <a:cubicBezTo>
                  <a:pt x="1214" y="2070"/>
                  <a:pt x="1385" y="1536"/>
                  <a:pt x="1955" y="1473"/>
                </a:cubicBezTo>
                <a:cubicBezTo>
                  <a:pt x="2525" y="1410"/>
                  <a:pt x="3917" y="1464"/>
                  <a:pt x="4433" y="1462"/>
                </a:cubicBezTo>
              </a:path>
            </a:pathLst>
          </a:custGeom>
          <a:noFill/>
          <a:ln w="28575">
            <a:solidFill>
              <a:srgbClr val="66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0502" name="Rectangle 22"/>
          <p:cNvSpPr>
            <a:spLocks noChangeArrowheads="1"/>
          </p:cNvSpPr>
          <p:nvPr/>
        </p:nvSpPr>
        <p:spPr bwMode="auto">
          <a:xfrm>
            <a:off x="3200400" y="2514600"/>
            <a:ext cx="3200400" cy="1447800"/>
          </a:xfrm>
          <a:prstGeom prst="rect">
            <a:avLst/>
          </a:prstGeom>
          <a:solidFill>
            <a:srgbClr val="CC3300"/>
          </a:solidFill>
          <a:ln w="9525">
            <a:solidFill>
              <a:schemeClr val="tx1"/>
            </a:solidFill>
            <a:miter lim="800000"/>
            <a:headEnd/>
            <a:tailEnd/>
          </a:ln>
          <a:effectLst>
            <a:outerShdw dist="107763" dir="2700000" algn="ctr" rotWithShape="0">
              <a:schemeClr val="bg2"/>
            </a:outerShdw>
          </a:effec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FFFFCC"/>
                </a:solidFill>
                <a:effectLst/>
                <a:uLnTx/>
                <a:uFillTx/>
                <a:latin typeface="Times New Roman" panose="02020603050405020304" pitchFamily="18" charset="0"/>
                <a:ea typeface="+mn-ea"/>
                <a:cs typeface="+mn-cs"/>
              </a:rPr>
              <a:t>It gets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FFFFCC"/>
                </a:solidFill>
                <a:effectLst/>
                <a:uLnTx/>
                <a:uFillTx/>
                <a:latin typeface="Times New Roman" panose="02020603050405020304" pitchFamily="18" charset="0"/>
                <a:ea typeface="+mn-ea"/>
                <a:cs typeface="+mn-cs"/>
              </a:rPr>
              <a:t>hyperpolarized!</a:t>
            </a:r>
            <a:endPar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13333" name="Rectangle 23"/>
          <p:cNvSpPr>
            <a:spLocks noGrp="1" noChangeArrowheads="1"/>
          </p:cNvSpPr>
          <p:nvPr>
            <p:ph type="title"/>
          </p:nvPr>
        </p:nvSpPr>
        <p:spPr>
          <a:xfrm>
            <a:off x="381000" y="152400"/>
            <a:ext cx="8382000" cy="1600200"/>
          </a:xfrm>
        </p:spPr>
        <p:txBody>
          <a:bodyPr/>
          <a:lstStyle/>
          <a:p>
            <a:r>
              <a:rPr lang="en-US" altLang="en-US" sz="3600" dirty="0">
                <a:solidFill>
                  <a:srgbClr val="FFFFCC"/>
                </a:solidFill>
                <a:effectLst/>
                <a:latin typeface="Times New Roman" panose="02020603050405020304" pitchFamily="18" charset="0"/>
              </a:rPr>
              <a:t>What Happens to the Membrane If Cl</a:t>
            </a:r>
            <a:r>
              <a:rPr lang="en-US" altLang="en-US" sz="3600" baseline="30000" dirty="0">
                <a:solidFill>
                  <a:srgbClr val="FFFFCC"/>
                </a:solidFill>
                <a:effectLst/>
                <a:latin typeface="Times New Roman" panose="02020603050405020304" pitchFamily="18" charset="0"/>
              </a:rPr>
              <a:t>-</a:t>
            </a:r>
            <a:r>
              <a:rPr lang="en-US" altLang="en-US" sz="3600" dirty="0">
                <a:solidFill>
                  <a:srgbClr val="FFFFCC"/>
                </a:solidFill>
                <a:effectLst/>
                <a:latin typeface="Times New Roman" panose="02020603050405020304" pitchFamily="18" charset="0"/>
              </a:rPr>
              <a:t> Rushes Into the Cell During Repolarization?</a:t>
            </a:r>
            <a:endParaRPr lang="en-US" altLang="en-US" sz="3600" dirty="0">
              <a:solidFill>
                <a:schemeClr val="tx1"/>
              </a:solidFill>
              <a:effectLst/>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0501"/>
                                        </p:tgtEl>
                                        <p:attrNameLst>
                                          <p:attrName>style.visibility</p:attrName>
                                        </p:attrNameLst>
                                      </p:cBhvr>
                                      <p:to>
                                        <p:strVal val="visible"/>
                                      </p:to>
                                    </p:set>
                                    <p:animEffect transition="in" filter="dissolve">
                                      <p:cBhvr>
                                        <p:cTn id="7" dur="500"/>
                                        <p:tgtEl>
                                          <p:spTgt spid="20501"/>
                                        </p:tgtEl>
                                      </p:cBhvr>
                                    </p:animEffect>
                                  </p:childTnLst>
                                </p:cTn>
                              </p:par>
                            </p:childTnLst>
                          </p:cTn>
                        </p:par>
                        <p:par>
                          <p:cTn id="8" fill="hold" nodeType="afterGroup">
                            <p:stCondLst>
                              <p:cond delay="500"/>
                            </p:stCondLst>
                            <p:childTnLst>
                              <p:par>
                                <p:cTn id="9" presetID="23" presetClass="entr" presetSubtype="528" fill="hold" grpId="0" nodeType="afterEffect">
                                  <p:stCondLst>
                                    <p:cond delay="1000"/>
                                  </p:stCondLst>
                                  <p:childTnLst>
                                    <p:set>
                                      <p:cBhvr>
                                        <p:cTn id="10" dur="1" fill="hold">
                                          <p:stCondLst>
                                            <p:cond delay="0"/>
                                          </p:stCondLst>
                                        </p:cTn>
                                        <p:tgtEl>
                                          <p:spTgt spid="20502"/>
                                        </p:tgtEl>
                                        <p:attrNameLst>
                                          <p:attrName>style.visibility</p:attrName>
                                        </p:attrNameLst>
                                      </p:cBhvr>
                                      <p:to>
                                        <p:strVal val="visible"/>
                                      </p:to>
                                    </p:set>
                                    <p:anim calcmode="lin" valueType="num">
                                      <p:cBhvr>
                                        <p:cTn id="11" dur="500" fill="hold"/>
                                        <p:tgtEl>
                                          <p:spTgt spid="20502"/>
                                        </p:tgtEl>
                                        <p:attrNameLst>
                                          <p:attrName>ppt_w</p:attrName>
                                        </p:attrNameLst>
                                      </p:cBhvr>
                                      <p:tavLst>
                                        <p:tav tm="0">
                                          <p:val>
                                            <p:fltVal val="0"/>
                                          </p:val>
                                        </p:tav>
                                        <p:tav tm="100000">
                                          <p:val>
                                            <p:strVal val="#ppt_w"/>
                                          </p:val>
                                        </p:tav>
                                      </p:tavLst>
                                    </p:anim>
                                    <p:anim calcmode="lin" valueType="num">
                                      <p:cBhvr>
                                        <p:cTn id="12" dur="500" fill="hold"/>
                                        <p:tgtEl>
                                          <p:spTgt spid="20502"/>
                                        </p:tgtEl>
                                        <p:attrNameLst>
                                          <p:attrName>ppt_h</p:attrName>
                                        </p:attrNameLst>
                                      </p:cBhvr>
                                      <p:tavLst>
                                        <p:tav tm="0">
                                          <p:val>
                                            <p:fltVal val="0"/>
                                          </p:val>
                                        </p:tav>
                                        <p:tav tm="100000">
                                          <p:val>
                                            <p:strVal val="#ppt_h"/>
                                          </p:val>
                                        </p:tav>
                                      </p:tavLst>
                                    </p:anim>
                                    <p:anim calcmode="lin" valueType="num">
                                      <p:cBhvr>
                                        <p:cTn id="13" dur="500" fill="hold"/>
                                        <p:tgtEl>
                                          <p:spTgt spid="20502"/>
                                        </p:tgtEl>
                                        <p:attrNameLst>
                                          <p:attrName>ppt_x</p:attrName>
                                        </p:attrNameLst>
                                      </p:cBhvr>
                                      <p:tavLst>
                                        <p:tav tm="0">
                                          <p:val>
                                            <p:fltVal val="0.5"/>
                                          </p:val>
                                        </p:tav>
                                        <p:tav tm="100000">
                                          <p:val>
                                            <p:strVal val="#ppt_x"/>
                                          </p:val>
                                        </p:tav>
                                      </p:tavLst>
                                    </p:anim>
                                    <p:anim calcmode="lin" valueType="num">
                                      <p:cBhvr>
                                        <p:cTn id="14" dur="500" fill="hold"/>
                                        <p:tgtEl>
                                          <p:spTgt spid="2050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b="1" dirty="0">
                <a:cs typeface="B Lotus" pitchFamily="2" charset="-78"/>
              </a:rPr>
              <a:t>اثرات فارماکولوژیک باربیتوراتها</a:t>
            </a:r>
            <a:endParaRPr lang="en-US" dirty="0"/>
          </a:p>
        </p:txBody>
      </p:sp>
      <p:sp>
        <p:nvSpPr>
          <p:cNvPr id="13315" name="Content Placeholder 2"/>
          <p:cNvSpPr>
            <a:spLocks noGrp="1"/>
          </p:cNvSpPr>
          <p:nvPr>
            <p:ph idx="1"/>
          </p:nvPr>
        </p:nvSpPr>
        <p:spPr>
          <a:xfrm>
            <a:off x="304800" y="1981200"/>
            <a:ext cx="8153400" cy="4114800"/>
          </a:xfrm>
        </p:spPr>
        <p:txBody>
          <a:bodyPr/>
          <a:lstStyle/>
          <a:p>
            <a:pPr marL="514350" indent="-514350" algn="r" rtl="1">
              <a:buClr>
                <a:srgbClr val="C00000"/>
              </a:buClr>
              <a:buFontTx/>
              <a:buAutoNum type="arabicPeriod"/>
            </a:pPr>
            <a:r>
              <a:rPr lang="fa-IR" altLang="en-US" b="1" dirty="0">
                <a:solidFill>
                  <a:srgbClr val="C00000"/>
                </a:solidFill>
                <a:cs typeface="B Lotus" panose="00000400000000000000" pitchFamily="2" charset="-78"/>
              </a:rPr>
              <a:t>آرامش و خواب: </a:t>
            </a:r>
            <a:r>
              <a:rPr lang="fa-IR" altLang="en-US" b="1" dirty="0">
                <a:cs typeface="B Lotus" panose="00000400000000000000" pitchFamily="2" charset="-78"/>
              </a:rPr>
              <a:t>باربیتوراتهای کوتاه اثر و متوسط الاثر مانند سکوباربیتال و آموباربیتال بعنوان خواب آور استفاده می شوند.</a:t>
            </a:r>
            <a:endParaRPr lang="en-US" altLang="en-US" b="1" dirty="0">
              <a:cs typeface="B Lotus" panose="00000400000000000000" pitchFamily="2" charset="-78"/>
            </a:endParaRPr>
          </a:p>
          <a:p>
            <a:pPr marL="514350" indent="-514350" algn="r" rtl="1">
              <a:buClr>
                <a:srgbClr val="C00000"/>
              </a:buClr>
              <a:buFontTx/>
              <a:buAutoNum type="arabicPeriod"/>
            </a:pPr>
            <a:r>
              <a:rPr lang="fa-IR" altLang="en-US" b="1" dirty="0">
                <a:solidFill>
                  <a:srgbClr val="C00000"/>
                </a:solidFill>
                <a:cs typeface="B Lotus" panose="00000400000000000000" pitchFamily="2" charset="-78"/>
              </a:rPr>
              <a:t>بیهوشی: </a:t>
            </a:r>
            <a:r>
              <a:rPr lang="fa-IR" altLang="en-US" b="1" dirty="0">
                <a:cs typeface="B Lotus" panose="00000400000000000000" pitchFamily="2" charset="-78"/>
              </a:rPr>
              <a:t>باربیتوراتهای بسیار کوتاه اثر و محلول در چربی مانند تیوپنتال در بیهوشی جراحی استفاده می شوند.</a:t>
            </a:r>
            <a:endParaRPr lang="en-US" altLang="en-US" b="1" dirty="0">
              <a:cs typeface="B Lotus" panose="00000400000000000000" pitchFamily="2" charset="-78"/>
            </a:endParaRPr>
          </a:p>
          <a:p>
            <a:pPr marL="514350" indent="-514350" algn="r" rtl="1">
              <a:buClr>
                <a:srgbClr val="C00000"/>
              </a:buClr>
              <a:buFontTx/>
              <a:buAutoNum type="arabicPeriod"/>
            </a:pPr>
            <a:r>
              <a:rPr lang="fa-IR" altLang="en-US" b="1" dirty="0">
                <a:solidFill>
                  <a:srgbClr val="C00000"/>
                </a:solidFill>
                <a:cs typeface="B Lotus" panose="00000400000000000000" pitchFamily="2" charset="-78"/>
              </a:rPr>
              <a:t>اثرات ضدتشنج: </a:t>
            </a:r>
            <a:r>
              <a:rPr lang="fa-IR" altLang="en-US" b="1" dirty="0">
                <a:cs typeface="B Lotus" panose="00000400000000000000" pitchFamily="2" charset="-78"/>
              </a:rPr>
              <a:t>فنوباربیتال در پیشگیری و درمان صرع و تشنج مؤثر است.</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defRPr/>
            </a:pPr>
            <a:r>
              <a:rPr lang="fa-IR" b="1" dirty="0">
                <a:cs typeface="B Lotus" pitchFamily="2" charset="-78"/>
              </a:rPr>
              <a:t> اثر باربیتوراتها بر اندامها</a:t>
            </a:r>
            <a:endParaRPr lang="en-US" dirty="0"/>
          </a:p>
        </p:txBody>
      </p:sp>
      <p:sp>
        <p:nvSpPr>
          <p:cNvPr id="14339" name="Content Placeholder 2"/>
          <p:cNvSpPr>
            <a:spLocks noGrp="1"/>
          </p:cNvSpPr>
          <p:nvPr>
            <p:ph idx="1"/>
          </p:nvPr>
        </p:nvSpPr>
        <p:spPr>
          <a:xfrm>
            <a:off x="533400" y="1981200"/>
            <a:ext cx="8153400" cy="4114800"/>
          </a:xfrm>
        </p:spPr>
        <p:txBody>
          <a:bodyPr/>
          <a:lstStyle/>
          <a:p>
            <a:pPr algn="r" rtl="1"/>
            <a:r>
              <a:rPr lang="fa-IR" altLang="en-US" b="1" dirty="0">
                <a:solidFill>
                  <a:srgbClr val="C00000"/>
                </a:solidFill>
                <a:cs typeface="B Lotus" panose="00000400000000000000" pitchFamily="2" charset="-78"/>
              </a:rPr>
              <a:t>اثر بر تنفس: </a:t>
            </a:r>
            <a:r>
              <a:rPr lang="fa-IR" altLang="en-US" b="1" dirty="0">
                <a:cs typeface="B Lotus" panose="00000400000000000000" pitchFamily="2" charset="-78"/>
              </a:rPr>
              <a:t>↓حجم دقیقه ای، تضعیف تنفسی، فلج مرکز تنفس در بصل النخاع، لارنگواسپاسم</a:t>
            </a:r>
          </a:p>
          <a:p>
            <a:pPr algn="r" rtl="1"/>
            <a:r>
              <a:rPr lang="fa-IR" altLang="en-US" b="1" dirty="0">
                <a:solidFill>
                  <a:srgbClr val="C00000"/>
                </a:solidFill>
                <a:cs typeface="B Lotus" panose="00000400000000000000" pitchFamily="2" charset="-78"/>
              </a:rPr>
              <a:t>اثر بر قلب و عروق: </a:t>
            </a:r>
            <a:r>
              <a:rPr lang="fa-IR" altLang="en-US" b="1" dirty="0">
                <a:cs typeface="B Lotus" panose="00000400000000000000" pitchFamily="2" charset="-78"/>
              </a:rPr>
              <a:t>دوزهای بالا موجب تضعیف عمل میوکارد، اتساع عروق، ↓فشارخون و کلاپس قلب و عروق می گردد.</a:t>
            </a:r>
            <a:endParaRPr lang="en-US" altLang="en-US" b="1" dirty="0">
              <a:cs typeface="B Lotus" panose="00000400000000000000" pitchFamily="2" charset="-78"/>
            </a:endParaRPr>
          </a:p>
          <a:p>
            <a:pPr algn="r" rtl="1"/>
            <a:r>
              <a:rPr lang="fa-IR" altLang="en-US" b="1" dirty="0">
                <a:solidFill>
                  <a:srgbClr val="C00000"/>
                </a:solidFill>
                <a:cs typeface="B Lotus" panose="00000400000000000000" pitchFamily="2" charset="-78"/>
              </a:rPr>
              <a:t>اثر بر کبد: </a:t>
            </a:r>
            <a:r>
              <a:rPr lang="fa-IR" altLang="en-US" b="1" dirty="0">
                <a:cs typeface="B Lotus" panose="00000400000000000000" pitchFamily="2" charset="-78"/>
              </a:rPr>
              <a:t>باربیتورات ها القا کننده آنزیمهای متابولیزه کننده کبدی هستند و متابولیسم بسیاری از داروها را افزایش می دهند.</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defRPr/>
            </a:pPr>
            <a:r>
              <a:rPr lang="fa-IR" b="1" dirty="0">
                <a:cs typeface="B Lotus" pitchFamily="2" charset="-78"/>
              </a:rPr>
              <a:t> عوارض و سمیت باربیتوراتها</a:t>
            </a:r>
            <a:endParaRPr lang="en-US" dirty="0"/>
          </a:p>
        </p:txBody>
      </p:sp>
      <p:sp>
        <p:nvSpPr>
          <p:cNvPr id="15363" name="Content Placeholder 2"/>
          <p:cNvSpPr>
            <a:spLocks noGrp="1"/>
          </p:cNvSpPr>
          <p:nvPr>
            <p:ph idx="1"/>
          </p:nvPr>
        </p:nvSpPr>
        <p:spPr>
          <a:xfrm>
            <a:off x="76200" y="1981200"/>
            <a:ext cx="8610600" cy="4114800"/>
          </a:xfrm>
        </p:spPr>
        <p:txBody>
          <a:bodyPr/>
          <a:lstStyle/>
          <a:p>
            <a:pPr algn="r" rtl="1"/>
            <a:r>
              <a:rPr lang="fa-IR" altLang="en-US" b="1" dirty="0">
                <a:solidFill>
                  <a:srgbClr val="C00000"/>
                </a:solidFill>
                <a:cs typeface="B Lotus" panose="00000400000000000000" pitchFamily="2" charset="-78"/>
              </a:rPr>
              <a:t>مسمومیت حاد: </a:t>
            </a:r>
            <a:r>
              <a:rPr lang="fa-IR" altLang="en-US" b="1" dirty="0">
                <a:cs typeface="B Lotus" panose="00000400000000000000" pitchFamily="2" charset="-78"/>
              </a:rPr>
              <a:t>↓حجم دقیقه ای، هیپوکسی، تضعیف تنفسی، ↓فشارخون، کلاپس قلب و عروق، کوما</a:t>
            </a:r>
          </a:p>
          <a:p>
            <a:pPr algn="r" rtl="1"/>
            <a:r>
              <a:rPr lang="fa-IR" altLang="en-US" b="1" dirty="0">
                <a:cs typeface="B Lotus" panose="00000400000000000000" pitchFamily="2" charset="-78"/>
              </a:rPr>
              <a:t>درمان: شستشوی معده، تنفس مصنوعی، تجویز مایعات، دوپامین </a:t>
            </a:r>
          </a:p>
          <a:p>
            <a:pPr algn="r" rtl="1"/>
            <a:r>
              <a:rPr lang="fa-IR" altLang="en-US" b="1" dirty="0">
                <a:solidFill>
                  <a:srgbClr val="C00000"/>
                </a:solidFill>
                <a:cs typeface="B Lotus" panose="00000400000000000000" pitchFamily="2" charset="-78"/>
              </a:rPr>
              <a:t>مسمومیت مزمن: </a:t>
            </a:r>
            <a:r>
              <a:rPr lang="fa-IR" altLang="en-US" b="1" dirty="0">
                <a:cs typeface="B Lotus" panose="00000400000000000000" pitchFamily="2" charset="-78"/>
              </a:rPr>
              <a:t>مشابه مسمومیت با الکل،</a:t>
            </a:r>
            <a:r>
              <a:rPr lang="fa-IR" altLang="en-US" b="1" dirty="0">
                <a:solidFill>
                  <a:srgbClr val="C00000"/>
                </a:solidFill>
                <a:cs typeface="B Lotus" panose="00000400000000000000" pitchFamily="2" charset="-78"/>
              </a:rPr>
              <a:t> </a:t>
            </a:r>
            <a:r>
              <a:rPr lang="fa-IR" altLang="en-US" b="1" dirty="0">
                <a:cs typeface="B Lotus" panose="00000400000000000000" pitchFamily="2" charset="-78"/>
              </a:rPr>
              <a:t>↓قدرت قضاوت، ↓مهارت رانندگی، خواب آلودگی، عدم تعادل، افسردگی، سستی، عدم تمرکز حواس، تحمل، اعتیاد، وابستگی، سندرم قطع مصرف</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219200"/>
          </a:xfrm>
        </p:spPr>
        <p:txBody>
          <a:bodyPr/>
          <a:lstStyle/>
          <a:p>
            <a:pPr algn="ctr" rtl="1">
              <a:defRPr/>
            </a:pPr>
            <a:br>
              <a:rPr lang="fa-IR" b="1" dirty="0">
                <a:cs typeface="B Lotus" pitchFamily="2" charset="-78"/>
              </a:rPr>
            </a:br>
            <a:r>
              <a:rPr lang="fa-IR" b="1" dirty="0">
                <a:cs typeface="B Lotus" pitchFamily="2" charset="-78"/>
              </a:rPr>
              <a:t>بنزودیازپین ها </a:t>
            </a:r>
            <a:r>
              <a:rPr lang="en-US" b="1" dirty="0"/>
              <a:t>Benzodiazepines</a:t>
            </a:r>
            <a:r>
              <a:rPr lang="fa-IR" dirty="0"/>
              <a:t>   </a:t>
            </a:r>
            <a:br>
              <a:rPr lang="fa-IR" b="1" dirty="0">
                <a:cs typeface="B Lotus" pitchFamily="2" charset="-78"/>
              </a:rPr>
            </a:br>
            <a:endParaRPr lang="en-US" dirty="0"/>
          </a:p>
        </p:txBody>
      </p:sp>
      <p:sp>
        <p:nvSpPr>
          <p:cNvPr id="16387" name="Content Placeholder 2"/>
          <p:cNvSpPr>
            <a:spLocks noGrp="1"/>
          </p:cNvSpPr>
          <p:nvPr>
            <p:ph idx="1"/>
          </p:nvPr>
        </p:nvSpPr>
        <p:spPr>
          <a:xfrm>
            <a:off x="304800" y="1676400"/>
            <a:ext cx="8458200" cy="4724400"/>
          </a:xfrm>
        </p:spPr>
        <p:txBody>
          <a:bodyPr/>
          <a:lstStyle/>
          <a:p>
            <a:r>
              <a:rPr lang="en-US" altLang="en-US" b="1" dirty="0"/>
              <a:t>Diazepam</a:t>
            </a:r>
            <a:r>
              <a:rPr lang="en-US" altLang="en-US" sz="2800" b="1" dirty="0"/>
              <a:t>,</a:t>
            </a:r>
            <a:r>
              <a:rPr lang="en-US" altLang="en-US" sz="2800" i="1" dirty="0"/>
              <a:t> TAB, AMP, SUPPOSITORY RECTAL,</a:t>
            </a:r>
            <a:r>
              <a:rPr lang="en-US" altLang="en-US" sz="2800" dirty="0"/>
              <a:t> </a:t>
            </a:r>
            <a:r>
              <a:rPr lang="en-US" altLang="en-US" sz="2800" i="1" dirty="0"/>
              <a:t>ENEMA </a:t>
            </a:r>
            <a:r>
              <a:rPr lang="fa-IR" altLang="en-US" b="1" dirty="0">
                <a:cs typeface="B Lotus" panose="00000400000000000000" pitchFamily="2" charset="-78"/>
              </a:rPr>
              <a:t>دیازپام                                           </a:t>
            </a:r>
          </a:p>
          <a:p>
            <a:r>
              <a:rPr lang="en-US" altLang="en-US" b="1" dirty="0" err="1"/>
              <a:t>Chlordiazepoxide</a:t>
            </a:r>
            <a:r>
              <a:rPr lang="en-US" altLang="en-US" i="1" dirty="0"/>
              <a:t> TAB</a:t>
            </a:r>
            <a:r>
              <a:rPr lang="fa-IR" altLang="en-US" i="1" dirty="0"/>
              <a:t> </a:t>
            </a:r>
            <a:r>
              <a:rPr lang="fa-IR" altLang="en-US" b="1" dirty="0">
                <a:cs typeface="B Lotus" panose="00000400000000000000" pitchFamily="2" charset="-78"/>
              </a:rPr>
              <a:t> کلردیازپوکسید            </a:t>
            </a:r>
            <a:endParaRPr lang="en-US" altLang="en-US" b="1" dirty="0">
              <a:cs typeface="B Lotus" panose="00000400000000000000" pitchFamily="2" charset="-78"/>
            </a:endParaRPr>
          </a:p>
          <a:p>
            <a:r>
              <a:rPr lang="en-US" altLang="en-US" b="1" dirty="0"/>
              <a:t>Clonazepam</a:t>
            </a:r>
            <a:r>
              <a:rPr lang="en-US" altLang="en-US" i="1" dirty="0"/>
              <a:t> TAB</a:t>
            </a:r>
            <a:r>
              <a:rPr lang="fa-IR" altLang="en-US" i="1" dirty="0"/>
              <a:t>  </a:t>
            </a:r>
            <a:r>
              <a:rPr lang="fa-IR" altLang="en-US" b="1" dirty="0">
                <a:cs typeface="B Lotus" panose="00000400000000000000" pitchFamily="2" charset="-78"/>
              </a:rPr>
              <a:t>کلونازپام                         </a:t>
            </a:r>
            <a:endParaRPr lang="en-US" altLang="en-US" b="1" dirty="0">
              <a:cs typeface="B Lotus" panose="00000400000000000000" pitchFamily="2" charset="-78"/>
            </a:endParaRPr>
          </a:p>
          <a:p>
            <a:r>
              <a:rPr lang="en-US" altLang="en-US" b="1" dirty="0" err="1"/>
              <a:t>Oxazepam</a:t>
            </a:r>
            <a:r>
              <a:rPr lang="en-US" altLang="en-US" i="1" dirty="0"/>
              <a:t> TAB</a:t>
            </a:r>
            <a:r>
              <a:rPr lang="fa-IR" altLang="en-US" b="1" dirty="0">
                <a:cs typeface="B Lotus" panose="00000400000000000000" pitchFamily="2" charset="-78"/>
              </a:rPr>
              <a:t>اکسازپام                             </a:t>
            </a:r>
            <a:endParaRPr lang="en-US" altLang="en-US" b="1" dirty="0">
              <a:cs typeface="B Lotus" panose="00000400000000000000" pitchFamily="2" charset="-78"/>
            </a:endParaRPr>
          </a:p>
          <a:p>
            <a:r>
              <a:rPr lang="fa-IR" altLang="en-US" b="1" dirty="0">
                <a:cs typeface="B Lotus" panose="00000400000000000000" pitchFamily="2" charset="-78"/>
              </a:rPr>
              <a:t>                           </a:t>
            </a:r>
            <a:endParaRPr lang="en-US" altLang="en-US" b="1" dirty="0">
              <a:cs typeface="B Lotus" panose="00000400000000000000" pitchFamily="2" charset="-78"/>
            </a:endParaRPr>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t="14877" b="9328"/>
          <a:stretch>
            <a:fillRect/>
          </a:stretch>
        </p:blipFill>
        <p:spPr bwMode="auto">
          <a:xfrm>
            <a:off x="2317750" y="4560888"/>
            <a:ext cx="2178050" cy="1436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l="30138" t="17258" r="8731" b="14603"/>
          <a:stretch>
            <a:fillRect/>
          </a:stretch>
        </p:blipFill>
        <p:spPr bwMode="auto">
          <a:xfrm>
            <a:off x="20638" y="4560888"/>
            <a:ext cx="2209800" cy="167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7414" name="Picture 6"/>
          <p:cNvPicPr>
            <a:picLocks noChangeAspect="1" noChangeArrowheads="1"/>
          </p:cNvPicPr>
          <p:nvPr/>
        </p:nvPicPr>
        <p:blipFill>
          <a:blip r:embed="rId4">
            <a:extLst>
              <a:ext uri="{28A0092B-C50C-407E-A947-70E740481C1C}">
                <a14:useLocalDpi xmlns:a14="http://schemas.microsoft.com/office/drawing/2010/main" val="0"/>
              </a:ext>
            </a:extLst>
          </a:blip>
          <a:srcRect t="10811" b="12643"/>
          <a:stretch>
            <a:fillRect/>
          </a:stretch>
        </p:blipFill>
        <p:spPr bwMode="auto">
          <a:xfrm>
            <a:off x="4648200" y="4560888"/>
            <a:ext cx="2154238" cy="143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7415" name="Picture 7"/>
          <p:cNvPicPr>
            <a:picLocks noChangeAspect="1" noChangeArrowheads="1"/>
          </p:cNvPicPr>
          <p:nvPr/>
        </p:nvPicPr>
        <p:blipFill>
          <a:blip r:embed="rId5">
            <a:extLst>
              <a:ext uri="{28A0092B-C50C-407E-A947-70E740481C1C}">
                <a14:useLocalDpi xmlns:a14="http://schemas.microsoft.com/office/drawing/2010/main" val="0"/>
              </a:ext>
            </a:extLst>
          </a:blip>
          <a:srcRect l="7159" t="19557" b="13342"/>
          <a:stretch>
            <a:fillRect/>
          </a:stretch>
        </p:blipFill>
        <p:spPr bwMode="auto">
          <a:xfrm>
            <a:off x="6916738" y="4560888"/>
            <a:ext cx="2254250" cy="1417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838200"/>
          </a:xfrm>
        </p:spPr>
        <p:txBody>
          <a:bodyPr/>
          <a:lstStyle/>
          <a:p>
            <a:pPr algn="ctr" rtl="1">
              <a:defRPr/>
            </a:pPr>
            <a:br>
              <a:rPr lang="fa-IR" b="1" dirty="0">
                <a:cs typeface="B Lotus" pitchFamily="2" charset="-78"/>
              </a:rPr>
            </a:br>
            <a:r>
              <a:rPr lang="fa-IR" b="1" dirty="0">
                <a:cs typeface="B Lotus" pitchFamily="2" charset="-78"/>
              </a:rPr>
              <a:t>بنزودیازپین ها </a:t>
            </a:r>
            <a:r>
              <a:rPr lang="en-US" b="1" dirty="0"/>
              <a:t>Benzodiazepines</a:t>
            </a:r>
            <a:r>
              <a:rPr lang="fa-IR" dirty="0"/>
              <a:t>   </a:t>
            </a:r>
            <a:br>
              <a:rPr lang="fa-IR" b="1" dirty="0">
                <a:cs typeface="B Lotus" pitchFamily="2" charset="-78"/>
              </a:rPr>
            </a:br>
            <a:endParaRPr lang="en-US" dirty="0"/>
          </a:p>
        </p:txBody>
      </p:sp>
      <p:sp>
        <p:nvSpPr>
          <p:cNvPr id="16387" name="Content Placeholder 2"/>
          <p:cNvSpPr>
            <a:spLocks noGrp="1"/>
          </p:cNvSpPr>
          <p:nvPr>
            <p:ph idx="1"/>
          </p:nvPr>
        </p:nvSpPr>
        <p:spPr>
          <a:xfrm>
            <a:off x="304800" y="1143000"/>
            <a:ext cx="8458200" cy="5257800"/>
          </a:xfrm>
        </p:spPr>
        <p:txBody>
          <a:bodyPr/>
          <a:lstStyle/>
          <a:p>
            <a:r>
              <a:rPr lang="en-US" altLang="en-US" b="1" dirty="0"/>
              <a:t>Lorazepam</a:t>
            </a:r>
            <a:r>
              <a:rPr lang="en-US" altLang="en-US" i="1" dirty="0"/>
              <a:t> TAB,AMP</a:t>
            </a:r>
            <a:r>
              <a:rPr lang="fa-IR" altLang="en-US" b="1" dirty="0">
                <a:cs typeface="B Lotus" panose="00000400000000000000" pitchFamily="2" charset="-78"/>
              </a:rPr>
              <a:t>لورازپام                    </a:t>
            </a:r>
            <a:endParaRPr lang="en-US" altLang="en-US" b="1" dirty="0">
              <a:cs typeface="B Lotus" panose="00000400000000000000" pitchFamily="2" charset="-78"/>
            </a:endParaRPr>
          </a:p>
          <a:p>
            <a:r>
              <a:rPr lang="en-US" altLang="en-US" b="1" dirty="0"/>
              <a:t>Alprazolam</a:t>
            </a:r>
            <a:r>
              <a:rPr lang="en-US" altLang="en-US" i="1" dirty="0"/>
              <a:t> TAB</a:t>
            </a:r>
            <a:r>
              <a:rPr lang="fa-IR" altLang="en-US" b="1" dirty="0">
                <a:cs typeface="B Lotus" panose="00000400000000000000" pitchFamily="2" charset="-78"/>
              </a:rPr>
              <a:t>آلپرازولام                          </a:t>
            </a:r>
            <a:endParaRPr lang="en-US" altLang="en-US" b="1" dirty="0">
              <a:cs typeface="B Lotus" panose="00000400000000000000" pitchFamily="2" charset="-78"/>
            </a:endParaRPr>
          </a:p>
          <a:p>
            <a:r>
              <a:rPr lang="en-US" altLang="en-US" b="1" dirty="0" err="1"/>
              <a:t>Flurazepam</a:t>
            </a:r>
            <a:r>
              <a:rPr lang="en-US" altLang="en-US" i="1" dirty="0"/>
              <a:t> TAB</a:t>
            </a:r>
            <a:r>
              <a:rPr lang="fa-IR" altLang="en-US" b="1" dirty="0">
                <a:cs typeface="B Lotus" panose="00000400000000000000" pitchFamily="2" charset="-78"/>
              </a:rPr>
              <a:t>          فلورازپام                          </a:t>
            </a:r>
          </a:p>
          <a:p>
            <a:r>
              <a:rPr lang="en-US" altLang="en-US" b="1" dirty="0"/>
              <a:t>Midazolam</a:t>
            </a:r>
            <a:r>
              <a:rPr lang="en-US" altLang="en-US" i="1" dirty="0"/>
              <a:t> AMP</a:t>
            </a:r>
            <a:r>
              <a:rPr lang="fa-IR" altLang="en-US" b="1" dirty="0">
                <a:cs typeface="B Lotus" panose="00000400000000000000" pitchFamily="2" charset="-78"/>
              </a:rPr>
              <a:t>میدازولام                          </a:t>
            </a:r>
            <a:endParaRPr lang="en-US" altLang="en-US" b="1" dirty="0">
              <a:cs typeface="B Lotus" panose="00000400000000000000" pitchFamily="2" charset="-78"/>
            </a:endParaRPr>
          </a:p>
          <a:p>
            <a:r>
              <a:rPr lang="fa-IR" altLang="en-US" b="1" dirty="0">
                <a:cs typeface="B Lotus" panose="00000400000000000000" pitchFamily="2" charset="-78"/>
              </a:rPr>
              <a:t>        </a:t>
            </a:r>
            <a:endParaRPr lang="en-US" altLang="en-US" b="1" dirty="0">
              <a:cs typeface="B Lotus" panose="00000400000000000000" pitchFamily="2" charset="-78"/>
            </a:endParaRPr>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t="11168" b="10298"/>
          <a:stretch>
            <a:fillRect/>
          </a:stretch>
        </p:blipFill>
        <p:spPr bwMode="auto">
          <a:xfrm>
            <a:off x="341313" y="3352800"/>
            <a:ext cx="2509837" cy="1716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8437" name="Picture 3"/>
          <p:cNvPicPr>
            <a:picLocks noChangeAspect="1" noChangeArrowheads="1"/>
          </p:cNvPicPr>
          <p:nvPr/>
        </p:nvPicPr>
        <p:blipFill>
          <a:blip r:embed="rId3">
            <a:extLst>
              <a:ext uri="{28A0092B-C50C-407E-A947-70E740481C1C}">
                <a14:useLocalDpi xmlns:a14="http://schemas.microsoft.com/office/drawing/2010/main" val="0"/>
              </a:ext>
            </a:extLst>
          </a:blip>
          <a:srcRect l="5334" r="6023" b="14816"/>
          <a:stretch>
            <a:fillRect/>
          </a:stretch>
        </p:blipFill>
        <p:spPr bwMode="auto">
          <a:xfrm>
            <a:off x="515938" y="5102225"/>
            <a:ext cx="2209800" cy="175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8438" name="Picture 2"/>
          <p:cNvPicPr>
            <a:picLocks noChangeAspect="1"/>
          </p:cNvPicPr>
          <p:nvPr/>
        </p:nvPicPr>
        <p:blipFill>
          <a:blip r:embed="rId4">
            <a:extLst>
              <a:ext uri="{28A0092B-C50C-407E-A947-70E740481C1C}">
                <a14:useLocalDpi xmlns:a14="http://schemas.microsoft.com/office/drawing/2010/main" val="0"/>
              </a:ext>
            </a:extLst>
          </a:blip>
          <a:srcRect l="38000" t="13333" r="10001"/>
          <a:stretch>
            <a:fillRect/>
          </a:stretch>
        </p:blipFill>
        <p:spPr bwMode="auto">
          <a:xfrm>
            <a:off x="6227763" y="3863975"/>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09913" y="3709988"/>
            <a:ext cx="288925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219200"/>
          </a:xfrm>
        </p:spPr>
        <p:txBody>
          <a:bodyPr/>
          <a:lstStyle/>
          <a:p>
            <a:pPr algn="ctr" rtl="1">
              <a:defRPr/>
            </a:pPr>
            <a:br>
              <a:rPr lang="fa-IR" b="1" dirty="0">
                <a:cs typeface="B Lotus" pitchFamily="2" charset="-78"/>
              </a:rPr>
            </a:br>
            <a:r>
              <a:rPr lang="fa-IR" b="1" dirty="0">
                <a:cs typeface="B Lotus" pitchFamily="2" charset="-78"/>
              </a:rPr>
              <a:t>بنزودیازپین ها </a:t>
            </a:r>
            <a:r>
              <a:rPr lang="en-US" b="1" dirty="0"/>
              <a:t>Benzodiazepines</a:t>
            </a:r>
            <a:r>
              <a:rPr lang="fa-IR" dirty="0"/>
              <a:t>   </a:t>
            </a:r>
            <a:br>
              <a:rPr lang="fa-IR" b="1" dirty="0">
                <a:cs typeface="B Lotus" pitchFamily="2" charset="-78"/>
              </a:rPr>
            </a:br>
            <a:endParaRPr lang="en-US" dirty="0"/>
          </a:p>
        </p:txBody>
      </p:sp>
      <p:sp>
        <p:nvSpPr>
          <p:cNvPr id="17411" name="Content Placeholder 2"/>
          <p:cNvSpPr>
            <a:spLocks noGrp="1"/>
          </p:cNvSpPr>
          <p:nvPr>
            <p:ph idx="1"/>
          </p:nvPr>
        </p:nvSpPr>
        <p:spPr>
          <a:xfrm>
            <a:off x="304800" y="1676400"/>
            <a:ext cx="8458200" cy="4343400"/>
          </a:xfrm>
        </p:spPr>
        <p:txBody>
          <a:bodyPr/>
          <a:lstStyle/>
          <a:p>
            <a:pPr algn="r" rtl="1">
              <a:defRPr/>
            </a:pPr>
            <a:r>
              <a:rPr lang="fa-IR" b="1" dirty="0">
                <a:cs typeface="B Lotus" pitchFamily="2" charset="-78"/>
              </a:rPr>
              <a:t>بنزودیازپین ها با اثر بر گیرنده گابا عمل می کنند و فرکانس باز و بسته شدن کانال کلر را افزایش میدهند.</a:t>
            </a:r>
          </a:p>
          <a:p>
            <a:pPr algn="r" rtl="1">
              <a:defRPr/>
            </a:pPr>
            <a:endParaRPr lang="en-US" b="1" dirty="0">
              <a:cs typeface="B Lotus" pitchFamily="2" charset="-78"/>
            </a:endParaRPr>
          </a:p>
          <a:p>
            <a:pPr algn="r" rtl="1">
              <a:defRPr/>
            </a:pPr>
            <a:r>
              <a:rPr lang="fa-IR" b="1" dirty="0">
                <a:solidFill>
                  <a:schemeClr val="accent6">
                    <a:lumMod val="75000"/>
                  </a:schemeClr>
                </a:solidFill>
                <a:cs typeface="B Lotus" pitchFamily="2" charset="-78"/>
              </a:rPr>
              <a:t>داروهای کوتاه اثر: </a:t>
            </a:r>
            <a:r>
              <a:rPr lang="fa-IR" b="1" dirty="0">
                <a:cs typeface="B Lotus" pitchFamily="2" charset="-78"/>
              </a:rPr>
              <a:t>اگسازپام، لورازپام، آلپرازولام</a:t>
            </a:r>
          </a:p>
          <a:p>
            <a:pPr algn="r" rtl="1">
              <a:defRPr/>
            </a:pPr>
            <a:r>
              <a:rPr lang="fa-IR" b="1" dirty="0">
                <a:solidFill>
                  <a:schemeClr val="accent6">
                    <a:lumMod val="75000"/>
                  </a:schemeClr>
                </a:solidFill>
                <a:cs typeface="B Lotus" pitchFamily="2" charset="-78"/>
              </a:rPr>
              <a:t>داروهای طویل الاثر</a:t>
            </a:r>
            <a:r>
              <a:rPr lang="fa-IR" b="1" dirty="0">
                <a:cs typeface="B Lotus" pitchFamily="2" charset="-78"/>
              </a:rPr>
              <a:t>: دیازپام، کلردیازپوکسید، فلورازپام</a:t>
            </a:r>
          </a:p>
          <a:p>
            <a:pPr algn="r" rtl="1">
              <a:defRPr/>
            </a:pPr>
            <a:endParaRPr lang="fa-IR" b="1" dirty="0">
              <a:cs typeface="B Lotus" pitchFamily="2" charset="-78"/>
            </a:endParaRPr>
          </a:p>
          <a:p>
            <a:pPr algn="r" rtl="1">
              <a:defRPr/>
            </a:pPr>
            <a:r>
              <a:rPr lang="fa-IR" b="1" dirty="0">
                <a:cs typeface="B Lotus" pitchFamily="2" charset="-78"/>
              </a:rPr>
              <a:t>اکثراً به متابولیت فعال تبدیل میشوند بجز اگسازپام و لورازپام.</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5" name="Title 1"/>
          <p:cNvSpPr>
            <a:spLocks noGrp="1"/>
          </p:cNvSpPr>
          <p:nvPr>
            <p:ph type="title"/>
          </p:nvPr>
        </p:nvSpPr>
        <p:spPr>
          <a:xfrm>
            <a:off x="533400" y="-228600"/>
            <a:ext cx="8229600" cy="1143000"/>
          </a:xfrm>
        </p:spPr>
        <p:txBody>
          <a:bodyPr/>
          <a:lstStyle/>
          <a:p>
            <a:r>
              <a:rPr lang="fa-IR" sz="3600" b="1" dirty="0">
                <a:cs typeface="B Mitra" pitchFamily="2" charset="-78"/>
              </a:rPr>
              <a:t>آثار ناشی از هیستامین و گیرنده های مربوط به آن</a:t>
            </a:r>
            <a:endParaRPr lang="en-US" sz="3600" b="1" dirty="0">
              <a:cs typeface="B Mitra" pitchFamily="2" charset="-78"/>
            </a:endParaRPr>
          </a:p>
        </p:txBody>
      </p:sp>
      <p:graphicFrame>
        <p:nvGraphicFramePr>
          <p:cNvPr id="4194304" name="Content Placeholder 3"/>
          <p:cNvGraphicFramePr>
            <a:graphicFrameLocks noGrp="1"/>
          </p:cNvGraphicFramePr>
          <p:nvPr>
            <p:ph idx="1"/>
          </p:nvPr>
        </p:nvGraphicFramePr>
        <p:xfrm>
          <a:off x="0" y="838200"/>
          <a:ext cx="8991600" cy="6087739"/>
        </p:xfrm>
        <a:graphic>
          <a:graphicData uri="http://schemas.openxmlformats.org/drawingml/2006/table">
            <a:tbl>
              <a:tblPr firstRow="1" bandRow="1">
                <a:tableStyleId>{72833802-FEF1-4C79-8D5D-14CF1EAF98D9}</a:tableStyleId>
              </a:tblPr>
              <a:tblGrid>
                <a:gridCol w="3921149">
                  <a:extLst>
                    <a:ext uri="{9D8B030D-6E8A-4147-A177-3AD203B41FA5}">
                      <a16:colId xmlns:a16="http://schemas.microsoft.com/office/drawing/2014/main" val="20000"/>
                    </a:ext>
                  </a:extLst>
                </a:gridCol>
                <a:gridCol w="2178416">
                  <a:extLst>
                    <a:ext uri="{9D8B030D-6E8A-4147-A177-3AD203B41FA5}">
                      <a16:colId xmlns:a16="http://schemas.microsoft.com/office/drawing/2014/main" val="20001"/>
                    </a:ext>
                  </a:extLst>
                </a:gridCol>
                <a:gridCol w="2892035">
                  <a:extLst>
                    <a:ext uri="{9D8B030D-6E8A-4147-A177-3AD203B41FA5}">
                      <a16:colId xmlns:a16="http://schemas.microsoft.com/office/drawing/2014/main" val="20002"/>
                    </a:ext>
                  </a:extLst>
                </a:gridCol>
              </a:tblGrid>
              <a:tr h="572142">
                <a:tc>
                  <a:txBody>
                    <a:bodyPr/>
                    <a:lstStyle/>
                    <a:p>
                      <a:r>
                        <a:rPr lang="fa-IR" sz="2800" b="1" dirty="0">
                          <a:solidFill>
                            <a:schemeClr val="bg1"/>
                          </a:solidFill>
                        </a:rPr>
                        <a:t>آ</a:t>
                      </a:r>
                      <a:r>
                        <a:rPr lang="fa-IR" sz="2800" b="1" dirty="0">
                          <a:solidFill>
                            <a:schemeClr val="bg1"/>
                          </a:solidFill>
                          <a:cs typeface="B Mitra" pitchFamily="2" charset="-78"/>
                        </a:rPr>
                        <a:t>ثار فارماکولوژیک</a:t>
                      </a:r>
                      <a:endParaRPr lang="en-US" sz="2800" b="1" dirty="0">
                        <a:solidFill>
                          <a:schemeClr val="bg1"/>
                        </a:solidFill>
                        <a:cs typeface="B Mitra" pitchFamily="2" charset="-78"/>
                      </a:endParaRPr>
                    </a:p>
                  </a:txBody>
                  <a:tcPr/>
                </a:tc>
                <a:tc>
                  <a:txBody>
                    <a:bodyPr/>
                    <a:lstStyle/>
                    <a:p>
                      <a:r>
                        <a:rPr lang="fa-IR" sz="2800" b="1" dirty="0">
                          <a:solidFill>
                            <a:schemeClr val="bg1"/>
                          </a:solidFill>
                          <a:cs typeface="B Mitra" pitchFamily="2" charset="-78"/>
                        </a:rPr>
                        <a:t>گیرنده هیستامینی</a:t>
                      </a:r>
                      <a:endParaRPr lang="en-US" sz="2800" b="1" dirty="0">
                        <a:solidFill>
                          <a:schemeClr val="bg1"/>
                        </a:solidFill>
                        <a:cs typeface="B Mitra" pitchFamily="2" charset="-78"/>
                      </a:endParaRPr>
                    </a:p>
                  </a:txBody>
                  <a:tcPr/>
                </a:tc>
                <a:tc>
                  <a:txBody>
                    <a:bodyPr/>
                    <a:lstStyle/>
                    <a:p>
                      <a:r>
                        <a:rPr lang="fa-IR" sz="2800" b="1" dirty="0">
                          <a:solidFill>
                            <a:schemeClr val="bg1"/>
                          </a:solidFill>
                        </a:rPr>
                        <a:t>ا</a:t>
                      </a:r>
                      <a:r>
                        <a:rPr lang="fa-IR" sz="2800" b="1" dirty="0">
                          <a:solidFill>
                            <a:schemeClr val="bg1"/>
                          </a:solidFill>
                          <a:cs typeface="B Mitra" pitchFamily="2" charset="-78"/>
                        </a:rPr>
                        <a:t>ندام</a:t>
                      </a:r>
                      <a:endParaRPr lang="en-US" sz="2800" b="1" dirty="0">
                        <a:solidFill>
                          <a:schemeClr val="bg1"/>
                        </a:solidFill>
                        <a:cs typeface="B Mitra" pitchFamily="2" charset="-78"/>
                      </a:endParaRPr>
                    </a:p>
                  </a:txBody>
                  <a:tcPr/>
                </a:tc>
                <a:extLst>
                  <a:ext uri="{0D108BD9-81ED-4DB2-BD59-A6C34878D82A}">
                    <a16:rowId xmlns:a16="http://schemas.microsoft.com/office/drawing/2014/main" val="10000"/>
                  </a:ext>
                </a:extLst>
              </a:tr>
              <a:tr h="1514495">
                <a:tc>
                  <a:txBody>
                    <a:bodyPr/>
                    <a:lstStyle/>
                    <a:p>
                      <a:endParaRPr lang="en-US" sz="2400" b="1" i="1" dirty="0">
                        <a:solidFill>
                          <a:srgbClr val="FFFF00"/>
                        </a:solidFill>
                        <a:cs typeface="B Mitra" pitchFamily="2" charset="-78"/>
                      </a:endParaRPr>
                    </a:p>
                    <a:p>
                      <a:r>
                        <a:rPr lang="fa-IR" sz="2600" b="1" i="1" dirty="0">
                          <a:solidFill>
                            <a:srgbClr val="FFFFFF"/>
                          </a:solidFill>
                          <a:cs typeface="B Mitra" pitchFamily="2" charset="-78"/>
                        </a:rPr>
                        <a:t>اتساع و افزایش نفوذپذیری</a:t>
                      </a:r>
                    </a:p>
                    <a:p>
                      <a:r>
                        <a:rPr lang="fa-IR" sz="2600" b="1" i="1" dirty="0">
                          <a:solidFill>
                            <a:srgbClr val="FFFFFF"/>
                          </a:solidFill>
                          <a:cs typeface="B Mitra" pitchFamily="2" charset="-78"/>
                        </a:rPr>
                        <a:t>افزایش</a:t>
                      </a:r>
                      <a:r>
                        <a:rPr lang="fa-IR" sz="2600" b="1" i="1" baseline="0" dirty="0">
                          <a:solidFill>
                            <a:srgbClr val="FFFFFF"/>
                          </a:solidFill>
                          <a:cs typeface="B Mitra" pitchFamily="2" charset="-78"/>
                        </a:rPr>
                        <a:t> انقباض پذیری و ضربان</a:t>
                      </a:r>
                      <a:endParaRPr lang="en-US" sz="2600" b="1" i="1" dirty="0">
                        <a:solidFill>
                          <a:srgbClr val="FFFFFF"/>
                        </a:solidFill>
                        <a:cs typeface="B Mitra" pitchFamily="2" charset="-78"/>
                      </a:endParaRPr>
                    </a:p>
                  </a:txBody>
                  <a:tcPr/>
                </a:tc>
                <a:tc>
                  <a:txBody>
                    <a:bodyPr/>
                    <a:lstStyle/>
                    <a:p>
                      <a:endParaRPr lang="fa-IR" sz="2400" b="1" i="1" dirty="0">
                        <a:solidFill>
                          <a:srgbClr val="FF6600"/>
                        </a:solidFill>
                        <a:latin typeface="Times New Roman" pitchFamily="18" charset="0"/>
                        <a:cs typeface="Times New Roman" pitchFamily="18" charset="0"/>
                      </a:endParaRPr>
                    </a:p>
                    <a:p>
                      <a:r>
                        <a:rPr lang="en-US" sz="2400" b="1" i="1" dirty="0">
                          <a:solidFill>
                            <a:srgbClr val="FF6600"/>
                          </a:solidFill>
                          <a:latin typeface="Times New Roman" pitchFamily="18" charset="0"/>
                          <a:cs typeface="Times New Roman" pitchFamily="18" charset="0"/>
                        </a:rPr>
                        <a:t>H1, H2</a:t>
                      </a:r>
                    </a:p>
                    <a:p>
                      <a:r>
                        <a:rPr lang="en-US" sz="2400" b="1" i="1" dirty="0">
                          <a:solidFill>
                            <a:srgbClr val="FF6600"/>
                          </a:solidFill>
                          <a:latin typeface="Times New Roman" pitchFamily="18" charset="0"/>
                          <a:cs typeface="Times New Roman" pitchFamily="18" charset="0"/>
                        </a:rPr>
                        <a:t>H2</a:t>
                      </a:r>
                    </a:p>
                  </a:txBody>
                  <a:tcPr/>
                </a:tc>
                <a:tc>
                  <a:txBody>
                    <a:bodyPr/>
                    <a:lstStyle/>
                    <a:p>
                      <a:r>
                        <a:rPr lang="fa-IR" sz="2800" b="1" dirty="0">
                          <a:solidFill>
                            <a:srgbClr val="FFFF00"/>
                          </a:solidFill>
                          <a:cs typeface="B Mitra" pitchFamily="2" charset="-78"/>
                        </a:rPr>
                        <a:t>سیستم قلب و عروق:</a:t>
                      </a:r>
                    </a:p>
                    <a:p>
                      <a:r>
                        <a:rPr lang="fa-IR" sz="2800" b="1" dirty="0">
                          <a:solidFill>
                            <a:srgbClr val="FFFFFF"/>
                          </a:solidFill>
                          <a:cs typeface="B Mitra" pitchFamily="2" charset="-78"/>
                        </a:rPr>
                        <a:t>مویرگ ها و آرتریول ها</a:t>
                      </a:r>
                    </a:p>
                    <a:p>
                      <a:r>
                        <a:rPr lang="fa-IR" sz="2800" b="1" dirty="0">
                          <a:solidFill>
                            <a:srgbClr val="FFFFFF"/>
                          </a:solidFill>
                          <a:cs typeface="B Mitra" pitchFamily="2" charset="-78"/>
                        </a:rPr>
                        <a:t>قلب</a:t>
                      </a:r>
                      <a:endParaRPr lang="en-US" sz="2800" b="1" dirty="0">
                        <a:solidFill>
                          <a:srgbClr val="FFFFFF"/>
                        </a:solidFill>
                        <a:cs typeface="B Mitra" pitchFamily="2" charset="-78"/>
                      </a:endParaRPr>
                    </a:p>
                  </a:txBody>
                  <a:tcPr/>
                </a:tc>
                <a:extLst>
                  <a:ext uri="{0D108BD9-81ED-4DB2-BD59-A6C34878D82A}">
                    <a16:rowId xmlns:a16="http://schemas.microsoft.com/office/drawing/2014/main" val="10001"/>
                  </a:ext>
                </a:extLst>
              </a:tr>
              <a:tr h="1514495">
                <a:tc>
                  <a:txBody>
                    <a:bodyPr/>
                    <a:lstStyle/>
                    <a:p>
                      <a:endParaRPr lang="fa-IR" sz="2600" b="1" i="1" dirty="0">
                        <a:solidFill>
                          <a:srgbClr val="FFFF00"/>
                        </a:solidFill>
                        <a:cs typeface="B Mitra" pitchFamily="2" charset="-78"/>
                      </a:endParaRPr>
                    </a:p>
                    <a:p>
                      <a:r>
                        <a:rPr lang="fa-IR" sz="2600" b="1" i="1" dirty="0">
                          <a:solidFill>
                            <a:srgbClr val="FFFFFF"/>
                          </a:solidFill>
                          <a:cs typeface="B Mitra" pitchFamily="2" charset="-78"/>
                        </a:rPr>
                        <a:t>انقباض</a:t>
                      </a:r>
                    </a:p>
                    <a:p>
                      <a:r>
                        <a:rPr lang="fa-IR" sz="2600" b="1" i="1" dirty="0">
                          <a:solidFill>
                            <a:srgbClr val="FFFFFF"/>
                          </a:solidFill>
                          <a:cs typeface="B Mitra" pitchFamily="2" charset="-78"/>
                        </a:rPr>
                        <a:t>انقباض</a:t>
                      </a:r>
                      <a:endParaRPr lang="en-US" sz="2600" b="1" i="1" dirty="0">
                        <a:solidFill>
                          <a:srgbClr val="FFFFFF"/>
                        </a:solidFill>
                        <a:cs typeface="B Mitra" pitchFamily="2" charset="-78"/>
                      </a:endParaRPr>
                    </a:p>
                  </a:txBody>
                  <a:tcPr/>
                </a:tc>
                <a:tc>
                  <a:txBody>
                    <a:bodyPr/>
                    <a:lstStyle/>
                    <a:p>
                      <a:endParaRPr lang="fa-IR" sz="2400" b="1" i="1" dirty="0">
                        <a:solidFill>
                          <a:srgbClr val="FF6600"/>
                        </a:solidFill>
                        <a:latin typeface="Times New Roman" pitchFamily="18" charset="0"/>
                        <a:cs typeface="Times New Roman" pitchFamily="18" charset="0"/>
                      </a:endParaRPr>
                    </a:p>
                    <a:p>
                      <a:r>
                        <a:rPr lang="en-US" sz="2400" b="1" i="1" dirty="0">
                          <a:solidFill>
                            <a:srgbClr val="FF6600"/>
                          </a:solidFill>
                          <a:latin typeface="Times New Roman" pitchFamily="18" charset="0"/>
                          <a:cs typeface="Times New Roman" pitchFamily="18" charset="0"/>
                        </a:rPr>
                        <a:t>H1</a:t>
                      </a:r>
                    </a:p>
                    <a:p>
                      <a:r>
                        <a:rPr lang="en-US" sz="2400" b="1" i="1" dirty="0">
                          <a:solidFill>
                            <a:srgbClr val="FF6600"/>
                          </a:solidFill>
                          <a:latin typeface="Times New Roman" pitchFamily="18" charset="0"/>
                          <a:cs typeface="Times New Roman" pitchFamily="18" charset="0"/>
                        </a:rPr>
                        <a:t>H1</a:t>
                      </a:r>
                    </a:p>
                  </a:txBody>
                  <a:tcPr/>
                </a:tc>
                <a:tc>
                  <a:txBody>
                    <a:bodyPr/>
                    <a:lstStyle/>
                    <a:p>
                      <a:r>
                        <a:rPr lang="fa-IR" sz="2800" b="1" dirty="0">
                          <a:solidFill>
                            <a:srgbClr val="FFFF00"/>
                          </a:solidFill>
                          <a:cs typeface="B Mitra" pitchFamily="2" charset="-78"/>
                        </a:rPr>
                        <a:t>ماهیچه های صاف:</a:t>
                      </a:r>
                      <a:endParaRPr lang="en-US" sz="2800" b="1" dirty="0">
                        <a:solidFill>
                          <a:srgbClr val="FFFF00"/>
                        </a:solidFill>
                        <a:cs typeface="B Mitra" pitchFamily="2" charset="-78"/>
                      </a:endParaRPr>
                    </a:p>
                    <a:p>
                      <a:r>
                        <a:rPr lang="fa-IR" sz="2800" b="1" dirty="0">
                          <a:solidFill>
                            <a:srgbClr val="FFFFFF"/>
                          </a:solidFill>
                          <a:cs typeface="B Mitra" pitchFamily="2" charset="-78"/>
                        </a:rPr>
                        <a:t>برونش و برونشیول ها</a:t>
                      </a:r>
                    </a:p>
                    <a:p>
                      <a:r>
                        <a:rPr lang="fa-IR" sz="2800" b="1" dirty="0">
                          <a:solidFill>
                            <a:srgbClr val="FFFFFF"/>
                          </a:solidFill>
                          <a:cs typeface="B Mitra" pitchFamily="2" charset="-78"/>
                        </a:rPr>
                        <a:t>دستگاه</a:t>
                      </a:r>
                      <a:r>
                        <a:rPr lang="fa-IR" sz="2800" b="1" baseline="0" dirty="0">
                          <a:solidFill>
                            <a:srgbClr val="FFFFFF"/>
                          </a:solidFill>
                          <a:cs typeface="B Mitra" pitchFamily="2" charset="-78"/>
                        </a:rPr>
                        <a:t> گوارش</a:t>
                      </a:r>
                      <a:endParaRPr lang="en-US" sz="2800" b="1" dirty="0">
                        <a:solidFill>
                          <a:srgbClr val="FFFFFF"/>
                        </a:solidFill>
                        <a:cs typeface="B Mitra" pitchFamily="2" charset="-78"/>
                      </a:endParaRPr>
                    </a:p>
                  </a:txBody>
                  <a:tcPr/>
                </a:tc>
                <a:extLst>
                  <a:ext uri="{0D108BD9-81ED-4DB2-BD59-A6C34878D82A}">
                    <a16:rowId xmlns:a16="http://schemas.microsoft.com/office/drawing/2014/main" val="10002"/>
                  </a:ext>
                </a:extLst>
              </a:tr>
              <a:tr h="1137861">
                <a:tc>
                  <a:txBody>
                    <a:bodyPr/>
                    <a:lstStyle/>
                    <a:p>
                      <a:r>
                        <a:rPr lang="fa-IR" sz="2600" b="1" i="1" dirty="0">
                          <a:solidFill>
                            <a:srgbClr val="FFFFFF"/>
                          </a:solidFill>
                          <a:cs typeface="B Mitra" pitchFamily="2" charset="-78"/>
                        </a:rPr>
                        <a:t>ترشح اسید معده</a:t>
                      </a:r>
                    </a:p>
                    <a:p>
                      <a:r>
                        <a:rPr lang="fa-IR" sz="2600" b="1" i="1" dirty="0">
                          <a:solidFill>
                            <a:srgbClr val="FFFFFF"/>
                          </a:solidFill>
                          <a:cs typeface="B Mitra" pitchFamily="2" charset="-78"/>
                        </a:rPr>
                        <a:t>قرمزی</a:t>
                      </a:r>
                      <a:r>
                        <a:rPr lang="fa-IR" sz="2600" b="1" i="1" baseline="0" dirty="0">
                          <a:solidFill>
                            <a:srgbClr val="FFFFFF"/>
                          </a:solidFill>
                          <a:cs typeface="B Mitra" pitchFamily="2" charset="-78"/>
                        </a:rPr>
                        <a:t>، گرمی با تورم، خارش</a:t>
                      </a:r>
                      <a:endParaRPr lang="en-US" sz="2600" b="1" i="1" dirty="0">
                        <a:solidFill>
                          <a:srgbClr val="FFFFFF"/>
                        </a:solidFill>
                        <a:cs typeface="B Mitra" pitchFamily="2" charset="-78"/>
                      </a:endParaRPr>
                    </a:p>
                  </a:txBody>
                  <a:tcPr/>
                </a:tc>
                <a:tc>
                  <a:txBody>
                    <a:bodyPr/>
                    <a:lstStyle/>
                    <a:p>
                      <a:r>
                        <a:rPr lang="en-US" sz="2400" b="1" i="1" dirty="0">
                          <a:solidFill>
                            <a:srgbClr val="FF6600"/>
                          </a:solidFill>
                          <a:latin typeface="Times New Roman" pitchFamily="18" charset="0"/>
                          <a:cs typeface="Times New Roman" pitchFamily="18" charset="0"/>
                        </a:rPr>
                        <a:t>H2</a:t>
                      </a:r>
                    </a:p>
                    <a:p>
                      <a:r>
                        <a:rPr lang="en-US" sz="2400" b="1" i="1" dirty="0">
                          <a:solidFill>
                            <a:srgbClr val="FF6600"/>
                          </a:solidFill>
                          <a:latin typeface="Times New Roman" pitchFamily="18" charset="0"/>
                          <a:cs typeface="Times New Roman" pitchFamily="18" charset="0"/>
                        </a:rPr>
                        <a:t>H1</a:t>
                      </a:r>
                    </a:p>
                  </a:txBody>
                  <a:tcPr/>
                </a:tc>
                <a:tc>
                  <a:txBody>
                    <a:bodyPr/>
                    <a:lstStyle/>
                    <a:p>
                      <a:r>
                        <a:rPr lang="fa-IR" sz="2800" b="1" dirty="0">
                          <a:solidFill>
                            <a:srgbClr val="FFFF00"/>
                          </a:solidFill>
                          <a:cs typeface="B Mitra" pitchFamily="2" charset="-78"/>
                        </a:rPr>
                        <a:t>غدد اگزوکرین معده</a:t>
                      </a:r>
                    </a:p>
                    <a:p>
                      <a:r>
                        <a:rPr lang="fa-IR" sz="2800" b="1" dirty="0">
                          <a:solidFill>
                            <a:srgbClr val="FFFF00"/>
                          </a:solidFill>
                          <a:cs typeface="B Mitra" pitchFamily="2" charset="-78"/>
                        </a:rPr>
                        <a:t>پوست</a:t>
                      </a:r>
                      <a:endParaRPr lang="en-US" sz="2800" b="1" dirty="0">
                        <a:solidFill>
                          <a:srgbClr val="FFFF00"/>
                        </a:solidFill>
                        <a:cs typeface="B Mitra" pitchFamily="2" charset="-78"/>
                      </a:endParaRPr>
                    </a:p>
                  </a:txBody>
                  <a:tcPr/>
                </a:tc>
                <a:extLst>
                  <a:ext uri="{0D108BD9-81ED-4DB2-BD59-A6C34878D82A}">
                    <a16:rowId xmlns:a16="http://schemas.microsoft.com/office/drawing/2014/main" val="10003"/>
                  </a:ext>
                </a:extLst>
              </a:tr>
              <a:tr h="976008">
                <a:tc>
                  <a:txBody>
                    <a:bodyPr/>
                    <a:lstStyle/>
                    <a:p>
                      <a:r>
                        <a:rPr lang="fa-IR" sz="2600" b="1" i="1" dirty="0">
                          <a:solidFill>
                            <a:srgbClr val="FFFFFF"/>
                          </a:solidFill>
                          <a:cs typeface="B Mitra" pitchFamily="2" charset="-78"/>
                        </a:rPr>
                        <a:t>آزاد</a:t>
                      </a:r>
                      <a:r>
                        <a:rPr lang="fa-IR" sz="2600" b="1" i="1" baseline="0" dirty="0">
                          <a:solidFill>
                            <a:srgbClr val="FFFFFF"/>
                          </a:solidFill>
                          <a:cs typeface="B Mitra" pitchFamily="2" charset="-78"/>
                        </a:rPr>
                        <a:t> شدن </a:t>
                      </a:r>
                      <a:r>
                        <a:rPr lang="en-US" sz="2600" b="1" i="1" baseline="0" dirty="0">
                          <a:solidFill>
                            <a:srgbClr val="FFFFFF"/>
                          </a:solidFill>
                          <a:latin typeface="Times New Roman" pitchFamily="18" charset="0"/>
                          <a:cs typeface="Times New Roman" pitchFamily="18" charset="0"/>
                        </a:rPr>
                        <a:t>ADH</a:t>
                      </a:r>
                      <a:r>
                        <a:rPr lang="fa-IR" sz="2600" b="1" i="1" baseline="0" dirty="0">
                          <a:solidFill>
                            <a:srgbClr val="FFFFFF"/>
                          </a:solidFill>
                          <a:cs typeface="B Mitra" pitchFamily="2" charset="-78"/>
                        </a:rPr>
                        <a:t>، تنظیم فشار خون و درک درد</a:t>
                      </a:r>
                      <a:endParaRPr lang="en-US" sz="2600" b="1" i="1" dirty="0">
                        <a:solidFill>
                          <a:srgbClr val="FFFFFF"/>
                        </a:solidFill>
                        <a:cs typeface="B Mitra" pitchFamily="2" charset="-78"/>
                      </a:endParaRPr>
                    </a:p>
                  </a:txBody>
                  <a:tcPr/>
                </a:tc>
                <a:tc>
                  <a:txBody>
                    <a:bodyPr/>
                    <a:lstStyle/>
                    <a:p>
                      <a:r>
                        <a:rPr lang="en-US" sz="2400" b="1" i="1" dirty="0">
                          <a:solidFill>
                            <a:srgbClr val="FF6600"/>
                          </a:solidFill>
                          <a:latin typeface="Times New Roman" pitchFamily="18" charset="0"/>
                          <a:cs typeface="Times New Roman" pitchFamily="18" charset="0"/>
                        </a:rPr>
                        <a:t>H1, H2, H3</a:t>
                      </a:r>
                    </a:p>
                  </a:txBody>
                  <a:tcPr/>
                </a:tc>
                <a:tc>
                  <a:txBody>
                    <a:bodyPr/>
                    <a:lstStyle/>
                    <a:p>
                      <a:r>
                        <a:rPr lang="fa-IR" sz="2800" b="1" dirty="0">
                          <a:solidFill>
                            <a:srgbClr val="FFFF00"/>
                          </a:solidFill>
                          <a:cs typeface="B Mitra" pitchFamily="2" charset="-78"/>
                        </a:rPr>
                        <a:t>سیستم اعصاب مرکزی</a:t>
                      </a:r>
                      <a:endParaRPr lang="en-US" sz="2800" b="1" dirty="0">
                        <a:solidFill>
                          <a:srgbClr val="FFFF00"/>
                        </a:solidFill>
                        <a:cs typeface="B Mitra" pitchFamily="2" charset="-78"/>
                      </a:endParaRP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90500"/>
            <a:ext cx="7772400" cy="1143000"/>
          </a:xfrm>
        </p:spPr>
        <p:txBody>
          <a:bodyPr/>
          <a:lstStyle/>
          <a:p>
            <a:pPr algn="ctr">
              <a:defRPr/>
            </a:pPr>
            <a:r>
              <a:rPr lang="fa-IR" b="1" dirty="0">
                <a:cs typeface="B Lotus" pitchFamily="2" charset="-78"/>
              </a:rPr>
              <a:t>اثرات فارماکولوژیک بنزودیازپین ها </a:t>
            </a:r>
            <a:endParaRPr lang="en-US" dirty="0"/>
          </a:p>
        </p:txBody>
      </p:sp>
      <p:sp>
        <p:nvSpPr>
          <p:cNvPr id="18435" name="Content Placeholder 2"/>
          <p:cNvSpPr>
            <a:spLocks noGrp="1"/>
          </p:cNvSpPr>
          <p:nvPr>
            <p:ph idx="1"/>
          </p:nvPr>
        </p:nvSpPr>
        <p:spPr>
          <a:xfrm>
            <a:off x="381000" y="1600200"/>
            <a:ext cx="8153400" cy="3810000"/>
          </a:xfrm>
        </p:spPr>
        <p:txBody>
          <a:bodyPr/>
          <a:lstStyle/>
          <a:p>
            <a:pPr algn="r" rtl="1"/>
            <a:r>
              <a:rPr lang="fa-IR" altLang="en-US" b="1" dirty="0">
                <a:solidFill>
                  <a:srgbClr val="C00000"/>
                </a:solidFill>
                <a:cs typeface="B Lotus" panose="00000400000000000000" pitchFamily="2" charset="-78"/>
              </a:rPr>
              <a:t>آرامش بخش، ضداضطراب</a:t>
            </a:r>
          </a:p>
          <a:p>
            <a:pPr algn="r" rtl="1"/>
            <a:r>
              <a:rPr lang="fa-IR" altLang="en-US" b="1" dirty="0">
                <a:solidFill>
                  <a:srgbClr val="C00000"/>
                </a:solidFill>
                <a:cs typeface="B Lotus" panose="00000400000000000000" pitchFamily="2" charset="-78"/>
              </a:rPr>
              <a:t>خواب آور</a:t>
            </a:r>
          </a:p>
          <a:p>
            <a:pPr algn="r" rtl="1"/>
            <a:r>
              <a:rPr lang="fa-IR" altLang="en-US" b="1" dirty="0">
                <a:solidFill>
                  <a:srgbClr val="C00000"/>
                </a:solidFill>
                <a:cs typeface="B Lotus" panose="00000400000000000000" pitchFamily="2" charset="-78"/>
              </a:rPr>
              <a:t>شل کننده عضلانی </a:t>
            </a:r>
            <a:r>
              <a:rPr lang="fa-IR" altLang="en-US" b="1" dirty="0">
                <a:cs typeface="B Lotus" panose="00000400000000000000" pitchFamily="2" charset="-78"/>
              </a:rPr>
              <a:t>(مهار رفلکس های نخاع و ساقه مغز)</a:t>
            </a:r>
          </a:p>
          <a:p>
            <a:pPr algn="r" rtl="1"/>
            <a:r>
              <a:rPr lang="fa-IR" altLang="en-US" b="1" dirty="0">
                <a:solidFill>
                  <a:srgbClr val="C00000"/>
                </a:solidFill>
                <a:cs typeface="B Lotus" panose="00000400000000000000" pitchFamily="2" charset="-78"/>
              </a:rPr>
              <a:t>ضدتشنج </a:t>
            </a:r>
            <a:r>
              <a:rPr lang="fa-IR" altLang="en-US" b="1" dirty="0">
                <a:cs typeface="B Lotus" panose="00000400000000000000" pitchFamily="2" charset="-78"/>
              </a:rPr>
              <a:t>(افزایش آستانه تحریک حملات تشنجی)</a:t>
            </a:r>
            <a:endParaRPr lang="en-US" altLang="en-US" b="1" dirty="0">
              <a:cs typeface="B Lotus" panose="00000400000000000000" pitchFamily="2" charset="-78"/>
            </a:endParaRPr>
          </a:p>
          <a:p>
            <a:pPr algn="r" rtl="1"/>
            <a:r>
              <a:rPr lang="fa-IR" altLang="en-US" b="1" dirty="0">
                <a:solidFill>
                  <a:srgbClr val="C00000"/>
                </a:solidFill>
                <a:cs typeface="B Lotus" panose="00000400000000000000" pitchFamily="2" charset="-78"/>
              </a:rPr>
              <a:t>القای بیهوشی </a:t>
            </a:r>
            <a:r>
              <a:rPr lang="fa-IR" altLang="en-US" b="1" dirty="0">
                <a:cs typeface="B Lotus" panose="00000400000000000000" pitchFamily="2" charset="-78"/>
              </a:rPr>
              <a:t>(توسط میدازولام) و </a:t>
            </a:r>
            <a:r>
              <a:rPr lang="fa-IR" altLang="en-US" b="1" dirty="0">
                <a:solidFill>
                  <a:srgbClr val="C00000"/>
                </a:solidFill>
                <a:cs typeface="B Lotus" panose="00000400000000000000" pitchFamily="2" charset="-78"/>
              </a:rPr>
              <a:t>داروی کمکی در بیهوشی</a:t>
            </a:r>
          </a:p>
        </p:txBody>
      </p:sp>
      <p:pic>
        <p:nvPicPr>
          <p:cNvPr id="20484" name="Picture 3"/>
          <p:cNvPicPr>
            <a:picLocks noChangeAspect="1"/>
          </p:cNvPicPr>
          <p:nvPr/>
        </p:nvPicPr>
        <p:blipFill>
          <a:blip r:embed="rId2">
            <a:extLst>
              <a:ext uri="{28A0092B-C50C-407E-A947-70E740481C1C}">
                <a14:useLocalDpi xmlns:a14="http://schemas.microsoft.com/office/drawing/2010/main" val="0"/>
              </a:ext>
            </a:extLst>
          </a:blip>
          <a:srcRect l="12543" t="17645" r="3255" b="11765"/>
          <a:stretch>
            <a:fillRect/>
          </a:stretch>
        </p:blipFill>
        <p:spPr bwMode="auto">
          <a:xfrm>
            <a:off x="152400" y="4495800"/>
            <a:ext cx="3352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defRPr/>
            </a:pPr>
            <a:r>
              <a:rPr lang="fa-IR" b="1" dirty="0">
                <a:cs typeface="B Lotus" pitchFamily="2" charset="-78"/>
              </a:rPr>
              <a:t> عوارض و سمیت بنزودیازپین ها </a:t>
            </a:r>
            <a:endParaRPr lang="en-US" dirty="0"/>
          </a:p>
        </p:txBody>
      </p:sp>
      <p:sp>
        <p:nvSpPr>
          <p:cNvPr id="19459" name="Content Placeholder 2"/>
          <p:cNvSpPr>
            <a:spLocks noGrp="1"/>
          </p:cNvSpPr>
          <p:nvPr>
            <p:ph idx="1"/>
          </p:nvPr>
        </p:nvSpPr>
        <p:spPr>
          <a:xfrm>
            <a:off x="381000" y="2286000"/>
            <a:ext cx="8305800" cy="3810000"/>
          </a:xfrm>
        </p:spPr>
        <p:txBody>
          <a:bodyPr/>
          <a:lstStyle/>
          <a:p>
            <a:pPr algn="r" rtl="1">
              <a:defRPr/>
            </a:pPr>
            <a:r>
              <a:rPr lang="fa-IR" b="1" dirty="0">
                <a:solidFill>
                  <a:srgbClr val="C00000"/>
                </a:solidFill>
                <a:cs typeface="B Lotus" pitchFamily="2" charset="-78"/>
              </a:rPr>
              <a:t>عوارض: </a:t>
            </a:r>
            <a:r>
              <a:rPr lang="en-US" dirty="0">
                <a:cs typeface="B Lotus" pitchFamily="2" charset="-78"/>
              </a:rPr>
              <a:t>sedation</a:t>
            </a:r>
            <a:r>
              <a:rPr lang="fa-IR" dirty="0">
                <a:cs typeface="B Lotus" pitchFamily="2" charset="-78"/>
              </a:rPr>
              <a:t>، </a:t>
            </a:r>
            <a:r>
              <a:rPr lang="fa-IR" b="1" dirty="0">
                <a:cs typeface="B Lotus" pitchFamily="2" charset="-78"/>
              </a:rPr>
              <a:t>سبکی سر، عدم تعادل، لتارژی، اختلال فکری، اختلال اعمال حرکتی، سردرد، ↓فشارخون، تاری دید، </a:t>
            </a:r>
            <a:r>
              <a:rPr lang="fa-IR" b="1" dirty="0">
                <a:solidFill>
                  <a:schemeClr val="accent6">
                    <a:lumMod val="75000"/>
                  </a:schemeClr>
                </a:solidFill>
                <a:cs typeface="B Lotus" pitchFamily="2" charset="-78"/>
              </a:rPr>
              <a:t>فراموشی</a:t>
            </a:r>
            <a:r>
              <a:rPr lang="fa-IR" b="1" dirty="0">
                <a:cs typeface="B Lotus" pitchFamily="2" charset="-78"/>
              </a:rPr>
              <a:t> (بعنوان داروی پیش بیهوشی)، تحمل، اعتیاد، وابستگی، سندرم قطع مصرف </a:t>
            </a:r>
          </a:p>
          <a:p>
            <a:pPr algn="r" rtl="1">
              <a:defRPr/>
            </a:pPr>
            <a:r>
              <a:rPr lang="fa-IR" b="1" dirty="0">
                <a:cs typeface="B Lotus" pitchFamily="2" charset="-78"/>
              </a:rPr>
              <a:t>عوارض تزریق وریدی: تضعیف تنفسی، هیپوترمی، بی نظمی قلبی، سرفه، آپنه، استفراغ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8575"/>
            <a:ext cx="8610600" cy="1143000"/>
          </a:xfrm>
        </p:spPr>
        <p:txBody>
          <a:bodyPr/>
          <a:lstStyle/>
          <a:p>
            <a:pPr algn="r" rtl="1">
              <a:defRPr/>
            </a:pPr>
            <a:r>
              <a:rPr lang="fa-IR" b="1" dirty="0">
                <a:cs typeface="B Lotus" pitchFamily="2" charset="-78"/>
              </a:rPr>
              <a:t>کاربرد بالینی داروهای آرام بخش و خواب آور</a:t>
            </a:r>
            <a:endParaRPr lang="en-US" dirty="0"/>
          </a:p>
        </p:txBody>
      </p:sp>
      <p:sp>
        <p:nvSpPr>
          <p:cNvPr id="20483" name="Content Placeholder 2"/>
          <p:cNvSpPr>
            <a:spLocks noGrp="1"/>
          </p:cNvSpPr>
          <p:nvPr>
            <p:ph idx="1"/>
          </p:nvPr>
        </p:nvSpPr>
        <p:spPr>
          <a:xfrm>
            <a:off x="228600" y="1295400"/>
            <a:ext cx="8763000" cy="5334000"/>
          </a:xfrm>
        </p:spPr>
        <p:txBody>
          <a:bodyPr/>
          <a:lstStyle/>
          <a:p>
            <a:pPr algn="r" rtl="1">
              <a:defRPr/>
            </a:pPr>
            <a:r>
              <a:rPr lang="fa-IR" sz="3000" b="1" dirty="0">
                <a:cs typeface="B Lotus" pitchFamily="2" charset="-78"/>
              </a:rPr>
              <a:t>بنزودیازپین ها بدلیل </a:t>
            </a:r>
            <a:r>
              <a:rPr lang="en-US" sz="3000" b="1" dirty="0">
                <a:cs typeface="B Lotus" pitchFamily="2" charset="-78"/>
              </a:rPr>
              <a:t>TI</a:t>
            </a:r>
            <a:r>
              <a:rPr lang="fa-IR" sz="3000" b="1" dirty="0">
                <a:cs typeface="B Lotus" pitchFamily="2" charset="-78"/>
              </a:rPr>
              <a:t> بالاتر (ایمنی بیشتر) </a:t>
            </a:r>
            <a:r>
              <a:rPr lang="fa-IR" sz="3000" b="1" dirty="0">
                <a:solidFill>
                  <a:schemeClr val="accent6">
                    <a:lumMod val="75000"/>
                  </a:schemeClr>
                </a:solidFill>
                <a:cs typeface="B Lotus" pitchFamily="2" charset="-78"/>
              </a:rPr>
              <a:t>داروهای انتخابی </a:t>
            </a:r>
            <a:r>
              <a:rPr lang="fa-IR" sz="3000" b="1" dirty="0">
                <a:cs typeface="B Lotus" pitchFamily="2" charset="-78"/>
              </a:rPr>
              <a:t>در درمان اضطراب هستند.</a:t>
            </a:r>
          </a:p>
          <a:p>
            <a:pPr algn="r" rtl="1">
              <a:defRPr/>
            </a:pPr>
            <a:r>
              <a:rPr lang="fa-IR" sz="3000" b="1" dirty="0">
                <a:cs typeface="B Lotus" pitchFamily="2" charset="-78"/>
              </a:rPr>
              <a:t>بهتر است دارو در شب مصرف شود.</a:t>
            </a:r>
          </a:p>
          <a:p>
            <a:pPr algn="r" rtl="1">
              <a:defRPr/>
            </a:pPr>
            <a:r>
              <a:rPr lang="fa-IR" sz="3000" b="1" dirty="0">
                <a:cs typeface="B Lotus" pitchFamily="2" charset="-78"/>
              </a:rPr>
              <a:t>داروهای لورازپام و اگسازپام در درمان اختلالات خواب مفید اند.</a:t>
            </a:r>
          </a:p>
          <a:p>
            <a:pPr algn="r" rtl="1">
              <a:buFont typeface="Wingdings" pitchFamily="2" charset="2"/>
              <a:buChar char="ü"/>
              <a:defRPr/>
            </a:pPr>
            <a:r>
              <a:rPr lang="fa-IR" sz="3000" b="1" dirty="0">
                <a:cs typeface="B Lotus" pitchFamily="2" charset="-78"/>
              </a:rPr>
              <a:t>2-1 شب پس از ایجاد خواب مناسب دارو باید قطع شود. </a:t>
            </a:r>
            <a:endParaRPr lang="en-US" sz="3000" b="1" dirty="0">
              <a:cs typeface="B Lotus" pitchFamily="2" charset="-78"/>
            </a:endParaRPr>
          </a:p>
          <a:p>
            <a:pPr algn="r" rtl="1">
              <a:buFont typeface="Wingdings" pitchFamily="2" charset="2"/>
              <a:buChar char="ü"/>
              <a:defRPr/>
            </a:pPr>
            <a:r>
              <a:rPr lang="fa-IR" sz="3000" b="1" dirty="0">
                <a:solidFill>
                  <a:srgbClr val="C00000"/>
                </a:solidFill>
                <a:cs typeface="B Lotus" pitchFamily="2" charset="-78"/>
              </a:rPr>
              <a:t>فلومازنیل</a:t>
            </a:r>
            <a:r>
              <a:rPr lang="fa-IR" sz="3000" b="1" dirty="0">
                <a:cs typeface="B Lotus" pitchFamily="2" charset="-78"/>
              </a:rPr>
              <a:t> آنتاگونیست گیرنده بنزودیازپینی است که </a:t>
            </a:r>
          </a:p>
          <a:p>
            <a:pPr marL="0" indent="0" algn="r" rtl="1">
              <a:buFontTx/>
              <a:buNone/>
              <a:defRPr/>
            </a:pPr>
            <a:r>
              <a:rPr lang="fa-IR" sz="3000" b="1" dirty="0" err="1">
                <a:cs typeface="B Lotus" pitchFamily="2" charset="-78"/>
              </a:rPr>
              <a:t>بعنوان</a:t>
            </a:r>
            <a:r>
              <a:rPr lang="fa-IR" sz="3000" b="1" dirty="0">
                <a:cs typeface="B Lotus" pitchFamily="2" charset="-78"/>
              </a:rPr>
              <a:t> آنتی </a:t>
            </a:r>
            <a:r>
              <a:rPr lang="fa-IR" sz="3000" b="1" dirty="0" err="1">
                <a:cs typeface="B Lotus" pitchFamily="2" charset="-78"/>
              </a:rPr>
              <a:t>دوت</a:t>
            </a:r>
            <a:r>
              <a:rPr lang="fa-IR" sz="3000" b="1" dirty="0">
                <a:cs typeface="B Lotus" pitchFamily="2" charset="-78"/>
              </a:rPr>
              <a:t> جهت خنثی کردن اثرات </a:t>
            </a:r>
            <a:r>
              <a:rPr lang="fa-IR" sz="3000" b="1" dirty="0" err="1">
                <a:cs typeface="B Lotus" pitchFamily="2" charset="-78"/>
              </a:rPr>
              <a:t>دپرسان</a:t>
            </a:r>
            <a:r>
              <a:rPr lang="fa-IR" sz="3000" b="1" dirty="0">
                <a:cs typeface="B Lotus" pitchFamily="2" charset="-78"/>
              </a:rPr>
              <a:t> </a:t>
            </a:r>
          </a:p>
          <a:p>
            <a:pPr marL="0" indent="0" algn="r" rtl="1">
              <a:buFontTx/>
              <a:buNone/>
              <a:defRPr/>
            </a:pPr>
            <a:r>
              <a:rPr lang="fa-IR" sz="3000" b="1" dirty="0">
                <a:cs typeface="B Lotus" pitchFamily="2" charset="-78"/>
              </a:rPr>
              <a:t>دوزهای بالای بنزودیازپینها و تسریع ریکاوری در بیهوشی</a:t>
            </a:r>
          </a:p>
          <a:p>
            <a:pPr marL="0" indent="0" algn="r" rtl="1">
              <a:buFontTx/>
              <a:buNone/>
              <a:defRPr/>
            </a:pPr>
            <a:r>
              <a:rPr lang="fa-IR" sz="3000" b="1" dirty="0">
                <a:cs typeface="B Lotus" pitchFamily="2" charset="-78"/>
              </a:rPr>
              <a:t> بکار میرود. </a:t>
            </a:r>
            <a:endParaRPr lang="en-US" sz="3000" dirty="0"/>
          </a:p>
        </p:txBody>
      </p:sp>
      <p:pic>
        <p:nvPicPr>
          <p:cNvPr id="22532" name="Picture 4"/>
          <p:cNvPicPr>
            <a:picLocks noChangeAspect="1" noChangeArrowheads="1"/>
          </p:cNvPicPr>
          <p:nvPr/>
        </p:nvPicPr>
        <p:blipFill>
          <a:blip r:embed="rId2">
            <a:extLst>
              <a:ext uri="{28A0092B-C50C-407E-A947-70E740481C1C}">
                <a14:useLocalDpi xmlns:a14="http://schemas.microsoft.com/office/drawing/2010/main" val="0"/>
              </a:ext>
            </a:extLst>
          </a:blip>
          <a:srcRect l="22629" t="45753" r="27802" b="8492"/>
          <a:stretch>
            <a:fillRect/>
          </a:stretch>
        </p:blipFill>
        <p:spPr bwMode="auto">
          <a:xfrm>
            <a:off x="228600" y="4484688"/>
            <a:ext cx="1727200" cy="1992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10600" cy="1143000"/>
          </a:xfrm>
        </p:spPr>
        <p:txBody>
          <a:bodyPr/>
          <a:lstStyle/>
          <a:p>
            <a:pPr algn="ctr" rtl="1">
              <a:defRPr/>
            </a:pPr>
            <a:r>
              <a:rPr lang="fa-IR" b="1" dirty="0">
                <a:cs typeface="B Lotus" pitchFamily="2" charset="-78"/>
              </a:rPr>
              <a:t>سایر داروهای آرام بخش و خواب آور</a:t>
            </a:r>
            <a:endParaRPr lang="en-US" dirty="0"/>
          </a:p>
        </p:txBody>
      </p:sp>
      <p:sp>
        <p:nvSpPr>
          <p:cNvPr id="3" name="Content Placeholder 2"/>
          <p:cNvSpPr>
            <a:spLocks noGrp="1"/>
          </p:cNvSpPr>
          <p:nvPr>
            <p:ph idx="1"/>
          </p:nvPr>
        </p:nvSpPr>
        <p:spPr>
          <a:xfrm>
            <a:off x="152400" y="1447800"/>
            <a:ext cx="8839200" cy="5257800"/>
          </a:xfrm>
        </p:spPr>
        <p:txBody>
          <a:bodyPr/>
          <a:lstStyle/>
          <a:p>
            <a:pPr algn="r" rtl="1">
              <a:buFont typeface="Wingdings" pitchFamily="2" charset="2"/>
              <a:buChar char="Ø"/>
              <a:defRPr/>
            </a:pPr>
            <a:r>
              <a:rPr lang="en-US" b="1" dirty="0">
                <a:solidFill>
                  <a:srgbClr val="C00000"/>
                </a:solidFill>
                <a:cs typeface="B Lotus" pitchFamily="2" charset="-78"/>
              </a:rPr>
              <a:t> </a:t>
            </a:r>
            <a:r>
              <a:rPr lang="fa-IR" b="1" dirty="0">
                <a:solidFill>
                  <a:srgbClr val="C00000"/>
                </a:solidFill>
                <a:cs typeface="B Lotus" pitchFamily="2" charset="-78"/>
              </a:rPr>
              <a:t>زولپیدم  </a:t>
            </a:r>
            <a:r>
              <a:rPr lang="en-US" sz="2800" i="1" dirty="0"/>
              <a:t>SOLUTION, TAB</a:t>
            </a:r>
            <a:r>
              <a:rPr lang="fa-IR" b="1" dirty="0">
                <a:cs typeface="B Lotus" pitchFamily="2" charset="-78"/>
              </a:rPr>
              <a:t> </a:t>
            </a:r>
            <a:r>
              <a:rPr lang="en-US" b="1" dirty="0"/>
              <a:t>Zolpidem </a:t>
            </a:r>
            <a:r>
              <a:rPr lang="en-US" sz="2800" i="1" dirty="0"/>
              <a:t>ORAL</a:t>
            </a:r>
            <a:endParaRPr lang="fa-IR" sz="2800" b="1" i="1" dirty="0">
              <a:cs typeface="B Lotus" pitchFamily="2" charset="-78"/>
            </a:endParaRPr>
          </a:p>
          <a:p>
            <a:pPr marL="0" indent="0" algn="r" rtl="1">
              <a:buFontTx/>
              <a:buNone/>
              <a:defRPr/>
            </a:pPr>
            <a:r>
              <a:rPr lang="fa-IR" b="1" dirty="0">
                <a:cs typeface="B Lotus" pitchFamily="2" charset="-78"/>
              </a:rPr>
              <a:t>   داروی غیربنزودیازپینی که به گیرنده بنزودیازپین ها متصل شده و مشابه آنها عمل میکند. میتواند موجب توهم، فراموشی و رفتارهای خطرناک مرتبط با خواب مانند راه رفتن در خواب یا رانندگی در خواب شود.</a:t>
            </a:r>
            <a:r>
              <a:rPr lang="en-US" b="1" dirty="0">
                <a:solidFill>
                  <a:srgbClr val="C00000"/>
                </a:solidFill>
                <a:cs typeface="B Lotus" pitchFamily="2" charset="-78"/>
              </a:rPr>
              <a:t> </a:t>
            </a:r>
            <a:endParaRPr lang="fa-IR" b="1" dirty="0">
              <a:cs typeface="B Lotus" pitchFamily="2" charset="-78"/>
            </a:endParaRPr>
          </a:p>
        </p:txBody>
      </p:sp>
      <p:pic>
        <p:nvPicPr>
          <p:cNvPr id="23556" name="Picture 5"/>
          <p:cNvPicPr>
            <a:picLocks noChangeAspect="1" noChangeArrowheads="1"/>
          </p:cNvPicPr>
          <p:nvPr/>
        </p:nvPicPr>
        <p:blipFill>
          <a:blip r:embed="rId2">
            <a:extLst>
              <a:ext uri="{28A0092B-C50C-407E-A947-70E740481C1C}">
                <a14:useLocalDpi xmlns:a14="http://schemas.microsoft.com/office/drawing/2010/main" val="0"/>
              </a:ext>
            </a:extLst>
          </a:blip>
          <a:srcRect l="36916" t="11588" r="5862" b="13654"/>
          <a:stretch>
            <a:fillRect/>
          </a:stretch>
        </p:blipFill>
        <p:spPr bwMode="auto">
          <a:xfrm>
            <a:off x="1524000" y="3657600"/>
            <a:ext cx="3378200" cy="252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10600" cy="1143000"/>
          </a:xfrm>
        </p:spPr>
        <p:txBody>
          <a:bodyPr/>
          <a:lstStyle/>
          <a:p>
            <a:pPr algn="ctr" rtl="1">
              <a:defRPr/>
            </a:pPr>
            <a:r>
              <a:rPr lang="fa-IR" b="1" dirty="0">
                <a:cs typeface="B Lotus" pitchFamily="2" charset="-78"/>
              </a:rPr>
              <a:t>سایر داروهای آرام بخش </a:t>
            </a:r>
            <a:endParaRPr lang="en-US" dirty="0"/>
          </a:p>
        </p:txBody>
      </p:sp>
      <p:sp>
        <p:nvSpPr>
          <p:cNvPr id="3" name="Content Placeholder 2"/>
          <p:cNvSpPr>
            <a:spLocks noGrp="1"/>
          </p:cNvSpPr>
          <p:nvPr>
            <p:ph idx="1"/>
          </p:nvPr>
        </p:nvSpPr>
        <p:spPr>
          <a:xfrm>
            <a:off x="152400" y="1447800"/>
            <a:ext cx="8839200" cy="5257800"/>
          </a:xfrm>
        </p:spPr>
        <p:txBody>
          <a:bodyPr/>
          <a:lstStyle/>
          <a:p>
            <a:pPr algn="r" rtl="1">
              <a:buFont typeface="Wingdings" pitchFamily="2" charset="2"/>
              <a:buChar char="Ø"/>
              <a:defRPr/>
            </a:pPr>
            <a:r>
              <a:rPr lang="fa-IR" b="1" dirty="0" err="1">
                <a:solidFill>
                  <a:srgbClr val="C00000"/>
                </a:solidFill>
                <a:cs typeface="B Lotus" pitchFamily="2" charset="-78"/>
              </a:rPr>
              <a:t>بوسپیرون</a:t>
            </a:r>
            <a:r>
              <a:rPr lang="en-US" b="1" dirty="0" err="1"/>
              <a:t>Buspirone</a:t>
            </a:r>
            <a:r>
              <a:rPr lang="en-US" i="1" dirty="0"/>
              <a:t> TAB                                      </a:t>
            </a:r>
            <a:endParaRPr lang="fa-IR" b="1" dirty="0">
              <a:cs typeface="B Lotus" pitchFamily="2" charset="-78"/>
            </a:endParaRPr>
          </a:p>
          <a:p>
            <a:pPr marL="0" indent="0" algn="r" rtl="1">
              <a:buFontTx/>
              <a:buNone/>
              <a:defRPr/>
            </a:pPr>
            <a:r>
              <a:rPr lang="fa-IR" b="1" dirty="0">
                <a:cs typeface="B Lotus" pitchFamily="2" charset="-78"/>
              </a:rPr>
              <a:t>   اثر ضداضطراب و ضدافسردگی دارد ولی اثر خواب آوری، ضدتشنج، شل کننده عضلانی و اعتیاد آوری ندارد. آگونیست نسبی گیرنده سروتونینی نوع 1 (</a:t>
            </a:r>
            <a:r>
              <a:rPr lang="en-US" dirty="0">
                <a:cs typeface="B Lotus" pitchFamily="2" charset="-78"/>
              </a:rPr>
              <a:t>5HT1</a:t>
            </a:r>
            <a:r>
              <a:rPr lang="fa-IR" b="1" dirty="0">
                <a:cs typeface="B Lotus" pitchFamily="2" charset="-78"/>
              </a:rPr>
              <a:t>) و گیرنده </a:t>
            </a:r>
            <a:r>
              <a:rPr lang="el-GR" b="1" dirty="0">
                <a:cs typeface="B Lotus" pitchFamily="2" charset="-78"/>
              </a:rPr>
              <a:t>α</a:t>
            </a:r>
            <a:r>
              <a:rPr lang="en-US" b="1" dirty="0">
                <a:cs typeface="B Lotus" pitchFamily="2" charset="-78"/>
              </a:rPr>
              <a:t>1</a:t>
            </a:r>
            <a:r>
              <a:rPr lang="fa-IR" b="1" dirty="0">
                <a:cs typeface="B Lotus" pitchFamily="2" charset="-78"/>
              </a:rPr>
              <a:t> آدرنرژیک و آنتاگونیست گیرنده دوپامینی ضعیف است. </a:t>
            </a:r>
          </a:p>
        </p:txBody>
      </p:sp>
      <p:pic>
        <p:nvPicPr>
          <p:cNvPr id="24580" name="Picture 4"/>
          <p:cNvPicPr>
            <a:picLocks noChangeAspect="1" noChangeArrowheads="1"/>
          </p:cNvPicPr>
          <p:nvPr/>
        </p:nvPicPr>
        <p:blipFill>
          <a:blip r:embed="rId2">
            <a:extLst>
              <a:ext uri="{28A0092B-C50C-407E-A947-70E740481C1C}">
                <a14:useLocalDpi xmlns:a14="http://schemas.microsoft.com/office/drawing/2010/main" val="0"/>
              </a:ext>
            </a:extLst>
          </a:blip>
          <a:srcRect t="10112" b="14337"/>
          <a:stretch>
            <a:fillRect/>
          </a:stretch>
        </p:blipFill>
        <p:spPr bwMode="auto">
          <a:xfrm>
            <a:off x="1752600" y="4191000"/>
            <a:ext cx="3011488"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10600" cy="1143000"/>
          </a:xfrm>
        </p:spPr>
        <p:txBody>
          <a:bodyPr/>
          <a:lstStyle/>
          <a:p>
            <a:pPr algn="ctr" rtl="1">
              <a:defRPr/>
            </a:pPr>
            <a:r>
              <a:rPr lang="fa-IR" b="1" dirty="0">
                <a:cs typeface="B Lotus" pitchFamily="2" charset="-78"/>
              </a:rPr>
              <a:t>سایر داروهای آرام بخش و خواب آور</a:t>
            </a:r>
            <a:endParaRPr lang="en-US" dirty="0"/>
          </a:p>
        </p:txBody>
      </p:sp>
      <p:sp>
        <p:nvSpPr>
          <p:cNvPr id="3" name="Content Placeholder 2"/>
          <p:cNvSpPr>
            <a:spLocks noGrp="1"/>
          </p:cNvSpPr>
          <p:nvPr>
            <p:ph idx="1"/>
          </p:nvPr>
        </p:nvSpPr>
        <p:spPr>
          <a:xfrm>
            <a:off x="52388" y="1517650"/>
            <a:ext cx="8915400" cy="5105400"/>
          </a:xfrm>
        </p:spPr>
        <p:txBody>
          <a:bodyPr/>
          <a:lstStyle/>
          <a:p>
            <a:pPr algn="r" rtl="1">
              <a:buFont typeface="Wingdings" pitchFamily="2" charset="2"/>
              <a:buChar char="Ø"/>
              <a:defRPr/>
            </a:pPr>
            <a:r>
              <a:rPr lang="fa-IR" altLang="en-US" b="1" dirty="0" err="1">
                <a:solidFill>
                  <a:srgbClr val="C00000"/>
                </a:solidFill>
                <a:cs typeface="B Lotus" pitchFamily="2" charset="-78"/>
              </a:rPr>
              <a:t>هیدروکسیزین</a:t>
            </a:r>
            <a:r>
              <a:rPr lang="fa-IR" altLang="en-US" b="1" dirty="0">
                <a:solidFill>
                  <a:srgbClr val="C00000"/>
                </a:solidFill>
                <a:cs typeface="B Lotus" pitchFamily="2" charset="-78"/>
              </a:rPr>
              <a:t>، </a:t>
            </a:r>
            <a:r>
              <a:rPr lang="fa-IR" altLang="en-US" b="1" dirty="0" err="1">
                <a:solidFill>
                  <a:srgbClr val="C00000"/>
                </a:solidFill>
                <a:cs typeface="B Lotus" pitchFamily="2" charset="-78"/>
              </a:rPr>
              <a:t>پرومتازین</a:t>
            </a:r>
            <a:r>
              <a:rPr lang="fa-IR" altLang="en-US" b="1" dirty="0">
                <a:solidFill>
                  <a:srgbClr val="C00000"/>
                </a:solidFill>
                <a:cs typeface="B Lotus" pitchFamily="2" charset="-78"/>
              </a:rPr>
              <a:t>، </a:t>
            </a:r>
            <a:r>
              <a:rPr lang="fa-IR" altLang="en-US" b="1" dirty="0" err="1">
                <a:solidFill>
                  <a:srgbClr val="C00000"/>
                </a:solidFill>
                <a:cs typeface="B Lotus" pitchFamily="2" charset="-78"/>
              </a:rPr>
              <a:t>دیفن</a:t>
            </a:r>
            <a:r>
              <a:rPr lang="fa-IR" altLang="en-US" b="1" dirty="0">
                <a:solidFill>
                  <a:srgbClr val="C00000"/>
                </a:solidFill>
                <a:cs typeface="B Lotus" pitchFamily="2" charset="-78"/>
              </a:rPr>
              <a:t> هیدرامین</a:t>
            </a:r>
            <a:endParaRPr lang="fa-IR" altLang="en-US" i="1" dirty="0"/>
          </a:p>
          <a:p>
            <a:pPr algn="r" rtl="1">
              <a:defRPr/>
            </a:pPr>
            <a:r>
              <a:rPr lang="fa-IR" altLang="en-US" b="1" dirty="0">
                <a:cs typeface="B Lotus" pitchFamily="2" charset="-78"/>
              </a:rPr>
              <a:t>داروهای آنتی هیستامین با اثر </a:t>
            </a:r>
            <a:r>
              <a:rPr lang="fa-IR" altLang="en-US" b="1" dirty="0" err="1">
                <a:cs typeface="B Lotus" pitchFamily="2" charset="-78"/>
              </a:rPr>
              <a:t>آرامبخشی</a:t>
            </a:r>
            <a:r>
              <a:rPr lang="fa-IR" altLang="en-US" b="1" dirty="0">
                <a:cs typeface="B Lotus" pitchFamily="2" charset="-78"/>
              </a:rPr>
              <a:t> هستند.</a:t>
            </a:r>
          </a:p>
          <a:p>
            <a:pPr algn="r" rtl="1">
              <a:defRPr/>
            </a:pPr>
            <a:r>
              <a:rPr lang="fa-IR" altLang="en-US" sz="3000" b="1" dirty="0">
                <a:cs typeface="B Lotus" pitchFamily="2" charset="-78"/>
              </a:rPr>
              <a:t>اثرات </a:t>
            </a:r>
            <a:r>
              <a:rPr lang="fa-IR" altLang="en-US" sz="3000" b="1" dirty="0" err="1">
                <a:cs typeface="B Lotus" pitchFamily="2" charset="-78"/>
              </a:rPr>
              <a:t>ضداستفراغ</a:t>
            </a:r>
            <a:r>
              <a:rPr lang="fa-IR" altLang="en-US" sz="3000" b="1" dirty="0">
                <a:cs typeface="B Lotus" pitchFamily="2" charset="-78"/>
              </a:rPr>
              <a:t>، </a:t>
            </a:r>
            <a:r>
              <a:rPr lang="fa-IR" altLang="en-US" sz="3000" b="1" dirty="0" err="1">
                <a:cs typeface="B Lotus" pitchFamily="2" charset="-78"/>
              </a:rPr>
              <a:t>ضدسرفه</a:t>
            </a:r>
            <a:r>
              <a:rPr lang="fa-IR" altLang="en-US" sz="3000" b="1" dirty="0">
                <a:cs typeface="B Lotus" pitchFamily="2" charset="-78"/>
              </a:rPr>
              <a:t>، </a:t>
            </a:r>
            <a:r>
              <a:rPr lang="fa-IR" altLang="en-US" sz="3000" b="1" dirty="0" err="1">
                <a:cs typeface="B Lotus" pitchFamily="2" charset="-78"/>
              </a:rPr>
              <a:t>ضدخارش</a:t>
            </a:r>
            <a:r>
              <a:rPr lang="fa-IR" altLang="en-US" sz="3000" b="1" dirty="0">
                <a:cs typeface="B Lotus" pitchFamily="2" charset="-78"/>
              </a:rPr>
              <a:t> دارند</a:t>
            </a:r>
            <a:r>
              <a:rPr lang="fa-IR" altLang="en-US" b="1" dirty="0">
                <a:cs typeface="B Lotus" pitchFamily="2" charset="-78"/>
              </a:rPr>
              <a:t>.</a:t>
            </a:r>
            <a:endParaRPr lang="en-US" altLang="en-US" b="1" dirty="0">
              <a:cs typeface="B Lotus" pitchFamily="2" charset="-78"/>
            </a:endParaRPr>
          </a:p>
          <a:p>
            <a:pPr algn="r" rtl="1">
              <a:defRPr/>
            </a:pPr>
            <a:r>
              <a:rPr lang="fa-IR" altLang="en-US" b="1" dirty="0" err="1">
                <a:solidFill>
                  <a:srgbClr val="6600FF"/>
                </a:solidFill>
                <a:cs typeface="B Lotus" pitchFamily="2" charset="-78"/>
              </a:rPr>
              <a:t>دیفن</a:t>
            </a:r>
            <a:r>
              <a:rPr lang="fa-IR" altLang="en-US" b="1" dirty="0">
                <a:solidFill>
                  <a:srgbClr val="6600FF"/>
                </a:solidFill>
                <a:cs typeface="B Lotus" pitchFamily="2" charset="-78"/>
              </a:rPr>
              <a:t> هیدرامین </a:t>
            </a:r>
            <a:r>
              <a:rPr lang="fa-IR" altLang="en-US" b="1" dirty="0">
                <a:cs typeface="B Lotus" pitchFamily="2" charset="-78"/>
              </a:rPr>
              <a:t>داروی خواب آور بی نیاز</a:t>
            </a:r>
          </a:p>
          <a:p>
            <a:pPr marL="0" indent="0" algn="r" rtl="1">
              <a:buFontTx/>
              <a:buNone/>
              <a:defRPr/>
            </a:pPr>
            <a:r>
              <a:rPr lang="fa-IR" altLang="en-US" b="1" dirty="0">
                <a:cs typeface="B Lotus" pitchFamily="2" charset="-78"/>
              </a:rPr>
              <a:t> از نسخه (</a:t>
            </a:r>
            <a:r>
              <a:rPr lang="en-US" altLang="en-US" b="1" dirty="0">
                <a:cs typeface="B Lotus" pitchFamily="2" charset="-78"/>
              </a:rPr>
              <a:t>OTC</a:t>
            </a:r>
            <a:r>
              <a:rPr lang="fa-IR" altLang="en-US" b="1" dirty="0">
                <a:cs typeface="B Lotus" pitchFamily="2" charset="-78"/>
              </a:rPr>
              <a:t>) است.</a:t>
            </a:r>
          </a:p>
          <a:p>
            <a:pPr algn="r" rtl="1">
              <a:defRPr/>
            </a:pPr>
            <a:r>
              <a:rPr lang="fa-IR" altLang="en-US" sz="3000" b="1" dirty="0">
                <a:cs typeface="B Lotus" pitchFamily="2" charset="-78"/>
              </a:rPr>
              <a:t>عوارض آنتی </a:t>
            </a:r>
            <a:r>
              <a:rPr lang="fa-IR" altLang="en-US" sz="3000" b="1" dirty="0" err="1">
                <a:cs typeface="B Lotus" pitchFamily="2" charset="-78"/>
              </a:rPr>
              <a:t>کلینرژیک</a:t>
            </a:r>
            <a:r>
              <a:rPr lang="fa-IR" altLang="en-US" sz="3000" b="1" dirty="0">
                <a:cs typeface="B Lotus" pitchFamily="2" charset="-78"/>
              </a:rPr>
              <a:t> دارند</a:t>
            </a:r>
            <a:r>
              <a:rPr lang="fa-IR" altLang="en-US" b="1" dirty="0">
                <a:cs typeface="B Lotus" pitchFamily="2" charset="-78"/>
              </a:rPr>
              <a:t>.</a:t>
            </a:r>
          </a:p>
          <a:p>
            <a:pPr algn="r" rtl="1">
              <a:defRPr/>
            </a:pPr>
            <a:endParaRPr lang="fa-IR" altLang="en-US" b="1" dirty="0">
              <a:cs typeface="B Lotus" pitchFamily="2" charset="-78"/>
            </a:endParaRPr>
          </a:p>
        </p:txBody>
      </p:sp>
      <p:pic>
        <p:nvPicPr>
          <p:cNvPr id="25604" name="Picture 4"/>
          <p:cNvPicPr>
            <a:picLocks noChangeAspect="1" noChangeArrowheads="1"/>
          </p:cNvPicPr>
          <p:nvPr/>
        </p:nvPicPr>
        <p:blipFill>
          <a:blip r:embed="rId2">
            <a:extLst>
              <a:ext uri="{28A0092B-C50C-407E-A947-70E740481C1C}">
                <a14:useLocalDpi xmlns:a14="http://schemas.microsoft.com/office/drawing/2010/main" val="0"/>
              </a:ext>
            </a:extLst>
          </a:blip>
          <a:srcRect l="17479"/>
          <a:stretch>
            <a:fillRect/>
          </a:stretch>
        </p:blipFill>
        <p:spPr bwMode="auto">
          <a:xfrm>
            <a:off x="76200" y="4648200"/>
            <a:ext cx="1760538"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25605" name="Picture 5"/>
          <p:cNvPicPr>
            <a:picLocks noChangeAspect="1" noChangeArrowheads="1"/>
          </p:cNvPicPr>
          <p:nvPr/>
        </p:nvPicPr>
        <p:blipFill>
          <a:blip r:embed="rId3">
            <a:extLst>
              <a:ext uri="{28A0092B-C50C-407E-A947-70E740481C1C}">
                <a14:useLocalDpi xmlns:a14="http://schemas.microsoft.com/office/drawing/2010/main" val="0"/>
              </a:ext>
            </a:extLst>
          </a:blip>
          <a:srcRect l="6287" t="8144" r="3273"/>
          <a:stretch>
            <a:fillRect/>
          </a:stretch>
        </p:blipFill>
        <p:spPr bwMode="auto">
          <a:xfrm>
            <a:off x="1887538" y="4530725"/>
            <a:ext cx="2205037"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25606" name="Picture 6"/>
          <p:cNvPicPr>
            <a:picLocks noChangeAspect="1" noChangeArrowheads="1"/>
          </p:cNvPicPr>
          <p:nvPr/>
        </p:nvPicPr>
        <p:blipFill>
          <a:blip r:embed="rId4">
            <a:extLst>
              <a:ext uri="{28A0092B-C50C-407E-A947-70E740481C1C}">
                <a14:useLocalDpi xmlns:a14="http://schemas.microsoft.com/office/drawing/2010/main" val="0"/>
              </a:ext>
            </a:extLst>
          </a:blip>
          <a:srcRect l="23851" r="29790"/>
          <a:stretch>
            <a:fillRect/>
          </a:stretch>
        </p:blipFill>
        <p:spPr bwMode="auto">
          <a:xfrm>
            <a:off x="4117975" y="4857750"/>
            <a:ext cx="911225" cy="196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25607" name="Picture 7"/>
          <p:cNvPicPr>
            <a:picLocks noChangeAspect="1" noChangeArrowheads="1"/>
          </p:cNvPicPr>
          <p:nvPr/>
        </p:nvPicPr>
        <p:blipFill>
          <a:blip r:embed="rId5">
            <a:extLst>
              <a:ext uri="{28A0092B-C50C-407E-A947-70E740481C1C}">
                <a14:useLocalDpi xmlns:a14="http://schemas.microsoft.com/office/drawing/2010/main" val="0"/>
              </a:ext>
            </a:extLst>
          </a:blip>
          <a:srcRect l="11540" t="19571" r="34348" b="13664"/>
          <a:stretch>
            <a:fillRect/>
          </a:stretch>
        </p:blipFill>
        <p:spPr bwMode="auto">
          <a:xfrm>
            <a:off x="5181600" y="4954588"/>
            <a:ext cx="2390775" cy="1868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25608" name="Picture 8"/>
          <p:cNvPicPr>
            <a:picLocks noChangeAspect="1" noChangeArrowheads="1"/>
          </p:cNvPicPr>
          <p:nvPr/>
        </p:nvPicPr>
        <p:blipFill>
          <a:blip r:embed="rId6">
            <a:extLst>
              <a:ext uri="{28A0092B-C50C-407E-A947-70E740481C1C}">
                <a14:useLocalDpi xmlns:a14="http://schemas.microsoft.com/office/drawing/2010/main" val="0"/>
              </a:ext>
            </a:extLst>
          </a:blip>
          <a:srcRect l="30237" r="27798"/>
          <a:stretch>
            <a:fillRect/>
          </a:stretch>
        </p:blipFill>
        <p:spPr bwMode="auto">
          <a:xfrm>
            <a:off x="41275" y="2305050"/>
            <a:ext cx="876300" cy="2090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25609" name="Picture 9"/>
          <p:cNvPicPr>
            <a:picLocks noChangeAspect="1" noChangeArrowheads="1"/>
          </p:cNvPicPr>
          <p:nvPr/>
        </p:nvPicPr>
        <p:blipFill>
          <a:blip r:embed="rId7">
            <a:extLst>
              <a:ext uri="{28A0092B-C50C-407E-A947-70E740481C1C}">
                <a14:useLocalDpi xmlns:a14="http://schemas.microsoft.com/office/drawing/2010/main" val="0"/>
              </a:ext>
            </a:extLst>
          </a:blip>
          <a:srcRect l="6329" t="30141" r="2551" b="7365"/>
          <a:stretch>
            <a:fillRect/>
          </a:stretch>
        </p:blipFill>
        <p:spPr bwMode="auto">
          <a:xfrm>
            <a:off x="987425" y="2943225"/>
            <a:ext cx="1938338" cy="1328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305800" cy="1143000"/>
          </a:xfrm>
        </p:spPr>
        <p:txBody>
          <a:bodyPr/>
          <a:lstStyle/>
          <a:p>
            <a:pPr algn="ctr">
              <a:defRPr/>
            </a:pPr>
            <a:r>
              <a:rPr lang="fa-IR" sz="4000" b="1" dirty="0">
                <a:cs typeface="B Lotus" pitchFamily="2" charset="-78"/>
              </a:rPr>
              <a:t>داروهای آرام بخش و خواب آور: </a:t>
            </a:r>
            <a:r>
              <a:rPr lang="fa-IR" b="1" dirty="0">
                <a:cs typeface="B Lotus" pitchFamily="2" charset="-78"/>
              </a:rPr>
              <a:t>توصیه ها</a:t>
            </a:r>
            <a:endParaRPr lang="en-US" dirty="0"/>
          </a:p>
        </p:txBody>
      </p:sp>
      <p:sp>
        <p:nvSpPr>
          <p:cNvPr id="22531" name="Content Placeholder 2"/>
          <p:cNvSpPr>
            <a:spLocks noGrp="1"/>
          </p:cNvSpPr>
          <p:nvPr>
            <p:ph idx="1"/>
          </p:nvPr>
        </p:nvSpPr>
        <p:spPr>
          <a:xfrm>
            <a:off x="381000" y="1447800"/>
            <a:ext cx="8458200" cy="5181600"/>
          </a:xfrm>
        </p:spPr>
        <p:txBody>
          <a:bodyPr/>
          <a:lstStyle/>
          <a:p>
            <a:pPr algn="r" rtl="1"/>
            <a:r>
              <a:rPr lang="fa-IR" altLang="en-US" b="1" dirty="0">
                <a:cs typeface="B Lotus" panose="00000400000000000000" pitchFamily="2" charset="-78"/>
              </a:rPr>
              <a:t>بیمار از رانندگی و کارهای نیازمند دقت پرهیز کند.</a:t>
            </a:r>
          </a:p>
          <a:p>
            <a:pPr algn="r" rtl="1"/>
            <a:r>
              <a:rPr lang="fa-IR" altLang="en-US" b="1" dirty="0">
                <a:cs typeface="B Lotus" panose="00000400000000000000" pitchFamily="2" charset="-78"/>
              </a:rPr>
              <a:t>از مصرف نابجا و بیش از مدت توصیه شده پرهیز شود.</a:t>
            </a:r>
          </a:p>
          <a:p>
            <a:pPr algn="r" rtl="1"/>
            <a:r>
              <a:rPr lang="fa-IR" altLang="en-US" b="1" dirty="0">
                <a:cs typeface="B Lotus" panose="00000400000000000000" pitchFamily="2" charset="-78"/>
              </a:rPr>
              <a:t>مصرف دارو بطور ناگهانی قطع نشود.</a:t>
            </a:r>
          </a:p>
          <a:p>
            <a:pPr algn="r" rtl="1"/>
            <a:r>
              <a:rPr lang="fa-IR" altLang="en-US" b="1" dirty="0">
                <a:cs typeface="B Lotus" panose="00000400000000000000" pitchFamily="2" charset="-78"/>
              </a:rPr>
              <a:t>مصرف این داروها همراه با سایر داروهای دپرسان </a:t>
            </a:r>
            <a:r>
              <a:rPr lang="en-US" altLang="en-US" b="1" dirty="0">
                <a:cs typeface="B Lotus" panose="00000400000000000000" pitchFamily="2" charset="-78"/>
              </a:rPr>
              <a:t>CNS</a:t>
            </a:r>
            <a:r>
              <a:rPr lang="fa-IR" altLang="en-US" b="1" dirty="0">
                <a:cs typeface="B Lotus" panose="00000400000000000000" pitchFamily="2" charset="-78"/>
              </a:rPr>
              <a:t> خطرناک است.</a:t>
            </a:r>
            <a:endParaRPr lang="en-US" altLang="en-US" b="1" dirty="0">
              <a:cs typeface="B Lotus" panose="00000400000000000000" pitchFamily="2" charset="-78"/>
            </a:endParaRPr>
          </a:p>
          <a:p>
            <a:pPr algn="r" rtl="1"/>
            <a:r>
              <a:rPr lang="fa-IR" altLang="en-US" b="1" dirty="0">
                <a:cs typeface="B Lotus" panose="00000400000000000000" pitchFamily="2" charset="-78"/>
              </a:rPr>
              <a:t>بیماران را باید از نظر مصرف مقادیر زیاد دارو (عدم تعادل، صحبت نیمه جویده و سرگیجه) تحت نظر داشت.</a:t>
            </a:r>
          </a:p>
          <a:p>
            <a:pPr algn="r" rtl="1"/>
            <a:r>
              <a:rPr lang="fa-IR" altLang="en-US" b="1" dirty="0">
                <a:cs typeface="B Lotus" panose="00000400000000000000" pitchFamily="2" charset="-78"/>
              </a:rPr>
              <a:t>از مصرف این داروها در سه ماهه اول بارداری خودداری شود.</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81000" y="2209800"/>
            <a:ext cx="8534400" cy="1143000"/>
          </a:xfrm>
        </p:spPr>
        <p:txBody>
          <a:bodyPr/>
          <a:lstStyle/>
          <a:p>
            <a:pPr algn="ctr" rtl="1" eaLnBrk="1" hangingPunct="1">
              <a:defRPr/>
            </a:pPr>
            <a:r>
              <a:rPr lang="fa-IR" sz="3200" b="1" dirty="0">
                <a:effectLst>
                  <a:outerShdw blurRad="38100" dist="38100" dir="2700000" algn="tl">
                    <a:srgbClr val="000000">
                      <a:alpha val="43137"/>
                    </a:srgbClr>
                  </a:outerShdw>
                </a:effectLst>
                <a:cs typeface="B Lotus" panose="00000400000000000000" pitchFamily="2" charset="-78"/>
              </a:rPr>
              <a:t>فارماکولوژی بالینی</a:t>
            </a:r>
            <a:br>
              <a:rPr lang="fa-IR" b="1" dirty="0">
                <a:effectLst>
                  <a:outerShdw blurRad="38100" dist="38100" dir="2700000" algn="tl">
                    <a:srgbClr val="000000">
                      <a:alpha val="43137"/>
                    </a:srgbClr>
                  </a:outerShdw>
                </a:effectLst>
                <a:cs typeface="B Lotus" panose="00000400000000000000" pitchFamily="2" charset="-78"/>
              </a:rPr>
            </a:br>
            <a:r>
              <a:rPr lang="fa-IR" b="1" dirty="0">
                <a:effectLst>
                  <a:outerShdw blurRad="38100" dist="38100" dir="2700000" algn="tl">
                    <a:srgbClr val="000000">
                      <a:alpha val="43137"/>
                    </a:srgbClr>
                  </a:outerShdw>
                </a:effectLst>
                <a:cs typeface="B Lotus" panose="00000400000000000000" pitchFamily="2" charset="-78"/>
              </a:rPr>
              <a:t>داروهای </a:t>
            </a:r>
            <a:r>
              <a:rPr lang="en-US" b="1" dirty="0">
                <a:effectLst>
                  <a:outerShdw blurRad="38100" dist="38100" dir="2700000" algn="tl">
                    <a:srgbClr val="000000">
                      <a:alpha val="43137"/>
                    </a:srgbClr>
                  </a:outerShdw>
                </a:effectLst>
                <a:cs typeface="B Lotus" panose="00000400000000000000" pitchFamily="2" charset="-78"/>
              </a:rPr>
              <a:t>CNS</a:t>
            </a:r>
            <a:endParaRPr lang="en-US" b="1" dirty="0">
              <a:effectLst>
                <a:outerShdw blurRad="38100" dist="38100" dir="2700000" algn="tl">
                  <a:srgbClr val="000000">
                    <a:alpha val="43137"/>
                  </a:srgbClr>
                </a:outerShdw>
              </a:effectLst>
            </a:endParaRPr>
          </a:p>
        </p:txBody>
      </p:sp>
      <p:pic>
        <p:nvPicPr>
          <p:cNvPr id="410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166211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219200"/>
          </a:xfrm>
        </p:spPr>
        <p:txBody>
          <a:bodyPr/>
          <a:lstStyle/>
          <a:p>
            <a:pPr algn="ctr" rtl="1">
              <a:defRPr/>
            </a:pPr>
            <a:br>
              <a:rPr lang="fa-IR" b="1" dirty="0">
                <a:cs typeface="B Lotus" pitchFamily="2" charset="-78"/>
              </a:rPr>
            </a:br>
            <a:br>
              <a:rPr lang="fa-IR" b="1" dirty="0">
                <a:cs typeface="B Lotus" pitchFamily="2" charset="-78"/>
              </a:rPr>
            </a:br>
            <a:endParaRPr lang="en-US" dirty="0"/>
          </a:p>
        </p:txBody>
      </p:sp>
      <p:sp>
        <p:nvSpPr>
          <p:cNvPr id="3" name="Content Placeholder 2"/>
          <p:cNvSpPr>
            <a:spLocks noGrp="1"/>
          </p:cNvSpPr>
          <p:nvPr>
            <p:ph idx="1"/>
          </p:nvPr>
        </p:nvSpPr>
        <p:spPr>
          <a:xfrm>
            <a:off x="173037" y="914400"/>
            <a:ext cx="8970963" cy="5105400"/>
          </a:xfrm>
        </p:spPr>
        <p:txBody>
          <a:bodyPr/>
          <a:lstStyle/>
          <a:p>
            <a:pPr>
              <a:buFont typeface="Wingdings" pitchFamily="2" charset="2"/>
              <a:buChar char="Ø"/>
              <a:defRPr/>
            </a:pPr>
            <a:r>
              <a:rPr lang="en-US" b="1" dirty="0"/>
              <a:t>Phenobarbital </a:t>
            </a:r>
            <a:r>
              <a:rPr lang="en-US" i="1" dirty="0">
                <a:cs typeface="B Lotus" pitchFamily="2" charset="-78"/>
              </a:rPr>
              <a:t>TAB, AMP</a:t>
            </a:r>
            <a:r>
              <a:rPr lang="en-US" b="1" dirty="0">
                <a:cs typeface="B Lotus" pitchFamily="2" charset="-78"/>
              </a:rPr>
              <a:t> </a:t>
            </a:r>
            <a:r>
              <a:rPr lang="fa-IR" sz="3600" b="1" dirty="0">
                <a:cs typeface="B Lotus" pitchFamily="2" charset="-78"/>
              </a:rPr>
              <a:t>فنوباربیتال             </a:t>
            </a:r>
          </a:p>
          <a:p>
            <a:pPr marL="0" indent="0">
              <a:buFontTx/>
              <a:buNone/>
              <a:defRPr/>
            </a:pPr>
            <a:r>
              <a:rPr lang="fa-IR" sz="2800" b="1" dirty="0">
                <a:cs typeface="B Lotus" pitchFamily="2" charset="-78"/>
              </a:rPr>
              <a:t>           </a:t>
            </a:r>
            <a:endParaRPr lang="en-US" sz="2800" b="1" dirty="0">
              <a:cs typeface="B Lotus" pitchFamily="2" charset="-78"/>
            </a:endParaRPr>
          </a:p>
          <a:p>
            <a:pPr marL="0" indent="0">
              <a:buFontTx/>
              <a:buNone/>
              <a:defRPr/>
            </a:pPr>
            <a:endParaRPr lang="en-US" sz="2800" b="1" dirty="0">
              <a:cs typeface="B Lotus" pitchFamily="2" charset="-78"/>
            </a:endParaRPr>
          </a:p>
          <a:p>
            <a:pPr marL="0" indent="0">
              <a:buFontTx/>
              <a:buNone/>
              <a:defRPr/>
            </a:pPr>
            <a:endParaRPr lang="en-US" sz="2800" b="1" dirty="0">
              <a:cs typeface="B Lotus" pitchFamily="2" charset="-78"/>
            </a:endParaRPr>
          </a:p>
          <a:p>
            <a:pPr marL="0" indent="0">
              <a:buFontTx/>
              <a:buNone/>
              <a:defRPr/>
            </a:pPr>
            <a:r>
              <a:rPr lang="fa-IR" sz="2800" b="1" dirty="0">
                <a:cs typeface="B Lotus" pitchFamily="2" charset="-78"/>
              </a:rPr>
              <a:t>     </a:t>
            </a:r>
            <a:endParaRPr lang="en-US" sz="2800" b="1" dirty="0">
              <a:cs typeface="B Lotus" pitchFamily="2" charset="-78"/>
            </a:endParaRPr>
          </a:p>
          <a:p>
            <a:pPr marL="0" indent="0" algn="r" rtl="1">
              <a:buNone/>
            </a:pPr>
            <a:endParaRPr lang="fa-IR" b="1" dirty="0">
              <a:solidFill>
                <a:srgbClr val="0070C0"/>
              </a:solidFill>
              <a:cs typeface="B Lotus" panose="00000400000000000000" pitchFamily="2" charset="-78"/>
            </a:endParaRPr>
          </a:p>
          <a:p>
            <a:pPr marL="0" indent="0" algn="r" rtl="1">
              <a:buNone/>
            </a:pPr>
            <a:r>
              <a:rPr lang="fa-IR" b="1" dirty="0">
                <a:solidFill>
                  <a:srgbClr val="0070C0"/>
                </a:solidFill>
                <a:cs typeface="B Lotus" panose="00000400000000000000" pitchFamily="2" charset="-78"/>
              </a:rPr>
              <a:t>کاربردهای بالینی</a:t>
            </a:r>
          </a:p>
          <a:p>
            <a:pPr algn="r" rtl="1"/>
            <a:r>
              <a:rPr lang="fa-IR" b="1" dirty="0">
                <a:cs typeface="B Lotus" panose="00000400000000000000" pitchFamily="2" charset="-78"/>
              </a:rPr>
              <a:t>تمام انواع صرع كوچك و در حمله مداوم صرعي به كار مي‌رود. فنوربابيتال تزريقي براي درمان اورژانسی بعضي از حملات تشنجی حاد (اكلامپسي، مننژيت) و همچنين جهت ‌پيشگيري و درمان حملات تشنجي ناشي از تب مصرف مي‌شود.</a:t>
            </a: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l="18594" t="17317" r="22668" b="22540"/>
          <a:stretch>
            <a:fillRect/>
          </a:stretch>
        </p:blipFill>
        <p:spPr bwMode="auto">
          <a:xfrm>
            <a:off x="220540" y="1905426"/>
            <a:ext cx="2590800" cy="176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9402" y="2037312"/>
            <a:ext cx="2686050" cy="173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4" name="Picture 3"/>
          <p:cNvPicPr>
            <a:picLocks noChangeAspect="1"/>
          </p:cNvPicPr>
          <p:nvPr/>
        </p:nvPicPr>
        <p:blipFill rotWithShape="1">
          <a:blip r:embed="rId4"/>
          <a:srcRect l="4734" t="4121" r="5324" b="9973"/>
          <a:stretch/>
        </p:blipFill>
        <p:spPr>
          <a:xfrm>
            <a:off x="5849455" y="1640437"/>
            <a:ext cx="1323381" cy="2228850"/>
          </a:xfrm>
          <a:prstGeom prst="rect">
            <a:avLst/>
          </a:prstGeom>
        </p:spPr>
      </p:pic>
      <p:pic>
        <p:nvPicPr>
          <p:cNvPr id="5" name="Picture 4"/>
          <p:cNvPicPr>
            <a:picLocks noChangeAspect="1"/>
          </p:cNvPicPr>
          <p:nvPr/>
        </p:nvPicPr>
        <p:blipFill rotWithShape="1">
          <a:blip r:embed="rId5"/>
          <a:srcRect l="13465" t="9320" r="12622" b="8928"/>
          <a:stretch/>
        </p:blipFill>
        <p:spPr>
          <a:xfrm>
            <a:off x="7391400" y="1640437"/>
            <a:ext cx="1353230" cy="2228850"/>
          </a:xfrm>
          <a:prstGeom prst="rect">
            <a:avLst/>
          </a:prstGeom>
        </p:spPr>
      </p:pic>
    </p:spTree>
    <p:extLst>
      <p:ext uri="{BB962C8B-B14F-4D97-AF65-F5344CB8AC3E}">
        <p14:creationId xmlns:p14="http://schemas.microsoft.com/office/powerpoint/2010/main" val="32637341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772400" cy="1143000"/>
          </a:xfrm>
        </p:spPr>
        <p:txBody>
          <a:bodyPr/>
          <a:lstStyle/>
          <a:p>
            <a:pPr algn="r" rtl="1"/>
            <a:r>
              <a:rPr lang="fa-IR" sz="4000" b="1" dirty="0">
                <a:cs typeface="B Lotus" pitchFamily="2" charset="-78"/>
              </a:rPr>
              <a:t>فنوباربیتال</a:t>
            </a:r>
            <a:endParaRPr lang="en-US" sz="4000" dirty="0"/>
          </a:p>
        </p:txBody>
      </p:sp>
      <p:sp>
        <p:nvSpPr>
          <p:cNvPr id="7" name="Content Placeholder 6"/>
          <p:cNvSpPr>
            <a:spLocks noGrp="1"/>
          </p:cNvSpPr>
          <p:nvPr>
            <p:ph idx="1"/>
          </p:nvPr>
        </p:nvSpPr>
        <p:spPr>
          <a:xfrm>
            <a:off x="152400" y="1219200"/>
            <a:ext cx="8839200" cy="4114800"/>
          </a:xfrm>
        </p:spPr>
        <p:txBody>
          <a:bodyPr/>
          <a:lstStyle/>
          <a:p>
            <a:pPr marL="0" indent="0" algn="r" rtl="1">
              <a:buNone/>
            </a:pPr>
            <a:r>
              <a:rPr lang="fa-IR" b="1" dirty="0">
                <a:solidFill>
                  <a:srgbClr val="0070C0"/>
                </a:solidFill>
                <a:cs typeface="B Lotus" panose="00000400000000000000" pitchFamily="2" charset="-78"/>
              </a:rPr>
              <a:t>منع مصرف</a:t>
            </a:r>
          </a:p>
          <a:p>
            <a:pPr algn="r" rtl="1"/>
            <a:r>
              <a:rPr lang="fa-IR" sz="2800" b="1" dirty="0">
                <a:cs typeface="B Lotus" panose="00000400000000000000" pitchFamily="2" charset="-78"/>
              </a:rPr>
              <a:t>در پورفيري نبايد مصرف شود.</a:t>
            </a:r>
          </a:p>
          <a:p>
            <a:pPr marL="0" indent="0" algn="r" rtl="1">
              <a:buNone/>
            </a:pPr>
            <a:r>
              <a:rPr lang="fa-IR" b="1" dirty="0">
                <a:solidFill>
                  <a:schemeClr val="accent1">
                    <a:lumMod val="50000"/>
                  </a:schemeClr>
                </a:solidFill>
                <a:cs typeface="B Lotus" panose="00000400000000000000" pitchFamily="2" charset="-78"/>
              </a:rPr>
              <a:t>هشدارها:</a:t>
            </a:r>
          </a:p>
          <a:p>
            <a:pPr algn="r" rtl="1"/>
            <a:r>
              <a:rPr lang="fa-IR" sz="2800" b="1" dirty="0">
                <a:cs typeface="B Lotus" panose="00000400000000000000" pitchFamily="2" charset="-78"/>
              </a:rPr>
              <a:t>در بيماران مبتلا به اختلال عملكرد كبد يا كليه، اغماي كبدي، درد حاد و مزمن، حساسيت مفرط به دارو و ضعف تنفسي با احتياط فراوان مصرف مي‌شود.</a:t>
            </a:r>
          </a:p>
          <a:p>
            <a:pPr algn="r" rtl="1"/>
            <a:r>
              <a:rPr lang="fa-IR" sz="2800" b="1" dirty="0">
                <a:cs typeface="B Lotus" panose="00000400000000000000" pitchFamily="2" charset="-78"/>
              </a:rPr>
              <a:t>احتمال بروز </a:t>
            </a:r>
            <a:r>
              <a:rPr lang="fa-IR" sz="2800" b="1" dirty="0">
                <a:solidFill>
                  <a:srgbClr val="FF0000"/>
                </a:solidFill>
                <a:cs typeface="B Lotus" panose="00000400000000000000" pitchFamily="2" charset="-78"/>
              </a:rPr>
              <a:t>آپنه، اسپاسم حنجره یا افت فشارخون</a:t>
            </a:r>
            <a:r>
              <a:rPr lang="fa-IR" sz="2800" b="1" dirty="0">
                <a:cs typeface="B Lotus" panose="00000400000000000000" pitchFamily="2" charset="-78"/>
              </a:rPr>
              <a:t> به ویژه در تزریق </a:t>
            </a:r>
            <a:r>
              <a:rPr lang="fa-IR" sz="2800" b="1" dirty="0">
                <a:solidFill>
                  <a:srgbClr val="FF0000"/>
                </a:solidFill>
                <a:cs typeface="B Lotus" panose="00000400000000000000" pitchFamily="2" charset="-78"/>
              </a:rPr>
              <a:t>وریدی سریع </a:t>
            </a:r>
            <a:r>
              <a:rPr lang="fa-IR" sz="2800" b="1" dirty="0">
                <a:cs typeface="B Lotus" panose="00000400000000000000" pitchFamily="2" charset="-78"/>
              </a:rPr>
              <a:t>وجود دارد (سرعت تزریق از</a:t>
            </a:r>
            <a:r>
              <a:rPr lang="en-US" sz="2800" b="1" dirty="0">
                <a:cs typeface="B Lotus" panose="00000400000000000000" pitchFamily="2" charset="-78"/>
              </a:rPr>
              <a:t>mg/min  </a:t>
            </a:r>
            <a:r>
              <a:rPr lang="fa-IR" sz="2800" b="1" dirty="0">
                <a:cs typeface="B Lotus" panose="00000400000000000000" pitchFamily="2" charset="-78"/>
              </a:rPr>
              <a:t> 60 بیشتر نباشد).</a:t>
            </a:r>
          </a:p>
          <a:p>
            <a:pPr algn="r" rtl="1"/>
            <a:r>
              <a:rPr lang="fa-IR" sz="2800" b="1" dirty="0">
                <a:cs typeface="B Lotus" panose="00000400000000000000" pitchFamily="2" charset="-78"/>
              </a:rPr>
              <a:t>احتمال تداخل با بسیاری از داروها وجود دارد.</a:t>
            </a:r>
          </a:p>
          <a:p>
            <a:pPr algn="r" rtl="1"/>
            <a:r>
              <a:rPr lang="fa-IR" sz="2800" b="1" dirty="0">
                <a:cs typeface="B Lotus" panose="00000400000000000000" pitchFamily="2" charset="-78"/>
              </a:rPr>
              <a:t>در طول مصرف دارو، از مصرف ساير داروهاي حاوي الكل و داروهاي مضعف </a:t>
            </a:r>
            <a:r>
              <a:rPr lang="en-US" sz="2800" b="1" dirty="0">
                <a:cs typeface="B Lotus" panose="00000400000000000000" pitchFamily="2" charset="-78"/>
              </a:rPr>
              <a:t>CNS </a:t>
            </a:r>
            <a:r>
              <a:rPr lang="fa-IR" sz="2800" b="1" dirty="0">
                <a:cs typeface="B Lotus" panose="00000400000000000000" pitchFamily="2" charset="-78"/>
              </a:rPr>
              <a:t>بايد خودداري شود.</a:t>
            </a:r>
          </a:p>
          <a:p>
            <a:pPr algn="r" rtl="1"/>
            <a:endParaRPr lang="fa-IR" sz="2800" b="1" dirty="0">
              <a:cs typeface="B Lotus" panose="00000400000000000000" pitchFamily="2" charset="-78"/>
            </a:endParaRPr>
          </a:p>
          <a:p>
            <a:pPr algn="r" rtl="1"/>
            <a:endParaRPr lang="fa-IR" sz="2800" b="1" dirty="0">
              <a:cs typeface="B Lotus" panose="00000400000000000000" pitchFamily="2" charset="-78"/>
            </a:endParaRPr>
          </a:p>
          <a:p>
            <a:pPr algn="r" rtl="1"/>
            <a:endParaRPr lang="en-US" dirty="0"/>
          </a:p>
        </p:txBody>
      </p:sp>
    </p:spTree>
    <p:extLst>
      <p:ext uri="{BB962C8B-B14F-4D97-AF65-F5344CB8AC3E}">
        <p14:creationId xmlns:p14="http://schemas.microsoft.com/office/powerpoint/2010/main" val="2591094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6" name="Title 1"/>
          <p:cNvSpPr>
            <a:spLocks noGrp="1"/>
          </p:cNvSpPr>
          <p:nvPr>
            <p:ph type="title"/>
          </p:nvPr>
        </p:nvSpPr>
        <p:spPr>
          <a:xfrm>
            <a:off x="533400" y="0"/>
            <a:ext cx="8229600" cy="990600"/>
          </a:xfrm>
        </p:spPr>
        <p:txBody>
          <a:bodyPr/>
          <a:lstStyle/>
          <a:p>
            <a:pPr rtl="1"/>
            <a:r>
              <a:rPr lang="fa-IR" sz="4000" b="1" dirty="0">
                <a:cs typeface="B Mitra" pitchFamily="2" charset="-78"/>
              </a:rPr>
              <a:t>آنتاگونیست های گیرنده </a:t>
            </a:r>
            <a:r>
              <a:rPr lang="en-US" sz="4000" b="1" dirty="0">
                <a:latin typeface="Times New Roman" pitchFamily="18" charset="0"/>
                <a:cs typeface="Times New Roman" pitchFamily="18" charset="0"/>
              </a:rPr>
              <a:t>H1</a:t>
            </a:r>
            <a:r>
              <a:rPr lang="fa-IR" sz="4000" b="1" dirty="0">
                <a:cs typeface="B Mitra" pitchFamily="2" charset="-78"/>
              </a:rPr>
              <a:t> هیستامین</a:t>
            </a:r>
            <a:endParaRPr lang="en-US" sz="4000" b="1" dirty="0">
              <a:latin typeface="Times New Roman" pitchFamily="18" charset="0"/>
              <a:cs typeface="Times New Roman" pitchFamily="18" charset="0"/>
            </a:endParaRPr>
          </a:p>
        </p:txBody>
      </p:sp>
      <p:sp>
        <p:nvSpPr>
          <p:cNvPr id="1048597" name="Content Placeholder 2"/>
          <p:cNvSpPr>
            <a:spLocks noGrp="1"/>
          </p:cNvSpPr>
          <p:nvPr>
            <p:ph idx="1"/>
          </p:nvPr>
        </p:nvSpPr>
        <p:spPr>
          <a:xfrm>
            <a:off x="0" y="762000"/>
            <a:ext cx="9144000" cy="4538663"/>
          </a:xfrm>
        </p:spPr>
        <p:txBody>
          <a:bodyPr/>
          <a:lstStyle/>
          <a:p>
            <a:pPr algn="r" rtl="1"/>
            <a:r>
              <a:rPr lang="fa-IR" sz="3000" b="1" dirty="0">
                <a:solidFill>
                  <a:srgbClr val="FFFF00"/>
                </a:solidFill>
                <a:cs typeface="B Mitra" pitchFamily="2" charset="-78"/>
              </a:rPr>
              <a:t>اندیکاسیون: </a:t>
            </a:r>
            <a:r>
              <a:rPr lang="fa-IR" sz="3000" b="1" dirty="0">
                <a:solidFill>
                  <a:srgbClr val="FFFFFF"/>
                </a:solidFill>
                <a:cs typeface="B Mitra" pitchFamily="2" charset="-78"/>
              </a:rPr>
              <a:t>درمان آلرژی (حساسیت) : تب یونجه، رینیت (آبریزش بینی) آلرژیک، ورم ملتحمه آلرژیک، کهیر، خارش و واکنش های آنافیلاکتیک</a:t>
            </a:r>
          </a:p>
          <a:p>
            <a:pPr algn="r" rtl="1"/>
            <a:r>
              <a:rPr lang="fa-IR" sz="3000" b="1" dirty="0">
                <a:solidFill>
                  <a:srgbClr val="FFFF00"/>
                </a:solidFill>
                <a:cs typeface="B Mitra" pitchFamily="2" charset="-78"/>
              </a:rPr>
              <a:t>مکانیسم اثر: </a:t>
            </a:r>
            <a:r>
              <a:rPr lang="fa-IR" sz="3000" b="1" dirty="0">
                <a:solidFill>
                  <a:srgbClr val="FFFFFF"/>
                </a:solidFill>
                <a:cs typeface="B Mitra" pitchFamily="2" charset="-78"/>
              </a:rPr>
              <a:t>مهار اثرات هیستامین ترشح شده از ماست سل ها از طریق مهار گیرنده های </a:t>
            </a:r>
            <a:r>
              <a:rPr lang="en-US" sz="3000" b="1" dirty="0">
                <a:solidFill>
                  <a:srgbClr val="FFFFFF"/>
                </a:solidFill>
                <a:latin typeface="Times New Roman" pitchFamily="18" charset="0"/>
                <a:cs typeface="Times New Roman" pitchFamily="18" charset="0"/>
              </a:rPr>
              <a:t>H1</a:t>
            </a:r>
            <a:endParaRPr lang="fa-IR" sz="3000" b="1" dirty="0">
              <a:solidFill>
                <a:srgbClr val="FFFFFF"/>
              </a:solidFill>
              <a:cs typeface="B Mitra" pitchFamily="2" charset="-78"/>
            </a:endParaRPr>
          </a:p>
          <a:p>
            <a:pPr algn="r" rtl="1"/>
            <a:r>
              <a:rPr lang="fa-IR" sz="3000" b="1" dirty="0">
                <a:solidFill>
                  <a:srgbClr val="FFFF00"/>
                </a:solidFill>
                <a:cs typeface="B Mitra" pitchFamily="2" charset="-78"/>
              </a:rPr>
              <a:t>سایر اثرات :</a:t>
            </a:r>
          </a:p>
          <a:p>
            <a:pPr algn="r" rtl="1">
              <a:buNone/>
            </a:pPr>
            <a:r>
              <a:rPr lang="fa-IR" sz="3000" b="1" dirty="0">
                <a:solidFill>
                  <a:srgbClr val="FFFFFF"/>
                </a:solidFill>
                <a:cs typeface="B Mitra" pitchFamily="2" charset="-78"/>
              </a:rPr>
              <a:t>              1)  اثر آرام بخش و خواب آور</a:t>
            </a:r>
          </a:p>
          <a:p>
            <a:pPr algn="r" rtl="1">
              <a:buNone/>
            </a:pPr>
            <a:r>
              <a:rPr lang="fa-IR" sz="3000" b="1" dirty="0">
                <a:solidFill>
                  <a:srgbClr val="FFFFFF"/>
                </a:solidFill>
                <a:cs typeface="B Mitra" pitchFamily="2" charset="-78"/>
              </a:rPr>
              <a:t>              2) اثر ضد تهوع و استفراغ</a:t>
            </a:r>
          </a:p>
          <a:p>
            <a:pPr algn="r" rtl="1">
              <a:buNone/>
            </a:pPr>
            <a:r>
              <a:rPr lang="fa-IR" sz="3000" b="1" dirty="0">
                <a:solidFill>
                  <a:srgbClr val="FFFFFF"/>
                </a:solidFill>
                <a:cs typeface="B Mitra" pitchFamily="2" charset="-78"/>
              </a:rPr>
              <a:t>              3) کنترل و پیشگیری از بیماری حرکت و سرگیجه</a:t>
            </a:r>
          </a:p>
          <a:p>
            <a:pPr algn="r" rtl="1">
              <a:buNone/>
            </a:pPr>
            <a:r>
              <a:rPr lang="fa-IR" sz="3000" b="1" dirty="0">
                <a:solidFill>
                  <a:srgbClr val="FFFFFF"/>
                </a:solidFill>
                <a:cs typeface="B Mitra" pitchFamily="2" charset="-78"/>
              </a:rPr>
              <a:t>              3) اثر ضد پارکینسون</a:t>
            </a:r>
          </a:p>
          <a:p>
            <a:pPr algn="r" rtl="1">
              <a:buNone/>
            </a:pPr>
            <a:r>
              <a:rPr lang="fa-IR" sz="3000" b="1" dirty="0">
                <a:solidFill>
                  <a:srgbClr val="FFFFFF"/>
                </a:solidFill>
                <a:cs typeface="B Mitra" pitchFamily="2" charset="-78"/>
              </a:rPr>
              <a:t>              4) اثر مهار کننده سروتونین</a:t>
            </a:r>
          </a:p>
          <a:p>
            <a:pPr algn="r" rtl="1"/>
            <a:endParaRPr lang="fa-IR" dirty="0">
              <a:cs typeface="B Mitra" pitchFamily="2" charset="-78"/>
            </a:endParaRPr>
          </a:p>
          <a:p>
            <a:pPr algn="r" rtl="1"/>
            <a:endParaRPr lang="en-US" dirty="0">
              <a:cs typeface="B Mitra" pitchFamily="2" charset="-7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772400" cy="1143000"/>
          </a:xfrm>
        </p:spPr>
        <p:txBody>
          <a:bodyPr/>
          <a:lstStyle/>
          <a:p>
            <a:pPr algn="r" rtl="1"/>
            <a:r>
              <a:rPr lang="fa-IR" sz="4000" b="1" dirty="0">
                <a:cs typeface="B Lotus" pitchFamily="2" charset="-78"/>
              </a:rPr>
              <a:t>فنوباربیتال</a:t>
            </a:r>
            <a:endParaRPr lang="en-US" sz="4000" dirty="0"/>
          </a:p>
        </p:txBody>
      </p:sp>
      <p:sp>
        <p:nvSpPr>
          <p:cNvPr id="3" name="Content Placeholder 2"/>
          <p:cNvSpPr>
            <a:spLocks noGrp="1"/>
          </p:cNvSpPr>
          <p:nvPr>
            <p:ph idx="1"/>
          </p:nvPr>
        </p:nvSpPr>
        <p:spPr>
          <a:xfrm>
            <a:off x="228600" y="1380392"/>
            <a:ext cx="8839200" cy="4114800"/>
          </a:xfrm>
        </p:spPr>
        <p:txBody>
          <a:bodyPr/>
          <a:lstStyle/>
          <a:p>
            <a:pPr marL="0" indent="0" algn="r" rtl="1">
              <a:buNone/>
            </a:pPr>
            <a:r>
              <a:rPr lang="fa-IR" b="1" dirty="0">
                <a:solidFill>
                  <a:srgbClr val="0070C0"/>
                </a:solidFill>
                <a:cs typeface="B Lotus" panose="00000400000000000000" pitchFamily="2" charset="-78"/>
              </a:rPr>
              <a:t>نکات پرستاری:</a:t>
            </a:r>
          </a:p>
          <a:p>
            <a:pPr algn="r" rtl="1"/>
            <a:r>
              <a:rPr lang="fa-IR" sz="2800" b="1" dirty="0">
                <a:cs typeface="B Lotus" panose="00000400000000000000" pitchFamily="2" charset="-78"/>
              </a:rPr>
              <a:t>فرم تزریقی باید بصورت عمقی و در عضله بزرگ تزریق شود و حجم مایع تزریقی در هر محل بیش از 5 میلی لیتر نباشد.</a:t>
            </a:r>
          </a:p>
          <a:p>
            <a:pPr algn="r" rtl="1"/>
            <a:r>
              <a:rPr lang="fa-IR" sz="2800" b="1" dirty="0">
                <a:cs typeface="B Lotus" panose="00000400000000000000" pitchFamily="2" charset="-78"/>
              </a:rPr>
              <a:t>از انواع محلولهای رایج تزریقی برای رقیق سازی می توان استفاده کرد.</a:t>
            </a:r>
          </a:p>
          <a:p>
            <a:pPr algn="r" rtl="1"/>
            <a:r>
              <a:rPr lang="fa-IR" sz="2800" b="1" dirty="0">
                <a:cs typeface="B Lotus" panose="00000400000000000000" pitchFamily="2" charset="-78"/>
              </a:rPr>
              <a:t>محلول تزریقی آن </a:t>
            </a:r>
            <a:r>
              <a:rPr lang="fa-IR" sz="2800" b="1" dirty="0">
                <a:solidFill>
                  <a:srgbClr val="0070C0"/>
                </a:solidFill>
                <a:cs typeface="B Lotus" panose="00000400000000000000" pitchFamily="2" charset="-78"/>
              </a:rPr>
              <a:t>بسیار قلیایی </a:t>
            </a:r>
            <a:r>
              <a:rPr lang="fa-IR" sz="2800" b="1" dirty="0">
                <a:cs typeface="B Lotus" panose="00000400000000000000" pitchFamily="2" charset="-78"/>
              </a:rPr>
              <a:t>بوده و بیرون زدگی از رگ و تزریق داخل شریانی</a:t>
            </a:r>
            <a:r>
              <a:rPr lang="fa-IR" sz="2800" b="1" dirty="0">
                <a:solidFill>
                  <a:srgbClr val="C00000"/>
                </a:solidFill>
                <a:cs typeface="B Lotus" panose="00000400000000000000" pitchFamily="2" charset="-78"/>
              </a:rPr>
              <a:t> ممنوع </a:t>
            </a:r>
            <a:r>
              <a:rPr lang="fa-IR" sz="2800" b="1" dirty="0">
                <a:cs typeface="B Lotus" panose="00000400000000000000" pitchFamily="2" charset="-78"/>
              </a:rPr>
              <a:t>است.</a:t>
            </a:r>
          </a:p>
          <a:p>
            <a:pPr algn="r" rtl="1"/>
            <a:r>
              <a:rPr lang="fa-IR" sz="2800" b="1" dirty="0">
                <a:cs typeface="B Lotus" panose="00000400000000000000" pitchFamily="2" charset="-78"/>
              </a:rPr>
              <a:t>بیماری که دوز بالای دارو را دریافت می کند باید تا 30 دقیقه پس از تجویز دارو تحت نظارت باشد.</a:t>
            </a:r>
          </a:p>
          <a:p>
            <a:pPr algn="r" rtl="1"/>
            <a:r>
              <a:rPr lang="fa-IR" sz="2800" b="1" dirty="0">
                <a:cs typeface="B Lotus" panose="00000400000000000000" pitchFamily="2" charset="-78"/>
              </a:rPr>
              <a:t>از آنجاییکه حداقل 15 دقیقه طول میکشد تا پس از تزریق </a:t>
            </a:r>
            <a:r>
              <a:rPr lang="en-US" sz="2800" b="1" dirty="0">
                <a:cs typeface="B Lotus" panose="00000400000000000000" pitchFamily="2" charset="-78"/>
              </a:rPr>
              <a:t>IV</a:t>
            </a:r>
            <a:r>
              <a:rPr lang="fa-IR" sz="2800" b="1" dirty="0">
                <a:cs typeface="B Lotus" panose="00000400000000000000" pitchFamily="2" charset="-78"/>
              </a:rPr>
              <a:t> حداکثر غلظت دارو در مغز حاصل شود، کنترل تشنج هم با تاخیر خواهد بود لذا از تجویز دوز بیش از حد بایستی خودداری نمود.</a:t>
            </a:r>
          </a:p>
          <a:p>
            <a:pPr algn="r" rtl="1"/>
            <a:endParaRPr lang="fa-IR" sz="2800" b="1" dirty="0">
              <a:cs typeface="B Lotus" panose="00000400000000000000" pitchFamily="2" charset="-78"/>
            </a:endParaRPr>
          </a:p>
          <a:p>
            <a:pPr algn="r" rtl="1"/>
            <a:endParaRPr lang="fa-IR" sz="2800" b="1" dirty="0">
              <a:cs typeface="B Lotus" panose="00000400000000000000" pitchFamily="2" charset="-78"/>
            </a:endParaRPr>
          </a:p>
          <a:p>
            <a:pPr algn="r" rtl="1"/>
            <a:endParaRPr lang="en-US" dirty="0"/>
          </a:p>
        </p:txBody>
      </p:sp>
    </p:spTree>
    <p:extLst>
      <p:ext uri="{BB962C8B-B14F-4D97-AF65-F5344CB8AC3E}">
        <p14:creationId xmlns:p14="http://schemas.microsoft.com/office/powerpoint/2010/main" val="673061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239000" cy="1143000"/>
          </a:xfrm>
        </p:spPr>
        <p:txBody>
          <a:bodyPr/>
          <a:lstStyle/>
          <a:p>
            <a:pPr algn="ctr" rtl="1" eaLnBrk="1" fontAlgn="auto" hangingPunct="1">
              <a:spcAft>
                <a:spcPts val="0"/>
              </a:spcAft>
              <a:defRPr/>
            </a:pPr>
            <a:endParaRPr lang="fa-IR" sz="4000" dirty="0">
              <a:solidFill>
                <a:schemeClr val="tx2"/>
              </a:solidFill>
              <a:cs typeface="B Lotus" pitchFamily="2" charset="-78"/>
            </a:endParaRPr>
          </a:p>
        </p:txBody>
      </p:sp>
      <p:sp>
        <p:nvSpPr>
          <p:cNvPr id="3" name="Content Placeholder 2"/>
          <p:cNvSpPr>
            <a:spLocks noGrp="1"/>
          </p:cNvSpPr>
          <p:nvPr>
            <p:ph idx="1"/>
          </p:nvPr>
        </p:nvSpPr>
        <p:spPr>
          <a:xfrm>
            <a:off x="152400" y="685800"/>
            <a:ext cx="8888413" cy="6172200"/>
          </a:xfrm>
        </p:spPr>
        <p:txBody>
          <a:bodyPr>
            <a:normAutofit/>
          </a:bodyPr>
          <a:lstStyle/>
          <a:p>
            <a:pPr marL="0" indent="0" algn="r" rtl="1" eaLnBrk="1" fontAlgn="auto" hangingPunct="1">
              <a:spcAft>
                <a:spcPts val="0"/>
              </a:spcAft>
              <a:buNone/>
              <a:defRPr/>
            </a:pPr>
            <a:r>
              <a:rPr lang="fa-IR" sz="4000" b="1" dirty="0">
                <a:solidFill>
                  <a:srgbClr val="C00000"/>
                </a:solidFill>
                <a:cs typeface="B Lotus" pitchFamily="2" charset="-78"/>
              </a:rPr>
              <a:t>فنی توئین</a:t>
            </a:r>
          </a:p>
          <a:p>
            <a:pPr algn="r" rtl="1" eaLnBrk="1" fontAlgn="auto" hangingPunct="1">
              <a:spcAft>
                <a:spcPts val="0"/>
              </a:spcAft>
              <a:buFont typeface="Wingdings" panose="05000000000000000000" pitchFamily="2" charset="2"/>
              <a:buChar char="§"/>
              <a:defRPr/>
            </a:pPr>
            <a:r>
              <a:rPr lang="fa-IR" sz="2800" b="1" dirty="0">
                <a:solidFill>
                  <a:srgbClr val="0070C0"/>
                </a:solidFill>
                <a:cs typeface="B Lotus" pitchFamily="2" charset="-78"/>
              </a:rPr>
              <a:t>اشکال دارویی</a:t>
            </a:r>
            <a:r>
              <a:rPr lang="fa-IR" sz="2800" b="1" dirty="0">
                <a:solidFill>
                  <a:schemeClr val="bg2">
                    <a:lumMod val="50000"/>
                  </a:schemeClr>
                </a:solidFill>
                <a:cs typeface="B Lotus" pitchFamily="2" charset="-78"/>
              </a:rPr>
              <a:t>: </a:t>
            </a:r>
            <a:r>
              <a:rPr lang="fa-IR" sz="2800" b="1" dirty="0">
                <a:cs typeface="B Lotus" pitchFamily="2" charset="-78"/>
              </a:rPr>
              <a:t>سوسپانسیون خوراکی، قرص، کپسول، آمپول، کرم موضعی </a:t>
            </a:r>
          </a:p>
          <a:p>
            <a:pPr marL="0" indent="0" algn="r" rtl="1" eaLnBrk="1" fontAlgn="auto" hangingPunct="1">
              <a:spcAft>
                <a:spcPts val="0"/>
              </a:spcAft>
              <a:buNone/>
              <a:defRPr/>
            </a:pPr>
            <a:r>
              <a:rPr lang="fa-IR" sz="2800" b="1" dirty="0">
                <a:solidFill>
                  <a:srgbClr val="0070C0"/>
                </a:solidFill>
                <a:cs typeface="B Lotus" panose="00000400000000000000" pitchFamily="2" charset="-78"/>
              </a:rPr>
              <a:t>کاربردهای بالینی: </a:t>
            </a:r>
            <a:r>
              <a:rPr lang="fa-IR" sz="2800" b="1" dirty="0">
                <a:solidFill>
                  <a:schemeClr val="bg2">
                    <a:lumMod val="50000"/>
                  </a:schemeClr>
                </a:solidFill>
                <a:cs typeface="B Lotus" pitchFamily="2" charset="-78"/>
              </a:rPr>
              <a:t>در كنترل تمام انواع صرع (به غير از حملات </a:t>
            </a:r>
            <a:r>
              <a:rPr lang="fa-IR" sz="2800" b="1" dirty="0">
                <a:solidFill>
                  <a:srgbClr val="00B050"/>
                </a:solidFill>
                <a:cs typeface="B Lotus" pitchFamily="2" charset="-78"/>
              </a:rPr>
              <a:t>صرع</a:t>
            </a:r>
            <a:r>
              <a:rPr lang="fa-IR" sz="2800" b="1" dirty="0">
                <a:solidFill>
                  <a:schemeClr val="bg2">
                    <a:lumMod val="50000"/>
                  </a:schemeClr>
                </a:solidFill>
                <a:cs typeface="B Lotus" pitchFamily="2" charset="-78"/>
              </a:rPr>
              <a:t> </a:t>
            </a:r>
            <a:r>
              <a:rPr lang="fa-IR" sz="2800" b="1" dirty="0">
                <a:solidFill>
                  <a:srgbClr val="00B050"/>
                </a:solidFill>
                <a:cs typeface="B Lotus" pitchFamily="2" charset="-78"/>
              </a:rPr>
              <a:t>كوچك</a:t>
            </a:r>
            <a:r>
              <a:rPr lang="fa-IR" sz="2800" b="1" dirty="0">
                <a:solidFill>
                  <a:schemeClr val="bg2">
                    <a:lumMod val="50000"/>
                  </a:schemeClr>
                </a:solidFill>
                <a:cs typeface="B Lotus" pitchFamily="2" charset="-78"/>
              </a:rPr>
              <a:t>)، درد عصب سه قلو، حمله مداوم صرعي، آريتمي قلبي به‌كار مي‌رود.</a:t>
            </a:r>
          </a:p>
          <a:p>
            <a:pPr algn="r" rtl="1" eaLnBrk="1" fontAlgn="auto" hangingPunct="1">
              <a:spcAft>
                <a:spcPts val="0"/>
              </a:spcAft>
              <a:buFont typeface="Wingdings" panose="05000000000000000000" pitchFamily="2" charset="2"/>
              <a:buChar char="§"/>
              <a:defRPr/>
            </a:pPr>
            <a:r>
              <a:rPr lang="fa-IR" sz="2800" b="1" dirty="0">
                <a:solidFill>
                  <a:srgbClr val="0070C0"/>
                </a:solidFill>
                <a:cs typeface="B Lotus" pitchFamily="2" charset="-78"/>
              </a:rPr>
              <a:t>منع مصرف</a:t>
            </a:r>
            <a:r>
              <a:rPr lang="fa-IR" sz="2800" b="1" dirty="0">
                <a:cs typeface="B Lotus" pitchFamily="2" charset="-78"/>
              </a:rPr>
              <a:t>: در صورت وجود پورفيري، اختلالات بافت هدايتي قلب، براديکاردی سينوسي، بلوك </a:t>
            </a:r>
            <a:r>
              <a:rPr lang="en-US" sz="2800" b="1" dirty="0">
                <a:cs typeface="B Lotus" pitchFamily="2" charset="-78"/>
              </a:rPr>
              <a:t>AV</a:t>
            </a:r>
            <a:r>
              <a:rPr lang="fa-IR" sz="2800" b="1" dirty="0">
                <a:cs typeface="B Lotus" pitchFamily="2" charset="-78"/>
              </a:rPr>
              <a:t>، بلوك قلبي‌درجه 2 و 3 نبايد مصرف شود.</a:t>
            </a:r>
          </a:p>
          <a:p>
            <a:pPr marL="274320" indent="-274320" algn="r" rtl="1" eaLnBrk="1" fontAlgn="auto" hangingPunct="1">
              <a:spcAft>
                <a:spcPts val="0"/>
              </a:spcAft>
              <a:buFont typeface="Wingdings 2"/>
              <a:buChar char=""/>
              <a:defRPr/>
            </a:pPr>
            <a:endParaRPr lang="fa-IR" sz="2800" b="1" dirty="0">
              <a:cs typeface="B Lotus" pitchFamily="2" charset="-78"/>
            </a:endParaRPr>
          </a:p>
        </p:txBody>
      </p:sp>
      <p:pic>
        <p:nvPicPr>
          <p:cNvPr id="4" name="Picture 3"/>
          <p:cNvPicPr>
            <a:picLocks noChangeAspect="1"/>
          </p:cNvPicPr>
          <p:nvPr/>
        </p:nvPicPr>
        <p:blipFill rotWithShape="1">
          <a:blip r:embed="rId3"/>
          <a:srcRect l="21272" t="14940" r="15224" b="14940"/>
          <a:stretch/>
        </p:blipFill>
        <p:spPr>
          <a:xfrm>
            <a:off x="46039" y="4597962"/>
            <a:ext cx="2906814" cy="2215588"/>
          </a:xfrm>
          <a:prstGeom prst="rect">
            <a:avLst/>
          </a:prstGeom>
          <a:ln>
            <a:solidFill>
              <a:schemeClr val="bg1">
                <a:lumMod val="75000"/>
              </a:schemeClr>
            </a:solidFill>
          </a:ln>
        </p:spPr>
      </p:pic>
      <p:pic>
        <p:nvPicPr>
          <p:cNvPr id="14342"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41975" y="4603750"/>
            <a:ext cx="2428875"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p:cNvPicPr>
            <a:picLocks noChangeAspect="1"/>
          </p:cNvPicPr>
          <p:nvPr/>
        </p:nvPicPr>
        <p:blipFill>
          <a:blip r:embed="rId5" cstate="print">
            <a:extLst>
              <a:ext uri="{28A0092B-C50C-407E-A947-70E740481C1C}">
                <a14:useLocalDpi xmlns:a14="http://schemas.microsoft.com/office/drawing/2010/main" val="0"/>
              </a:ext>
            </a:extLst>
          </a:blip>
          <a:srcRect l="59512" t="10841" r="2618" b="4253"/>
          <a:stretch>
            <a:fillRect/>
          </a:stretch>
        </p:blipFill>
        <p:spPr bwMode="auto">
          <a:xfrm>
            <a:off x="8321573" y="4508500"/>
            <a:ext cx="719240" cy="231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a:stretch>
            <a:fillRect/>
          </a:stretch>
        </p:blipFill>
        <p:spPr>
          <a:xfrm>
            <a:off x="3203575" y="4603749"/>
            <a:ext cx="2189083" cy="2187575"/>
          </a:xfrm>
          <a:prstGeom prst="rect">
            <a:avLst/>
          </a:prstGeom>
          <a:ln>
            <a:solidFill>
              <a:schemeClr val="bg1">
                <a:lumMod val="65000"/>
              </a:schemeClr>
            </a:solidFill>
          </a:ln>
        </p:spPr>
      </p:pic>
    </p:spTree>
    <p:extLst>
      <p:ext uri="{BB962C8B-B14F-4D97-AF65-F5344CB8AC3E}">
        <p14:creationId xmlns:p14="http://schemas.microsoft.com/office/powerpoint/2010/main" val="42534339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772400" cy="1143000"/>
          </a:xfrm>
        </p:spPr>
        <p:txBody>
          <a:bodyPr/>
          <a:lstStyle/>
          <a:p>
            <a:pPr marL="0" indent="0" algn="r" rtl="1" eaLnBrk="1" fontAlgn="auto" hangingPunct="1">
              <a:spcAft>
                <a:spcPts val="0"/>
              </a:spcAft>
              <a:buNone/>
              <a:defRPr/>
            </a:pPr>
            <a:r>
              <a:rPr lang="fa-IR" sz="4000" b="1" dirty="0">
                <a:solidFill>
                  <a:srgbClr val="C00000"/>
                </a:solidFill>
                <a:cs typeface="B Lotus" pitchFamily="2" charset="-78"/>
              </a:rPr>
              <a:t>فنی توئین</a:t>
            </a:r>
          </a:p>
        </p:txBody>
      </p:sp>
      <p:sp>
        <p:nvSpPr>
          <p:cNvPr id="3" name="Content Placeholder 2"/>
          <p:cNvSpPr>
            <a:spLocks noGrp="1"/>
          </p:cNvSpPr>
          <p:nvPr>
            <p:ph idx="1"/>
          </p:nvPr>
        </p:nvSpPr>
        <p:spPr>
          <a:xfrm>
            <a:off x="76200" y="1219200"/>
            <a:ext cx="9035562" cy="4692650"/>
          </a:xfrm>
        </p:spPr>
        <p:txBody>
          <a:bodyPr/>
          <a:lstStyle/>
          <a:p>
            <a:pPr marL="0" indent="0" algn="r" rtl="1">
              <a:buNone/>
            </a:pPr>
            <a:r>
              <a:rPr lang="fa-IR" b="1" dirty="0">
                <a:solidFill>
                  <a:srgbClr val="0070C0"/>
                </a:solidFill>
                <a:cs typeface="B Lotus" panose="00000400000000000000" pitchFamily="2" charset="-78"/>
              </a:rPr>
              <a:t>هشدارها: </a:t>
            </a:r>
          </a:p>
          <a:p>
            <a:pPr algn="r" rtl="1"/>
            <a:r>
              <a:rPr lang="fa-IR" sz="2800" b="1" dirty="0">
                <a:cs typeface="B Lotus" panose="00000400000000000000" pitchFamily="2" charset="-78"/>
              </a:rPr>
              <a:t> اندازه گیری غلظت سرمی فنی توئین بویژه در نارسایی کبدی یا کلیوی، محاسبه </a:t>
            </a:r>
            <a:r>
              <a:rPr lang="en-US" sz="2800" b="1" dirty="0">
                <a:cs typeface="B Lotus" panose="00000400000000000000" pitchFamily="2" charset="-78"/>
              </a:rPr>
              <a:t>CBC، </a:t>
            </a:r>
            <a:r>
              <a:rPr lang="fa-IR" sz="2800" b="1" dirty="0">
                <a:cs typeface="B Lotus" panose="00000400000000000000" pitchFamily="2" charset="-78"/>
              </a:rPr>
              <a:t>فولات، عملکرد کبدی و کراتینین سرم، معاینات دندانپزشکی، پایش سطح ویتامین </a:t>
            </a:r>
            <a:r>
              <a:rPr lang="en-US" sz="2800" b="1" dirty="0">
                <a:cs typeface="B Lotus" panose="00000400000000000000" pitchFamily="2" charset="-78"/>
              </a:rPr>
              <a:t>D </a:t>
            </a:r>
            <a:endParaRPr lang="fa-IR" sz="2800" b="1" dirty="0">
              <a:cs typeface="B Lotus" panose="00000400000000000000" pitchFamily="2" charset="-78"/>
            </a:endParaRPr>
          </a:p>
          <a:p>
            <a:pPr algn="r" rtl="1"/>
            <a:r>
              <a:rPr lang="fa-IR" sz="2800" b="1" dirty="0">
                <a:cs typeface="B Lotus" panose="00000400000000000000" pitchFamily="2" charset="-78"/>
              </a:rPr>
              <a:t>پایش مداوم فشارخون، نوار قلب و وضعیت تنفس </a:t>
            </a:r>
          </a:p>
          <a:p>
            <a:pPr algn="r" rtl="1"/>
            <a:r>
              <a:rPr lang="fa-IR" sz="2800" b="1" dirty="0">
                <a:cs typeface="B Lotus" panose="00000400000000000000" pitchFamily="2" charset="-78"/>
              </a:rPr>
              <a:t>پایش عوارض جانبی (عوارض شایع: نیستاگموس، سرگیجه، خارش، خواب رفتگی اندام ها، کاهش سطح هوشیاری و آتاکسی. این عوارض گذرا هستند و طی 10 دقیقه پس از اتمام انفوزیون برطرف می گردند).</a:t>
            </a:r>
          </a:p>
          <a:p>
            <a:pPr algn="r" rtl="1"/>
            <a:r>
              <a:rPr lang="fa-IR" sz="2800" b="1" dirty="0">
                <a:cs typeface="B Lotus" panose="00000400000000000000" pitchFamily="2" charset="-78"/>
              </a:rPr>
              <a:t>پایش از نظر وجود علائم افسردگی، افکار خودکشی و تغییرات خلقی</a:t>
            </a:r>
          </a:p>
          <a:p>
            <a:pPr algn="r" rtl="1"/>
            <a:r>
              <a:rPr lang="fa-IR" sz="2800" b="1" dirty="0">
                <a:cs typeface="B Lotus" panose="00000400000000000000" pitchFamily="2" charset="-78"/>
              </a:rPr>
              <a:t>هنگام قطع درمان، دوز دارو به تدریج کاهش داده شود.</a:t>
            </a:r>
          </a:p>
          <a:p>
            <a:pPr algn="r" rtl="1"/>
            <a:r>
              <a:rPr lang="fa-IR" sz="2800" b="1" dirty="0">
                <a:cs typeface="B Lotus" panose="00000400000000000000" pitchFamily="2" charset="-78"/>
              </a:rPr>
              <a:t>احتمال تداخل با بسیاری از داروها وجود دارد.</a:t>
            </a:r>
          </a:p>
          <a:p>
            <a:pPr algn="r" rtl="1"/>
            <a:endParaRPr lang="en-US" sz="2800" b="1" dirty="0">
              <a:cs typeface="B Lotus" panose="00000400000000000000" pitchFamily="2" charset="-78"/>
            </a:endParaRPr>
          </a:p>
          <a:p>
            <a:pPr algn="r" rtl="1"/>
            <a:endParaRPr lang="fa-IR" sz="2800" b="1" dirty="0">
              <a:cs typeface="B Lotus" panose="00000400000000000000" pitchFamily="2" charset="-78"/>
            </a:endParaRPr>
          </a:p>
        </p:txBody>
      </p:sp>
    </p:spTree>
    <p:extLst>
      <p:ext uri="{BB962C8B-B14F-4D97-AF65-F5344CB8AC3E}">
        <p14:creationId xmlns:p14="http://schemas.microsoft.com/office/powerpoint/2010/main" val="2190133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7772400" cy="1143000"/>
          </a:xfrm>
        </p:spPr>
        <p:txBody>
          <a:bodyPr/>
          <a:lstStyle/>
          <a:p>
            <a:pPr marL="0" indent="0" algn="r" rtl="1" eaLnBrk="1" fontAlgn="auto" hangingPunct="1">
              <a:spcAft>
                <a:spcPts val="0"/>
              </a:spcAft>
              <a:buNone/>
              <a:defRPr/>
            </a:pPr>
            <a:r>
              <a:rPr lang="fa-IR" sz="4000" b="1" dirty="0">
                <a:solidFill>
                  <a:srgbClr val="C00000"/>
                </a:solidFill>
                <a:cs typeface="B Lotus" pitchFamily="2" charset="-78"/>
              </a:rPr>
              <a:t>فنی توئین</a:t>
            </a:r>
          </a:p>
        </p:txBody>
      </p:sp>
      <p:sp>
        <p:nvSpPr>
          <p:cNvPr id="3" name="Content Placeholder 2"/>
          <p:cNvSpPr>
            <a:spLocks noGrp="1"/>
          </p:cNvSpPr>
          <p:nvPr>
            <p:ph idx="1"/>
          </p:nvPr>
        </p:nvSpPr>
        <p:spPr>
          <a:xfrm>
            <a:off x="234004" y="1219200"/>
            <a:ext cx="8877758" cy="4692650"/>
          </a:xfrm>
        </p:spPr>
        <p:txBody>
          <a:bodyPr/>
          <a:lstStyle/>
          <a:p>
            <a:pPr marL="0" indent="0" algn="r" rtl="1">
              <a:buNone/>
            </a:pPr>
            <a:r>
              <a:rPr lang="fa-IR" b="1" dirty="0">
                <a:solidFill>
                  <a:srgbClr val="0070C0"/>
                </a:solidFill>
                <a:cs typeface="B Lotus" panose="00000400000000000000" pitchFamily="2" charset="-78"/>
              </a:rPr>
              <a:t>نکات پرستاری:</a:t>
            </a:r>
          </a:p>
          <a:p>
            <a:pPr algn="r" rtl="1"/>
            <a:r>
              <a:rPr lang="fa-IR" sz="2800" b="1" dirty="0">
                <a:solidFill>
                  <a:srgbClr val="C00000"/>
                </a:solidFill>
                <a:cs typeface="B Lotus" panose="00000400000000000000" pitchFamily="2" charset="-78"/>
              </a:rPr>
              <a:t>انفوزیون وریدی توصیه نمیشود </a:t>
            </a:r>
            <a:r>
              <a:rPr lang="fa-IR" sz="2800" b="1" dirty="0">
                <a:cs typeface="B Lotus" panose="00000400000000000000" pitchFamily="2" charset="-78"/>
              </a:rPr>
              <a:t>زیرا دارو کم محلول است و احتمال رسوب وجود دارد. بطور </a:t>
            </a:r>
            <a:r>
              <a:rPr lang="fa-IR" sz="2800" b="1" dirty="0">
                <a:solidFill>
                  <a:srgbClr val="C00000"/>
                </a:solidFill>
                <a:cs typeface="B Lotus" panose="00000400000000000000" pitchFamily="2" charset="-78"/>
              </a:rPr>
              <a:t>مستقیم</a:t>
            </a:r>
            <a:r>
              <a:rPr lang="fa-IR" sz="2800" b="1" dirty="0">
                <a:cs typeface="B Lotus" panose="00000400000000000000" pitchFamily="2" charset="-78"/>
              </a:rPr>
              <a:t> و آهسته با سوزن بزرگ یا کاتتر وریدی تزریق شود با سرعت </a:t>
            </a:r>
            <a:r>
              <a:rPr lang="en-US" sz="2800" b="1" dirty="0">
                <a:cs typeface="B Lotus" panose="00000400000000000000" pitchFamily="2" charset="-78"/>
              </a:rPr>
              <a:t>ml/min</a:t>
            </a:r>
            <a:r>
              <a:rPr lang="fa-IR" sz="2800" b="1" dirty="0">
                <a:cs typeface="B Lotus" panose="00000400000000000000" pitchFamily="2" charset="-78"/>
              </a:rPr>
              <a:t> 1.</a:t>
            </a:r>
          </a:p>
          <a:p>
            <a:pPr algn="r" rtl="1"/>
            <a:r>
              <a:rPr lang="fa-IR" sz="2800" b="1" dirty="0">
                <a:cs typeface="B Lotus" panose="00000400000000000000" pitchFamily="2" charset="-78"/>
              </a:rPr>
              <a:t>از تزریق </a:t>
            </a:r>
            <a:r>
              <a:rPr lang="en-US" sz="2800" b="1" dirty="0">
                <a:cs typeface="B Lotus" panose="00000400000000000000" pitchFamily="2" charset="-78"/>
              </a:rPr>
              <a:t>IM</a:t>
            </a:r>
            <a:r>
              <a:rPr lang="fa-IR" sz="2800" b="1" dirty="0">
                <a:cs typeface="B Lotus" panose="00000400000000000000" pitchFamily="2" charset="-78"/>
              </a:rPr>
              <a:t> و </a:t>
            </a:r>
            <a:r>
              <a:rPr lang="en-US" sz="2800" b="1" dirty="0">
                <a:cs typeface="B Lotus" panose="00000400000000000000" pitchFamily="2" charset="-78"/>
              </a:rPr>
              <a:t>SC</a:t>
            </a:r>
            <a:r>
              <a:rPr lang="fa-IR" sz="2800" b="1" dirty="0">
                <a:cs typeface="B Lotus" panose="00000400000000000000" pitchFamily="2" charset="-78"/>
              </a:rPr>
              <a:t> اجتناب شود زیرا </a:t>
            </a:r>
            <a:r>
              <a:rPr lang="fa-IR" sz="2800" b="1" dirty="0">
                <a:solidFill>
                  <a:srgbClr val="0070C0"/>
                </a:solidFill>
                <a:cs typeface="B Lotus" panose="00000400000000000000" pitchFamily="2" charset="-78"/>
              </a:rPr>
              <a:t>بسیار قلیایی </a:t>
            </a:r>
            <a:r>
              <a:rPr lang="fa-IR" sz="2800" b="1" dirty="0">
                <a:cs typeface="B Lotus" panose="00000400000000000000" pitchFamily="2" charset="-78"/>
              </a:rPr>
              <a:t>بوده و موجب درد و التهاب و نکروز می شود.</a:t>
            </a:r>
          </a:p>
          <a:p>
            <a:pPr algn="r" rtl="1"/>
            <a:r>
              <a:rPr lang="fa-IR" sz="2800" b="1" dirty="0">
                <a:cs typeface="B Lotus" panose="00000400000000000000" pitchFamily="2" charset="-78"/>
              </a:rPr>
              <a:t>با</a:t>
            </a:r>
            <a:r>
              <a:rPr lang="en-US" sz="2800" b="1" dirty="0">
                <a:cs typeface="B Lotus" panose="00000400000000000000" pitchFamily="2" charset="-78"/>
              </a:rPr>
              <a:t> </a:t>
            </a:r>
            <a:r>
              <a:rPr lang="fa-IR" sz="2800" b="1" dirty="0">
                <a:cs typeface="B Lotus" panose="00000400000000000000" pitchFamily="2" charset="-78"/>
              </a:rPr>
              <a:t> </a:t>
            </a:r>
            <a:r>
              <a:rPr lang="fa-IR" sz="2800" b="1" dirty="0">
                <a:solidFill>
                  <a:srgbClr val="0070C0"/>
                </a:solidFill>
                <a:cs typeface="B Lotus" panose="00000400000000000000" pitchFamily="2" charset="-78"/>
              </a:rPr>
              <a:t>محلول های اسیدی ناسازگاری </a:t>
            </a:r>
            <a:r>
              <a:rPr lang="fa-IR" sz="2800" b="1" dirty="0">
                <a:cs typeface="B Lotus" panose="00000400000000000000" pitchFamily="2" charset="-78"/>
              </a:rPr>
              <a:t>دارد و نباید به محلول در حال انفوزیون اضافه شود.</a:t>
            </a:r>
          </a:p>
          <a:p>
            <a:pPr algn="r" rtl="1"/>
            <a:r>
              <a:rPr lang="fa-IR" sz="2800" b="1" dirty="0">
                <a:solidFill>
                  <a:srgbClr val="7030A0"/>
                </a:solidFill>
                <a:cs typeface="B Lotus" panose="00000400000000000000" pitchFamily="2" charset="-78"/>
              </a:rPr>
              <a:t>با داروهای دکستروز، آمینوفیلین، دوبوتامین، انسولین، لیدوکائین، ونکومایسین، مرفین، نوراپی نفرین، فنوباربیتال و</a:t>
            </a:r>
            <a:r>
              <a:rPr lang="en-US" sz="2800" b="1" dirty="0" err="1">
                <a:solidFill>
                  <a:srgbClr val="7030A0"/>
                </a:solidFill>
                <a:cs typeface="B Lotus" panose="00000400000000000000" pitchFamily="2" charset="-78"/>
              </a:rPr>
              <a:t>KCl</a:t>
            </a:r>
            <a:r>
              <a:rPr lang="en-US" sz="2800" b="1" dirty="0">
                <a:solidFill>
                  <a:srgbClr val="7030A0"/>
                </a:solidFill>
                <a:cs typeface="B Lotus" panose="00000400000000000000" pitchFamily="2" charset="-78"/>
              </a:rPr>
              <a:t> </a:t>
            </a:r>
            <a:r>
              <a:rPr lang="fa-IR" sz="2800" b="1" dirty="0">
                <a:solidFill>
                  <a:srgbClr val="7030A0"/>
                </a:solidFill>
                <a:cs typeface="B Lotus" panose="00000400000000000000" pitchFamily="2" charset="-78"/>
              </a:rPr>
              <a:t> </a:t>
            </a:r>
            <a:r>
              <a:rPr lang="en-US" sz="2800" b="1" dirty="0">
                <a:solidFill>
                  <a:srgbClr val="7030A0"/>
                </a:solidFill>
                <a:cs typeface="B Lotus" panose="00000400000000000000" pitchFamily="2" charset="-78"/>
              </a:rPr>
              <a:t> </a:t>
            </a:r>
            <a:r>
              <a:rPr lang="fa-IR" sz="2800" b="1" dirty="0">
                <a:solidFill>
                  <a:srgbClr val="7030A0"/>
                </a:solidFill>
                <a:cs typeface="B Lotus" panose="00000400000000000000" pitchFamily="2" charset="-78"/>
              </a:rPr>
              <a:t>ناسازگار است</a:t>
            </a:r>
            <a:r>
              <a:rPr lang="en-US" sz="2800" b="1" dirty="0">
                <a:solidFill>
                  <a:srgbClr val="7030A0"/>
                </a:solidFill>
                <a:cs typeface="B Lotus" panose="00000400000000000000" pitchFamily="2" charset="-78"/>
              </a:rPr>
              <a:t>.</a:t>
            </a:r>
            <a:r>
              <a:rPr lang="fa-IR" sz="2800" b="1" dirty="0">
                <a:solidFill>
                  <a:srgbClr val="7030A0"/>
                </a:solidFill>
                <a:cs typeface="B Lotus" panose="00000400000000000000" pitchFamily="2" charset="-78"/>
              </a:rPr>
              <a:t> </a:t>
            </a:r>
          </a:p>
        </p:txBody>
      </p:sp>
    </p:spTree>
    <p:extLst>
      <p:ext uri="{BB962C8B-B14F-4D97-AF65-F5344CB8AC3E}">
        <p14:creationId xmlns:p14="http://schemas.microsoft.com/office/powerpoint/2010/main" val="8488546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382000" cy="1219200"/>
          </a:xfrm>
        </p:spPr>
        <p:txBody>
          <a:bodyPr/>
          <a:lstStyle/>
          <a:p>
            <a:pPr algn="ctr" rtl="1">
              <a:defRPr/>
            </a:pPr>
            <a:br>
              <a:rPr lang="fa-IR" b="1" dirty="0">
                <a:cs typeface="B Lotus" pitchFamily="2" charset="-78"/>
              </a:rPr>
            </a:br>
            <a:br>
              <a:rPr lang="fa-IR" b="1" dirty="0">
                <a:cs typeface="B Lotus" pitchFamily="2" charset="-78"/>
              </a:rPr>
            </a:br>
            <a:endParaRPr lang="en-US" dirty="0"/>
          </a:p>
        </p:txBody>
      </p:sp>
      <p:sp>
        <p:nvSpPr>
          <p:cNvPr id="16387" name="Content Placeholder 2"/>
          <p:cNvSpPr>
            <a:spLocks noGrp="1"/>
          </p:cNvSpPr>
          <p:nvPr>
            <p:ph idx="1"/>
          </p:nvPr>
        </p:nvSpPr>
        <p:spPr>
          <a:xfrm>
            <a:off x="304800" y="762000"/>
            <a:ext cx="8458200" cy="5638800"/>
          </a:xfrm>
        </p:spPr>
        <p:txBody>
          <a:bodyPr/>
          <a:lstStyle/>
          <a:p>
            <a:pPr marL="0" indent="0" algn="r" rtl="1">
              <a:buNone/>
            </a:pPr>
            <a:r>
              <a:rPr lang="fa-IR" altLang="en-US" sz="4000" b="1" dirty="0">
                <a:solidFill>
                  <a:srgbClr val="C00000"/>
                </a:solidFill>
                <a:cs typeface="B Lotus" panose="00000400000000000000" pitchFamily="2" charset="-78"/>
              </a:rPr>
              <a:t>دیازپام</a:t>
            </a:r>
            <a:endParaRPr lang="en-US" altLang="en-US" sz="4000" b="1" dirty="0">
              <a:solidFill>
                <a:srgbClr val="C00000"/>
              </a:solidFill>
            </a:endParaRPr>
          </a:p>
          <a:p>
            <a:r>
              <a:rPr lang="en-US" altLang="en-US" b="1" dirty="0"/>
              <a:t>Diazepam</a:t>
            </a:r>
            <a:r>
              <a:rPr lang="en-US" altLang="en-US" sz="2800" b="1" dirty="0"/>
              <a:t>,</a:t>
            </a:r>
            <a:r>
              <a:rPr lang="en-US" altLang="en-US" sz="2800" i="1" dirty="0"/>
              <a:t> TAB, AMP, SUPPOSITORY RECTAL,</a:t>
            </a:r>
            <a:r>
              <a:rPr lang="en-US" altLang="en-US" sz="2800" dirty="0"/>
              <a:t> </a:t>
            </a:r>
            <a:r>
              <a:rPr lang="en-US" altLang="en-US" sz="2800" i="1" dirty="0"/>
              <a:t>ENEMA</a:t>
            </a:r>
            <a:r>
              <a:rPr lang="fa-IR" altLang="en-US" b="1" dirty="0">
                <a:cs typeface="B Lotus" panose="00000400000000000000" pitchFamily="2" charset="-78"/>
              </a:rPr>
              <a:t>              </a:t>
            </a:r>
            <a:endParaRPr lang="en-US" altLang="en-US" b="1" dirty="0">
              <a:cs typeface="B Lotus" panose="00000400000000000000" pitchFamily="2" charset="-78"/>
            </a:endParaRPr>
          </a:p>
          <a:p>
            <a:r>
              <a:rPr lang="fa-IR" altLang="en-US" b="1" dirty="0">
                <a:cs typeface="B Lotus" panose="00000400000000000000" pitchFamily="2" charset="-78"/>
              </a:rPr>
              <a:t>                        </a:t>
            </a:r>
            <a:endParaRPr lang="en-US" altLang="en-US" b="1" dirty="0">
              <a:cs typeface="B Lotus" panose="00000400000000000000" pitchFamily="2" charset="-78"/>
            </a:endParaRPr>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t="14877" b="9328"/>
          <a:stretch>
            <a:fillRect/>
          </a:stretch>
        </p:blipFill>
        <p:spPr bwMode="auto">
          <a:xfrm>
            <a:off x="3561271" y="2970621"/>
            <a:ext cx="2654155" cy="1750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7413" name="Picture 5"/>
          <p:cNvPicPr>
            <a:picLocks noChangeAspect="1" noChangeArrowheads="1"/>
          </p:cNvPicPr>
          <p:nvPr/>
        </p:nvPicPr>
        <p:blipFill>
          <a:blip r:embed="rId3">
            <a:extLst>
              <a:ext uri="{28A0092B-C50C-407E-A947-70E740481C1C}">
                <a14:useLocalDpi xmlns:a14="http://schemas.microsoft.com/office/drawing/2010/main" val="0"/>
              </a:ext>
            </a:extLst>
          </a:blip>
          <a:srcRect l="30138" t="17258" r="8731" b="14603"/>
          <a:stretch>
            <a:fillRect/>
          </a:stretch>
        </p:blipFill>
        <p:spPr bwMode="auto">
          <a:xfrm>
            <a:off x="685800" y="2918249"/>
            <a:ext cx="2692328" cy="2034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17414" name="Picture 6"/>
          <p:cNvPicPr>
            <a:picLocks noChangeAspect="1" noChangeArrowheads="1"/>
          </p:cNvPicPr>
          <p:nvPr/>
        </p:nvPicPr>
        <p:blipFill>
          <a:blip r:embed="rId4">
            <a:extLst>
              <a:ext uri="{28A0092B-C50C-407E-A947-70E740481C1C}">
                <a14:useLocalDpi xmlns:a14="http://schemas.microsoft.com/office/drawing/2010/main" val="0"/>
              </a:ext>
            </a:extLst>
          </a:blip>
          <a:srcRect t="10811" b="12643"/>
          <a:stretch>
            <a:fillRect/>
          </a:stretch>
        </p:blipFill>
        <p:spPr bwMode="auto">
          <a:xfrm>
            <a:off x="3759128" y="4952968"/>
            <a:ext cx="2597305" cy="1730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pic>
        <p:nvPicPr>
          <p:cNvPr id="4" name="Picture 3"/>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l="10000" r="19332" b="12000"/>
          <a:stretch/>
        </p:blipFill>
        <p:spPr>
          <a:xfrm>
            <a:off x="6426290" y="2935452"/>
            <a:ext cx="2678266" cy="2223467"/>
          </a:xfrm>
          <a:prstGeom prst="rect">
            <a:avLst/>
          </a:prstGeom>
        </p:spPr>
      </p:pic>
      <p:pic>
        <p:nvPicPr>
          <p:cNvPr id="5" name="Picture 4"/>
          <p:cNvPicPr>
            <a:picLocks noChangeAspect="1"/>
          </p:cNvPicPr>
          <p:nvPr/>
        </p:nvPicPr>
        <p:blipFill>
          <a:blip r:embed="rId7"/>
          <a:stretch>
            <a:fillRect/>
          </a:stretch>
        </p:blipFill>
        <p:spPr>
          <a:xfrm>
            <a:off x="406072" y="4952968"/>
            <a:ext cx="3009148" cy="1730260"/>
          </a:xfrm>
          <a:prstGeom prst="rect">
            <a:avLst/>
          </a:prstGeom>
        </p:spPr>
      </p:pic>
    </p:spTree>
    <p:extLst>
      <p:ext uri="{BB962C8B-B14F-4D97-AF65-F5344CB8AC3E}">
        <p14:creationId xmlns:p14="http://schemas.microsoft.com/office/powerpoint/2010/main" val="15340654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772400" cy="1143000"/>
          </a:xfrm>
        </p:spPr>
        <p:txBody>
          <a:bodyPr/>
          <a:lstStyle/>
          <a:p>
            <a:pPr algn="r" rtl="1"/>
            <a:r>
              <a:rPr lang="fa-IR" altLang="en-US" sz="4000" b="1" dirty="0">
                <a:solidFill>
                  <a:srgbClr val="C00000"/>
                </a:solidFill>
                <a:cs typeface="B Lotus" panose="00000400000000000000" pitchFamily="2" charset="-78"/>
              </a:rPr>
              <a:t>دیازپام</a:t>
            </a:r>
            <a:endParaRPr lang="en-US" sz="4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252046" y="1371600"/>
            <a:ext cx="8815754" cy="5823466"/>
          </a:xfrm>
        </p:spPr>
        <p:txBody>
          <a:bodyPr/>
          <a:lstStyle/>
          <a:p>
            <a:pPr marL="0" indent="0" algn="r" rtl="1">
              <a:buNone/>
            </a:pPr>
            <a:r>
              <a:rPr lang="fa-IR" b="1" dirty="0">
                <a:solidFill>
                  <a:schemeClr val="accent1">
                    <a:lumMod val="50000"/>
                  </a:schemeClr>
                </a:solidFill>
                <a:cs typeface="B Lotus" panose="00000400000000000000" pitchFamily="2" charset="-78"/>
              </a:rPr>
              <a:t>کاربردهای بالینی: </a:t>
            </a:r>
          </a:p>
          <a:p>
            <a:pPr algn="r" rtl="1"/>
            <a:r>
              <a:rPr lang="fa-IR" sz="2800" b="1" dirty="0">
                <a:cs typeface="B Lotus" pitchFamily="2" charset="-78"/>
              </a:rPr>
              <a:t>برای كنترل اختلالات اضطراب يا درمان علائم قطع مصرف الكل مصرف مي شود. </a:t>
            </a:r>
          </a:p>
          <a:p>
            <a:pPr algn="r" rtl="1"/>
            <a:r>
              <a:rPr lang="fa-IR" sz="2800" b="1" dirty="0">
                <a:cs typeface="B Lotus" pitchFamily="2" charset="-78"/>
              </a:rPr>
              <a:t>ديازپام تزريقي جهت تسكين اضطراب و تنش قبل از عمل جراحي به عنوان پيش‌دارو مصرف مي‌گردد. اين دارو همچنين به عنوان داروي كمكي از راه تزريق وريدي پيش از برگرداندن ريتم طبيعي قلب (</a:t>
            </a:r>
            <a:r>
              <a:rPr lang="en-US" sz="2800" dirty="0">
                <a:cs typeface="B Lotus" pitchFamily="2" charset="-78"/>
              </a:rPr>
              <a:t>Cardioversion</a:t>
            </a:r>
            <a:r>
              <a:rPr lang="fa-IR" sz="2800" b="1" dirty="0">
                <a:cs typeface="B Lotus" pitchFamily="2" charset="-78"/>
              </a:rPr>
              <a:t>)، به منظور كاهش اضطراب مصرف مي‌شود. </a:t>
            </a:r>
          </a:p>
          <a:p>
            <a:pPr algn="r" rtl="1"/>
            <a:r>
              <a:rPr lang="fa-IR" sz="2800" b="1" dirty="0">
                <a:cs typeface="B Lotus" pitchFamily="2" charset="-78"/>
              </a:rPr>
              <a:t>ديازپام تزريقي به عنوان داروي كمكي در درمان حملات صرعي و از راه خوراكي در اختلالات تشنجي</a:t>
            </a:r>
            <a:r>
              <a:rPr lang="en-US" sz="2800" b="1" dirty="0">
                <a:cs typeface="B Lotus" pitchFamily="2" charset="-78"/>
              </a:rPr>
              <a:t> </a:t>
            </a:r>
            <a:r>
              <a:rPr lang="fa-IR" sz="2800" b="1" dirty="0">
                <a:cs typeface="B Lotus" pitchFamily="2" charset="-78"/>
              </a:rPr>
              <a:t>بكار برده مي‌شود. </a:t>
            </a:r>
          </a:p>
          <a:p>
            <a:pPr algn="r" rtl="1"/>
            <a:r>
              <a:rPr lang="fa-IR" sz="2800" b="1" dirty="0">
                <a:cs typeface="B Lotus" pitchFamily="2" charset="-78"/>
              </a:rPr>
              <a:t>به عنوان داروي كمكي در تسكين اسپاسم عضلاني اسكلتي نيز مصرف مي‌شود.</a:t>
            </a:r>
          </a:p>
          <a:p>
            <a:pPr algn="r" rtl="1"/>
            <a:endParaRPr lang="fa-IR" sz="2800" b="1" dirty="0">
              <a:cs typeface="B Lotus" pitchFamily="2" charset="-78"/>
            </a:endParaRPr>
          </a:p>
          <a:p>
            <a:pPr marL="0" indent="0" algn="r" rtl="1">
              <a:buNone/>
            </a:pPr>
            <a:endParaRPr lang="en-US" dirty="0"/>
          </a:p>
        </p:txBody>
      </p:sp>
      <p:sp>
        <p:nvSpPr>
          <p:cNvPr id="6" name="Rectangle 5"/>
          <p:cNvSpPr/>
          <p:nvPr/>
        </p:nvSpPr>
        <p:spPr>
          <a:xfrm>
            <a:off x="2286000" y="3013502"/>
            <a:ext cx="4572000" cy="46166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sz="2400" b="0" i="0" u="none" strike="noStrike" kern="1200" cap="none" spc="0" normalizeH="0" baseline="0" noProof="0" dirty="0">
              <a:ln>
                <a:noFill/>
              </a:ln>
              <a:solidFill>
                <a:srgbClr val="5B5249"/>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296701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772400" cy="1143000"/>
          </a:xfrm>
        </p:spPr>
        <p:txBody>
          <a:bodyPr/>
          <a:lstStyle/>
          <a:p>
            <a:pPr algn="r" rtl="1"/>
            <a:r>
              <a:rPr lang="fa-IR" altLang="en-US" sz="4000" b="1" dirty="0">
                <a:solidFill>
                  <a:srgbClr val="C00000"/>
                </a:solidFill>
                <a:cs typeface="B Lotus" panose="00000400000000000000" pitchFamily="2" charset="-78"/>
              </a:rPr>
              <a:t>دیازپام</a:t>
            </a:r>
            <a:endParaRPr lang="en-US" sz="4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252046" y="1371600"/>
            <a:ext cx="8815754" cy="5823466"/>
          </a:xfrm>
        </p:spPr>
        <p:txBody>
          <a:bodyPr/>
          <a:lstStyle/>
          <a:p>
            <a:pPr marL="0" indent="0" algn="r" rtl="1">
              <a:buNone/>
            </a:pPr>
            <a:r>
              <a:rPr lang="fa-IR" b="1" dirty="0">
                <a:solidFill>
                  <a:srgbClr val="0070C0"/>
                </a:solidFill>
                <a:cs typeface="B Lotus" panose="00000400000000000000" pitchFamily="2" charset="-78"/>
              </a:rPr>
              <a:t>هشدارها: </a:t>
            </a:r>
          </a:p>
          <a:p>
            <a:pPr algn="r" rtl="1"/>
            <a:r>
              <a:rPr lang="fa-IR" sz="2800" b="1" dirty="0">
                <a:cs typeface="B Lotus" pitchFamily="2" charset="-78"/>
              </a:rPr>
              <a:t>پایش وضعیت ذهنی، فشارخون، ضربان قلب و تنفس بیمار</a:t>
            </a:r>
          </a:p>
          <a:p>
            <a:pPr algn="r" rtl="1"/>
            <a:r>
              <a:rPr lang="fa-IR" sz="2800" b="1" dirty="0">
                <a:cs typeface="B Lotus" pitchFamily="2" charset="-78"/>
              </a:rPr>
              <a:t>ارزیابی سطح آنزیم های کبدی و </a:t>
            </a:r>
            <a:r>
              <a:rPr lang="en-US" sz="2800" b="1" dirty="0">
                <a:cs typeface="B Lotus" pitchFamily="2" charset="-78"/>
              </a:rPr>
              <a:t>CBC </a:t>
            </a:r>
            <a:r>
              <a:rPr lang="fa-IR" sz="2800" b="1" dirty="0">
                <a:cs typeface="B Lotus" pitchFamily="2" charset="-78"/>
              </a:rPr>
              <a:t>در مصرف طولانی مدت دارو </a:t>
            </a:r>
          </a:p>
          <a:p>
            <a:pPr algn="r" rtl="1"/>
            <a:r>
              <a:rPr lang="fa-IR" sz="2800" b="1" dirty="0">
                <a:cs typeface="B Lotus" pitchFamily="2" charset="-78"/>
              </a:rPr>
              <a:t>در مصرف مداوم دوز بالا یا دریافت وریدی به صورت طولانی مدت، بیمار از لحاظ بروز علایم سمیت ناشی از پروپیلن گلیکول پایش شود (شامل کراتینین سرم، </a:t>
            </a:r>
            <a:r>
              <a:rPr lang="en-US" sz="2800" b="1" dirty="0">
                <a:cs typeface="B Lotus" pitchFamily="2" charset="-78"/>
              </a:rPr>
              <a:t>BUN، </a:t>
            </a:r>
            <a:r>
              <a:rPr lang="fa-IR" sz="2800" b="1" dirty="0">
                <a:cs typeface="B Lotus" pitchFamily="2" charset="-78"/>
              </a:rPr>
              <a:t>لاکتات سرم، گپ اسمول).</a:t>
            </a:r>
          </a:p>
          <a:p>
            <a:pPr algn="r" rtl="1"/>
            <a:r>
              <a:rPr lang="fa-IR" sz="2800" b="1" dirty="0">
                <a:cs typeface="B Lotus" pitchFamily="2" charset="-78"/>
              </a:rPr>
              <a:t>بیمار از لحاظ سابقه اعتیاد پایش شود.</a:t>
            </a:r>
          </a:p>
          <a:p>
            <a:pPr algn="r" rtl="1"/>
            <a:r>
              <a:rPr lang="fa-IR" sz="2800" b="1" dirty="0">
                <a:cs typeface="B Lotus" pitchFamily="2" charset="-78"/>
              </a:rPr>
              <a:t>لازم است که در بیماران بستری، تمهیداتی به منظور جلوگیری از سقوط و به زمین افتادن بیمار در نظر گرفته شود.</a:t>
            </a:r>
          </a:p>
          <a:p>
            <a:pPr marL="0" indent="0" algn="r" rtl="1">
              <a:buNone/>
            </a:pPr>
            <a:endParaRPr lang="en-US" dirty="0"/>
          </a:p>
        </p:txBody>
      </p:sp>
      <p:sp>
        <p:nvSpPr>
          <p:cNvPr id="6" name="Rectangle 5"/>
          <p:cNvSpPr/>
          <p:nvPr/>
        </p:nvSpPr>
        <p:spPr>
          <a:xfrm>
            <a:off x="2286000" y="3013502"/>
            <a:ext cx="4572000" cy="46166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sz="2400" b="0" i="0" u="none" strike="noStrike" kern="1200" cap="none" spc="0" normalizeH="0" baseline="0" noProof="0" dirty="0">
              <a:ln>
                <a:noFill/>
              </a:ln>
              <a:solidFill>
                <a:srgbClr val="5B5249"/>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425857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772400" cy="1143000"/>
          </a:xfrm>
        </p:spPr>
        <p:txBody>
          <a:bodyPr/>
          <a:lstStyle/>
          <a:p>
            <a:pPr algn="r" rtl="1"/>
            <a:r>
              <a:rPr lang="fa-IR" altLang="en-US" sz="4000" b="1" dirty="0">
                <a:solidFill>
                  <a:srgbClr val="C00000"/>
                </a:solidFill>
                <a:cs typeface="B Lotus" panose="00000400000000000000" pitchFamily="2" charset="-78"/>
              </a:rPr>
              <a:t>دیازپام</a:t>
            </a:r>
            <a:endParaRPr lang="en-US" sz="4000" b="1" dirty="0">
              <a:solidFill>
                <a:srgbClr val="C00000"/>
              </a:solidFill>
              <a:cs typeface="B Lotus" panose="00000400000000000000" pitchFamily="2" charset="-78"/>
            </a:endParaRPr>
          </a:p>
        </p:txBody>
      </p:sp>
      <p:sp>
        <p:nvSpPr>
          <p:cNvPr id="3" name="Content Placeholder 2"/>
          <p:cNvSpPr>
            <a:spLocks noGrp="1"/>
          </p:cNvSpPr>
          <p:nvPr>
            <p:ph idx="1"/>
          </p:nvPr>
        </p:nvSpPr>
        <p:spPr>
          <a:xfrm>
            <a:off x="76200" y="1219200"/>
            <a:ext cx="8991600" cy="5823466"/>
          </a:xfrm>
        </p:spPr>
        <p:txBody>
          <a:bodyPr/>
          <a:lstStyle/>
          <a:p>
            <a:pPr marL="0" indent="0" algn="r" rtl="1">
              <a:buNone/>
            </a:pPr>
            <a:r>
              <a:rPr lang="fa-IR" b="1" dirty="0">
                <a:solidFill>
                  <a:srgbClr val="0070C0"/>
                </a:solidFill>
                <a:cs typeface="B Lotus" panose="00000400000000000000" pitchFamily="2" charset="-78"/>
              </a:rPr>
              <a:t>نکات پرستاری:</a:t>
            </a:r>
          </a:p>
          <a:p>
            <a:pPr algn="r" rtl="1"/>
            <a:r>
              <a:rPr lang="fa-IR" sz="2800" b="1" dirty="0">
                <a:cs typeface="B Lotus" pitchFamily="2" charset="-78"/>
              </a:rPr>
              <a:t>به منظور كاهش احتمال بروز عوارض قطع مصرف دارو، مصرف آن بايد به تدريج قطع گردد.</a:t>
            </a:r>
          </a:p>
          <a:p>
            <a:pPr algn="r" rtl="1"/>
            <a:r>
              <a:rPr lang="fa-IR" sz="2800" b="1" dirty="0">
                <a:cs typeface="B Lotus" pitchFamily="2" charset="-78"/>
              </a:rPr>
              <a:t>در تزريق </a:t>
            </a:r>
            <a:r>
              <a:rPr lang="en-US" sz="2800" b="1" dirty="0">
                <a:cs typeface="B Lotus" pitchFamily="2" charset="-78"/>
              </a:rPr>
              <a:t>IM</a:t>
            </a:r>
            <a:r>
              <a:rPr lang="fa-IR" sz="2800" b="1" dirty="0">
                <a:cs typeface="B Lotus" pitchFamily="2" charset="-78"/>
              </a:rPr>
              <a:t>، بايد عميقاً‌ در عضله </a:t>
            </a:r>
            <a:r>
              <a:rPr lang="fa-IR" sz="2800" b="1" dirty="0">
                <a:solidFill>
                  <a:srgbClr val="0070C0"/>
                </a:solidFill>
                <a:cs typeface="B Lotus" pitchFamily="2" charset="-78"/>
              </a:rPr>
              <a:t>دلتوئيد</a:t>
            </a:r>
            <a:r>
              <a:rPr lang="fa-IR" sz="2800" b="1" dirty="0">
                <a:cs typeface="B Lotus" pitchFamily="2" charset="-78"/>
              </a:rPr>
              <a:t> و به آهستگی تزريق گردد.</a:t>
            </a:r>
          </a:p>
          <a:p>
            <a:pPr algn="r" rtl="1"/>
            <a:r>
              <a:rPr lang="fa-IR" sz="2800" b="1" dirty="0">
                <a:cs typeface="B Lotus" pitchFamily="2" charset="-78"/>
              </a:rPr>
              <a:t>به منظور كاهش ترومبوز وريدي، فلبيت، تحريك موضعي و تورم، تزريق </a:t>
            </a:r>
            <a:r>
              <a:rPr lang="en-US" sz="2800" b="1" dirty="0">
                <a:cs typeface="B Lotus" pitchFamily="2" charset="-78"/>
              </a:rPr>
              <a:t>  IV</a:t>
            </a:r>
            <a:r>
              <a:rPr lang="fa-IR" sz="2800" b="1" dirty="0">
                <a:cs typeface="B Lotus" pitchFamily="2" charset="-78"/>
              </a:rPr>
              <a:t>نبايد در وريد‌هاي كوچك در پشت دست يا مچ صورت گيرد و باید به </a:t>
            </a:r>
            <a:r>
              <a:rPr lang="fa-IR" sz="2800" b="1" dirty="0">
                <a:solidFill>
                  <a:srgbClr val="0070C0"/>
                </a:solidFill>
                <a:cs typeface="B Lotus" pitchFamily="2" charset="-78"/>
              </a:rPr>
              <a:t>آهستگی</a:t>
            </a:r>
            <a:r>
              <a:rPr lang="fa-IR" sz="2800" b="1" dirty="0">
                <a:cs typeface="B Lotus" pitchFamily="2" charset="-78"/>
              </a:rPr>
              <a:t> انجام شود (هر</a:t>
            </a:r>
            <a:r>
              <a:rPr lang="en-US" sz="2800" b="1" dirty="0">
                <a:cs typeface="B Lotus" panose="00000400000000000000" pitchFamily="2" charset="-78"/>
              </a:rPr>
              <a:t>mg  </a:t>
            </a:r>
            <a:r>
              <a:rPr lang="fa-IR" sz="2800" b="1" dirty="0">
                <a:cs typeface="B Lotus" panose="00000400000000000000" pitchFamily="2" charset="-78"/>
              </a:rPr>
              <a:t> 5 در عرض یک دقیقه یا بیشتر تزريق شود</a:t>
            </a:r>
            <a:r>
              <a:rPr lang="en-US" sz="2800" b="1" dirty="0">
                <a:cs typeface="B Lotus" panose="00000400000000000000" pitchFamily="2" charset="-78"/>
              </a:rPr>
              <a:t> </a:t>
            </a:r>
            <a:r>
              <a:rPr lang="fa-IR" sz="2800" b="1" dirty="0">
                <a:cs typeface="B Lotus" panose="00000400000000000000" pitchFamily="2" charset="-78"/>
              </a:rPr>
              <a:t>با سرعت </a:t>
            </a:r>
            <a:r>
              <a:rPr lang="en-US" sz="2800" b="1" dirty="0">
                <a:cs typeface="B Lotus" panose="00000400000000000000" pitchFamily="2" charset="-78"/>
              </a:rPr>
              <a:t>ml/min</a:t>
            </a:r>
            <a:r>
              <a:rPr lang="fa-IR" sz="2800" b="1" dirty="0">
                <a:cs typeface="B Lotus" panose="00000400000000000000" pitchFamily="2" charset="-78"/>
              </a:rPr>
              <a:t> 1، در اطفال دوز دارو در عرض 3 دقیقه تجویز شود). انفوزيون </a:t>
            </a:r>
            <a:r>
              <a:rPr lang="fa-IR" sz="2800" b="1" dirty="0">
                <a:solidFill>
                  <a:srgbClr val="0070C0"/>
                </a:solidFill>
                <a:cs typeface="B Lotus" pitchFamily="2" charset="-78"/>
              </a:rPr>
              <a:t>مداوم وريدي </a:t>
            </a:r>
            <a:r>
              <a:rPr lang="fa-IR" sz="2800" b="1" dirty="0">
                <a:cs typeface="B Lotus" pitchFamily="2" charset="-78"/>
              </a:rPr>
              <a:t>اين دارو توصيه نمي‌شود.</a:t>
            </a:r>
          </a:p>
          <a:p>
            <a:pPr algn="r" rtl="1"/>
            <a:r>
              <a:rPr lang="fa-IR" sz="2800" b="1" dirty="0">
                <a:cs typeface="B Lotus" pitchFamily="2" charset="-78"/>
              </a:rPr>
              <a:t>به شکل تزریقی با بسیاری از داروها از جمله </a:t>
            </a:r>
            <a:r>
              <a:rPr lang="fa-IR" sz="2800" b="1" dirty="0">
                <a:solidFill>
                  <a:srgbClr val="C00000"/>
                </a:solidFill>
                <a:cs typeface="B Lotus" pitchFamily="2" charset="-78"/>
              </a:rPr>
              <a:t>هپارین </a:t>
            </a:r>
            <a:r>
              <a:rPr lang="fa-IR" sz="2800" b="1" dirty="0">
                <a:cs typeface="B Lotus" pitchFamily="2" charset="-78"/>
              </a:rPr>
              <a:t>و نیز امولسیون دارو با </a:t>
            </a:r>
            <a:r>
              <a:rPr lang="fa-IR" sz="2800" b="1" dirty="0">
                <a:solidFill>
                  <a:srgbClr val="C00000"/>
                </a:solidFill>
                <a:cs typeface="B Lotus" pitchFamily="2" charset="-78"/>
              </a:rPr>
              <a:t>فنی توئین </a:t>
            </a:r>
            <a:r>
              <a:rPr lang="fa-IR" sz="2800" b="1" dirty="0">
                <a:cs typeface="B Lotus" pitchFamily="2" charset="-78"/>
              </a:rPr>
              <a:t>ناسازگار است</a:t>
            </a:r>
            <a:r>
              <a:rPr lang="en-US" sz="2800" b="1" dirty="0">
                <a:cs typeface="B Lotus" panose="00000400000000000000" pitchFamily="2" charset="-78"/>
              </a:rPr>
              <a:t>.</a:t>
            </a:r>
            <a:r>
              <a:rPr lang="fa-IR" sz="2800" b="1" dirty="0">
                <a:cs typeface="B Lotus" panose="00000400000000000000" pitchFamily="2" charset="-78"/>
              </a:rPr>
              <a:t> لذا نباید با هیچ محلولی رقیق و با هیچ دارویی مخلوط شود. از ست پلاستیکی برای تزریق استفاده نشود.</a:t>
            </a:r>
          </a:p>
          <a:p>
            <a:pPr algn="r" rtl="1"/>
            <a:endParaRPr lang="en-US" dirty="0"/>
          </a:p>
        </p:txBody>
      </p:sp>
      <p:sp>
        <p:nvSpPr>
          <p:cNvPr id="6" name="Rectangle 5"/>
          <p:cNvSpPr/>
          <p:nvPr/>
        </p:nvSpPr>
        <p:spPr>
          <a:xfrm>
            <a:off x="2286000" y="3013502"/>
            <a:ext cx="4572000" cy="46166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sz="2400" b="0" i="0" u="none" strike="noStrike" kern="1200" cap="none" spc="0" normalizeH="0" baseline="0" noProof="0" dirty="0">
              <a:ln>
                <a:noFill/>
              </a:ln>
              <a:solidFill>
                <a:srgbClr val="5B5249"/>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298618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pPr algn="ctr" rtl="1"/>
            <a:endParaRPr lang="en-US" dirty="0"/>
          </a:p>
        </p:txBody>
      </p:sp>
      <p:sp>
        <p:nvSpPr>
          <p:cNvPr id="3" name="Content Placeholder 2"/>
          <p:cNvSpPr>
            <a:spLocks noGrp="1"/>
          </p:cNvSpPr>
          <p:nvPr>
            <p:ph idx="1"/>
          </p:nvPr>
        </p:nvSpPr>
        <p:spPr>
          <a:xfrm>
            <a:off x="457200" y="990600"/>
            <a:ext cx="8305800" cy="5312736"/>
          </a:xfrm>
        </p:spPr>
        <p:txBody>
          <a:bodyPr>
            <a:normAutofit/>
          </a:bodyPr>
          <a:lstStyle/>
          <a:p>
            <a:pPr marL="0" indent="0" algn="r" rtl="1">
              <a:buNone/>
            </a:pPr>
            <a:r>
              <a:rPr lang="fa-IR" sz="4000" b="1" dirty="0">
                <a:solidFill>
                  <a:srgbClr val="C00000"/>
                </a:solidFill>
                <a:cs typeface="B Lotus" pitchFamily="2" charset="-78"/>
              </a:rPr>
              <a:t>هالوپریدول</a:t>
            </a:r>
          </a:p>
          <a:p>
            <a:pPr marL="0" indent="0" rtl="1">
              <a:buNone/>
            </a:pPr>
            <a:r>
              <a:rPr lang="en-US" sz="2800" i="1" dirty="0"/>
              <a:t>, TAB, DROP</a:t>
            </a:r>
            <a:r>
              <a:rPr lang="fa-IR" sz="2800" i="1" dirty="0"/>
              <a:t> </a:t>
            </a:r>
            <a:r>
              <a:rPr lang="en-US" sz="2800" b="1" dirty="0"/>
              <a:t>Haloperidol</a:t>
            </a:r>
            <a:endParaRPr lang="en-US" sz="2800" b="1" dirty="0">
              <a:solidFill>
                <a:schemeClr val="accent1">
                  <a:lumMod val="75000"/>
                </a:schemeClr>
              </a:solidFill>
              <a:cs typeface="B Lotus" pitchFamily="2" charset="-78"/>
            </a:endParaRPr>
          </a:p>
          <a:p>
            <a:pPr marL="0" indent="0" rtl="1">
              <a:buNone/>
            </a:pPr>
            <a:r>
              <a:rPr lang="en-US" sz="2800" b="1" dirty="0"/>
              <a:t>Lactate</a:t>
            </a:r>
            <a:r>
              <a:rPr lang="en-US" sz="2800" i="1" dirty="0"/>
              <a:t>, AMP, SOLUTION (DROP)</a:t>
            </a:r>
            <a:r>
              <a:rPr lang="fa-IR" sz="2800" i="1" dirty="0"/>
              <a:t> </a:t>
            </a:r>
            <a:r>
              <a:rPr lang="en-US" sz="2800" b="1" dirty="0"/>
              <a:t>Haloperidol</a:t>
            </a:r>
            <a:endParaRPr lang="fa-IR" sz="2800" b="1" dirty="0"/>
          </a:p>
          <a:p>
            <a:pPr marL="0" indent="0" algn="l">
              <a:buNone/>
            </a:pPr>
            <a:r>
              <a:rPr lang="en-US" sz="2800" b="1" dirty="0">
                <a:solidFill>
                  <a:schemeClr val="bg2">
                    <a:lumMod val="50000"/>
                  </a:schemeClr>
                </a:solidFill>
                <a:cs typeface="B Lotus" pitchFamily="2" charset="-78"/>
              </a:rPr>
              <a:t>Haloperidol </a:t>
            </a:r>
            <a:r>
              <a:rPr lang="en-US" sz="2800" b="1" dirty="0" err="1">
                <a:solidFill>
                  <a:schemeClr val="bg2">
                    <a:lumMod val="50000"/>
                  </a:schemeClr>
                </a:solidFill>
                <a:cs typeface="B Lotus" pitchFamily="2" charset="-78"/>
              </a:rPr>
              <a:t>Decanoate</a:t>
            </a:r>
            <a:r>
              <a:rPr lang="en-US" sz="2800" b="1" dirty="0">
                <a:solidFill>
                  <a:schemeClr val="bg2">
                    <a:lumMod val="50000"/>
                  </a:schemeClr>
                </a:solidFill>
                <a:cs typeface="B Lotus" pitchFamily="2" charset="-78"/>
              </a:rPr>
              <a:t>, </a:t>
            </a:r>
            <a:r>
              <a:rPr lang="en-US" sz="2800" i="1" dirty="0">
                <a:solidFill>
                  <a:schemeClr val="bg2">
                    <a:lumMod val="50000"/>
                  </a:schemeClr>
                </a:solidFill>
                <a:cs typeface="B Lotus" pitchFamily="2" charset="-78"/>
              </a:rPr>
              <a:t>AMP</a:t>
            </a:r>
            <a:endParaRPr lang="fa-IR" sz="2800" i="1" dirty="0">
              <a:solidFill>
                <a:schemeClr val="bg2">
                  <a:lumMod val="50000"/>
                </a:schemeClr>
              </a:solidFill>
              <a:cs typeface="B Lotus" pitchFamily="2" charset="-78"/>
            </a:endParaRPr>
          </a:p>
          <a:p>
            <a:pPr algn="r" rtl="1"/>
            <a:endParaRPr lang="en-US" dirty="0"/>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10382" t="16667" r="25848" b="16667"/>
          <a:stretch/>
        </p:blipFill>
        <p:spPr>
          <a:xfrm>
            <a:off x="6015363" y="2770221"/>
            <a:ext cx="3052437" cy="2271580"/>
          </a:xfrm>
          <a:prstGeom prst="rect">
            <a:avLst/>
          </a:prstGeom>
          <a:ln>
            <a:solidFill>
              <a:schemeClr val="bg1">
                <a:lumMod val="65000"/>
              </a:schemeClr>
            </a:solidFill>
          </a:ln>
        </p:spPr>
      </p:pic>
      <p:pic>
        <p:nvPicPr>
          <p:cNvPr id="7" name="Picture 6"/>
          <p:cNvPicPr>
            <a:picLocks noChangeAspect="1"/>
          </p:cNvPicPr>
          <p:nvPr/>
        </p:nvPicPr>
        <p:blipFill rotWithShape="1">
          <a:blip r:embed="rId5"/>
          <a:srcRect l="25941" t="8556" r="20810" b="16578"/>
          <a:stretch/>
        </p:blipFill>
        <p:spPr>
          <a:xfrm>
            <a:off x="4598871" y="4578415"/>
            <a:ext cx="2227045" cy="2188307"/>
          </a:xfrm>
          <a:prstGeom prst="rect">
            <a:avLst/>
          </a:prstGeom>
        </p:spPr>
      </p:pic>
      <p:pic>
        <p:nvPicPr>
          <p:cNvPr id="9" name="Picture 8"/>
          <p:cNvPicPr>
            <a:picLocks noChangeAspect="1"/>
          </p:cNvPicPr>
          <p:nvPr/>
        </p:nvPicPr>
        <p:blipFill>
          <a:blip r:embed="rId6"/>
          <a:stretch>
            <a:fillRect/>
          </a:stretch>
        </p:blipFill>
        <p:spPr>
          <a:xfrm>
            <a:off x="2661787" y="3608032"/>
            <a:ext cx="1937084" cy="2421355"/>
          </a:xfrm>
          <a:prstGeom prst="rect">
            <a:avLst/>
          </a:prstGeom>
        </p:spPr>
      </p:pic>
      <p:pic>
        <p:nvPicPr>
          <p:cNvPr id="10" name="Picture 9"/>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20000"/>
                    </a14:imgEffect>
                  </a14:imgLayer>
                </a14:imgProps>
              </a:ext>
            </a:extLst>
          </a:blip>
          <a:srcRect l="5737" r="6497"/>
          <a:stretch/>
        </p:blipFill>
        <p:spPr>
          <a:xfrm>
            <a:off x="242036" y="4906243"/>
            <a:ext cx="2286000" cy="1860479"/>
          </a:xfrm>
          <a:prstGeom prst="rect">
            <a:avLst/>
          </a:prstGeom>
        </p:spPr>
      </p:pic>
    </p:spTree>
    <p:extLst>
      <p:ext uri="{BB962C8B-B14F-4D97-AF65-F5344CB8AC3E}">
        <p14:creationId xmlns:p14="http://schemas.microsoft.com/office/powerpoint/2010/main" val="199905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2139" y="90638"/>
            <a:ext cx="7772400" cy="1143000"/>
          </a:xfrm>
        </p:spPr>
        <p:txBody>
          <a:bodyPr/>
          <a:lstStyle/>
          <a:p>
            <a:pPr algn="r" rtl="1"/>
            <a:r>
              <a:rPr lang="fa-IR" b="1" dirty="0">
                <a:solidFill>
                  <a:srgbClr val="C00000"/>
                </a:solidFill>
                <a:cs typeface="B Lotus" pitchFamily="2" charset="-78"/>
              </a:rPr>
              <a:t>هالوپریدول</a:t>
            </a:r>
            <a:endParaRPr lang="en-US" dirty="0"/>
          </a:p>
        </p:txBody>
      </p:sp>
      <p:sp>
        <p:nvSpPr>
          <p:cNvPr id="3" name="Content Placeholder 2"/>
          <p:cNvSpPr>
            <a:spLocks noGrp="1"/>
          </p:cNvSpPr>
          <p:nvPr>
            <p:ph idx="1"/>
          </p:nvPr>
        </p:nvSpPr>
        <p:spPr>
          <a:xfrm>
            <a:off x="228600" y="1143000"/>
            <a:ext cx="8915400" cy="4768850"/>
          </a:xfrm>
        </p:spPr>
        <p:txBody>
          <a:bodyPr/>
          <a:lstStyle/>
          <a:p>
            <a:pPr algn="r" rtl="1"/>
            <a:r>
              <a:rPr lang="fa-IR" b="1" dirty="0">
                <a:solidFill>
                  <a:schemeClr val="accent1">
                    <a:lumMod val="50000"/>
                  </a:schemeClr>
                </a:solidFill>
                <a:cs typeface="B Lotus" panose="00000400000000000000" pitchFamily="2" charset="-78"/>
              </a:rPr>
              <a:t>کاربردهای بالینی: </a:t>
            </a:r>
          </a:p>
          <a:p>
            <a:pPr algn="r" rtl="1"/>
            <a:r>
              <a:rPr lang="fa-IR" sz="2800" b="1" dirty="0">
                <a:solidFill>
                  <a:schemeClr val="bg2">
                    <a:lumMod val="50000"/>
                  </a:schemeClr>
                </a:solidFill>
                <a:cs typeface="B Lotus" pitchFamily="2" charset="-78"/>
              </a:rPr>
              <a:t>برای کنترل و تسکین علائم بیماری اسکیزوفرنی، توهم و برخی اختلالات اعصاب و روان،</a:t>
            </a:r>
            <a:r>
              <a:rPr lang="fa-IR" sz="2800" b="1" dirty="0">
                <a:cs typeface="B Lotus" pitchFamily="2" charset="-78"/>
              </a:rPr>
              <a:t> درمان تیکهای عصبی، اوتیسم، تهوع ناشی از بیماری‌های پیشرفته و سکسکه های مقاوم به درمان بکار میرود. </a:t>
            </a:r>
          </a:p>
          <a:p>
            <a:pPr algn="r" rtl="1"/>
            <a:r>
              <a:rPr lang="fa-IR" sz="2800" b="1" dirty="0">
                <a:solidFill>
                  <a:schemeClr val="accent1">
                    <a:lumMod val="50000"/>
                  </a:schemeClr>
                </a:solidFill>
                <a:cs typeface="B Lotus" pitchFamily="2" charset="-78"/>
              </a:rPr>
              <a:t>هشدارها: </a:t>
            </a:r>
          </a:p>
          <a:p>
            <a:pPr marL="0" indent="0" algn="r" rtl="1">
              <a:buNone/>
            </a:pPr>
            <a:r>
              <a:rPr lang="fa-IR" sz="2800" b="1" dirty="0">
                <a:cs typeface="B Lotus" pitchFamily="2" charset="-78"/>
              </a:rPr>
              <a:t>1. دربيماري‌هاي قلبي-عروقي، پاركينسون، صرع، حساسيت به هالوپريدول،‌ و احتباس ادرار بايد با احتياط فراوان مصرف شود.</a:t>
            </a:r>
          </a:p>
          <a:p>
            <a:pPr marL="0" indent="0" algn="r" rtl="1">
              <a:buNone/>
            </a:pPr>
            <a:r>
              <a:rPr lang="fa-IR" sz="2800" b="1" dirty="0">
                <a:cs typeface="B Lotus" pitchFamily="2" charset="-78"/>
              </a:rPr>
              <a:t>2. بيماران مبتلا به تيروئيد سمي و نيز كودكان، به واكنش‌هاي ديستونيك و آكاتزي ناشي از مصرف هالوپريدول حساستر مي‌باشند.</a:t>
            </a:r>
          </a:p>
          <a:p>
            <a:pPr algn="r" rtl="1">
              <a:buFont typeface="Wingdings" panose="05000000000000000000" pitchFamily="2" charset="2"/>
              <a:buChar char="§"/>
            </a:pPr>
            <a:r>
              <a:rPr lang="fa-IR" sz="2800" b="1" dirty="0">
                <a:solidFill>
                  <a:schemeClr val="accent1">
                    <a:lumMod val="50000"/>
                  </a:schemeClr>
                </a:solidFill>
                <a:cs typeface="B Lotus" pitchFamily="2" charset="-78"/>
              </a:rPr>
              <a:t>منع مصرف:</a:t>
            </a:r>
          </a:p>
          <a:p>
            <a:pPr marL="0" indent="0" algn="r" rtl="1">
              <a:buNone/>
            </a:pPr>
            <a:r>
              <a:rPr lang="fa-IR" sz="2800" b="1" dirty="0">
                <a:cs typeface="B Lotus" pitchFamily="2" charset="-78"/>
              </a:rPr>
              <a:t>واکنش های دیس تونیک، دپرسیون </a:t>
            </a:r>
            <a:r>
              <a:rPr lang="en-US" sz="2800" b="1" dirty="0">
                <a:cs typeface="B Lotus" pitchFamily="2" charset="-78"/>
              </a:rPr>
              <a:t>CNS ، </a:t>
            </a:r>
            <a:r>
              <a:rPr lang="fa-IR" sz="2800" b="1" dirty="0">
                <a:cs typeface="B Lotus" pitchFamily="2" charset="-78"/>
              </a:rPr>
              <a:t>کلاپس عروقی، کما، ضایعات مغزی</a:t>
            </a:r>
          </a:p>
          <a:p>
            <a:pPr algn="r" rtl="1"/>
            <a:endParaRPr lang="fa-IR" b="1" dirty="0">
              <a:cs typeface="B Lotus" pitchFamily="2" charset="-78"/>
            </a:endParaRPr>
          </a:p>
          <a:p>
            <a:pPr algn="r" rtl="1"/>
            <a:endParaRPr lang="en-US" dirty="0"/>
          </a:p>
        </p:txBody>
      </p:sp>
    </p:spTree>
    <p:extLst>
      <p:ext uri="{BB962C8B-B14F-4D97-AF65-F5344CB8AC3E}">
        <p14:creationId xmlns:p14="http://schemas.microsoft.com/office/powerpoint/2010/main" val="153556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8" name="Title 1"/>
          <p:cNvSpPr>
            <a:spLocks noGrp="1"/>
          </p:cNvSpPr>
          <p:nvPr>
            <p:ph type="title"/>
          </p:nvPr>
        </p:nvSpPr>
        <p:spPr>
          <a:xfrm>
            <a:off x="1447800" y="2286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5" name="Content Placeholder 3"/>
          <p:cNvGraphicFramePr>
            <a:graphicFrameLocks noGrp="1"/>
          </p:cNvGraphicFramePr>
          <p:nvPr>
            <p:ph idx="1"/>
            <p:extLst>
              <p:ext uri="{D42A27DB-BD31-4B8C-83A1-F6EECF244321}">
                <p14:modId xmlns:p14="http://schemas.microsoft.com/office/powerpoint/2010/main" val="3967806376"/>
              </p:ext>
            </p:extLst>
          </p:nvPr>
        </p:nvGraphicFramePr>
        <p:xfrm>
          <a:off x="152400" y="1072607"/>
          <a:ext cx="8915400" cy="2438400"/>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1353150">
                <a:tc>
                  <a:txBody>
                    <a:bodyPr/>
                    <a:lstStyle/>
                    <a:p>
                      <a:r>
                        <a:rPr lang="fa-IR" sz="2600" b="1" dirty="0">
                          <a:solidFill>
                            <a:schemeClr val="tx1">
                              <a:lumMod val="20000"/>
                              <a:lumOff val="80000"/>
                            </a:schemeClr>
                          </a:solidFill>
                          <a:cs typeface="B Mitra" pitchFamily="2" charset="-78"/>
                        </a:rPr>
                        <a:t>آرام بخش شدید، ضد بیماری حرکت، با اثر آنتی موسکارینی</a:t>
                      </a:r>
                    </a:p>
                    <a:p>
                      <a:pPr marL="0" marR="0" indent="0" algn="r" defTabSz="914400" rtl="1" eaLnBrk="1" fontAlgn="auto" latinLnBrk="0" hangingPunct="1">
                        <a:lnSpc>
                          <a:spcPct val="100000"/>
                        </a:lnSpc>
                        <a:spcBef>
                          <a:spcPts val="0"/>
                        </a:spcBef>
                        <a:spcAft>
                          <a:spcPts val="0"/>
                        </a:spcAft>
                        <a:buClrTx/>
                        <a:buSzTx/>
                        <a:buFontTx/>
                        <a:buNone/>
                      </a:pPr>
                      <a:endParaRPr lang="fa-IR" sz="2600" b="1" dirty="0">
                        <a:solidFill>
                          <a:schemeClr val="tx1">
                            <a:lumMod val="20000"/>
                            <a:lumOff val="80000"/>
                          </a:schemeClr>
                        </a:solidFill>
                        <a:cs typeface="B Mitra" pitchFamily="2" charset="-78"/>
                      </a:endParaRPr>
                    </a:p>
                    <a:p>
                      <a:pPr marL="0" marR="0" indent="0" algn="r" defTabSz="914400" rtl="1" eaLnBrk="1" fontAlgn="auto" latinLnBrk="0" hangingPunct="1">
                        <a:lnSpc>
                          <a:spcPct val="100000"/>
                        </a:lnSpc>
                        <a:spcBef>
                          <a:spcPts val="0"/>
                        </a:spcBef>
                        <a:spcAft>
                          <a:spcPts val="0"/>
                        </a:spcAft>
                        <a:buClrTx/>
                        <a:buSzTx/>
                        <a:buFontTx/>
                        <a:buNone/>
                      </a:pPr>
                      <a:r>
                        <a:rPr lang="fa-IR" sz="2600" b="1" dirty="0">
                          <a:solidFill>
                            <a:schemeClr val="tx1">
                              <a:lumMod val="20000"/>
                              <a:lumOff val="80000"/>
                            </a:schemeClr>
                          </a:solidFill>
                          <a:cs typeface="B Mitra" pitchFamily="2" charset="-78"/>
                        </a:rPr>
                        <a:t>آرام بخش و خواب آور شدید، درمان سرفه و سرماخوردگی، با اثر آنتی موسکارینی</a:t>
                      </a:r>
                    </a:p>
                  </a:txBody>
                  <a:tcPr>
                    <a:solidFill>
                      <a:schemeClr val="bg1"/>
                    </a:solidFill>
                  </a:tcPr>
                </a:tc>
                <a:tc>
                  <a:txBody>
                    <a:bodyPr/>
                    <a:lstStyle/>
                    <a:p>
                      <a:r>
                        <a:rPr lang="fa-IR" sz="2600" b="1" dirty="0">
                          <a:solidFill>
                            <a:schemeClr val="tx2"/>
                          </a:solidFill>
                          <a:cs typeface="B Mitra" pitchFamily="2" charset="-78"/>
                        </a:rPr>
                        <a:t>اتانول آمین</a:t>
                      </a:r>
                      <a:r>
                        <a:rPr lang="fa-IR" sz="2600" b="1" baseline="0" dirty="0">
                          <a:solidFill>
                            <a:schemeClr val="tx2"/>
                          </a:solidFill>
                          <a:cs typeface="B Mitra" pitchFamily="2" charset="-78"/>
                        </a:rPr>
                        <a:t> ها:       </a:t>
                      </a:r>
                    </a:p>
                    <a:p>
                      <a:r>
                        <a:rPr lang="fa-IR" sz="2600" b="1" baseline="0" dirty="0">
                          <a:solidFill>
                            <a:srgbClr val="FFFF00"/>
                          </a:solidFill>
                          <a:cs typeface="B Mitra" pitchFamily="2" charset="-78"/>
                        </a:rPr>
                        <a:t>دیمن هیدرینات </a:t>
                      </a:r>
                      <a:r>
                        <a:rPr lang="fa-IR" sz="2400" b="1" baseline="0" dirty="0">
                          <a:solidFill>
                            <a:srgbClr val="FFFF00"/>
                          </a:solidFill>
                          <a:cs typeface="B Mitra" pitchFamily="2" charset="-78"/>
                        </a:rPr>
                        <a:t>(قرص)</a:t>
                      </a:r>
                    </a:p>
                    <a:p>
                      <a:endParaRPr lang="fa-IR" sz="2600" b="1" baseline="0" dirty="0">
                        <a:solidFill>
                          <a:srgbClr val="FFFF00"/>
                        </a:solidFill>
                        <a:cs typeface="B Mitra" pitchFamily="2" charset="-78"/>
                      </a:endParaRPr>
                    </a:p>
                    <a:p>
                      <a:r>
                        <a:rPr lang="fa-IR" sz="2600" b="1" baseline="0" dirty="0">
                          <a:solidFill>
                            <a:srgbClr val="FFFF00"/>
                          </a:solidFill>
                          <a:cs typeface="B Mitra" pitchFamily="2" charset="-78"/>
                        </a:rPr>
                        <a:t>دیفن هیدرامین </a:t>
                      </a:r>
                      <a:r>
                        <a:rPr lang="fa-IR" sz="2400" b="1" baseline="0" dirty="0">
                          <a:solidFill>
                            <a:srgbClr val="FFFF00"/>
                          </a:solidFill>
                          <a:cs typeface="B Mitra" pitchFamily="2" charset="-78"/>
                        </a:rPr>
                        <a:t>(الگزیر، کپسول مایع و آمپول)</a:t>
                      </a:r>
                    </a:p>
                    <a:p>
                      <a:endParaRPr lang="en-US" sz="2600" b="1" dirty="0">
                        <a:solidFill>
                          <a:srgbClr val="FFFF00"/>
                        </a:solidFill>
                        <a:cs typeface="B Mitra" pitchFamily="2" charset="-78"/>
                      </a:endParaRPr>
                    </a:p>
                  </a:txBody>
                  <a:tcPr>
                    <a:solidFill>
                      <a:schemeClr val="bg1"/>
                    </a:solidFill>
                  </a:tcPr>
                </a:tc>
                <a:extLst>
                  <a:ext uri="{0D108BD9-81ED-4DB2-BD59-A6C34878D82A}">
                    <a16:rowId xmlns:a16="http://schemas.microsoft.com/office/drawing/2014/main" val="10000"/>
                  </a:ext>
                </a:extLst>
              </a:tr>
            </a:tbl>
          </a:graphicData>
        </a:graphic>
      </p:graphicFrame>
      <p:pic>
        <p:nvPicPr>
          <p:cNvPr id="3" name="Picture 2"/>
          <p:cNvPicPr>
            <a:picLocks noChangeAspect="1"/>
          </p:cNvPicPr>
          <p:nvPr/>
        </p:nvPicPr>
        <p:blipFill rotWithShape="1">
          <a:blip r:embed="rId2"/>
          <a:srcRect l="25806" r="25806"/>
          <a:stretch/>
        </p:blipFill>
        <p:spPr>
          <a:xfrm>
            <a:off x="7696200" y="3637352"/>
            <a:ext cx="1371600" cy="2834640"/>
          </a:xfrm>
          <a:prstGeom prst="rect">
            <a:avLst/>
          </a:prstGeom>
        </p:spPr>
      </p:pic>
      <p:pic>
        <p:nvPicPr>
          <p:cNvPr id="4" name="Picture 3"/>
          <p:cNvPicPr>
            <a:picLocks noChangeAspect="1"/>
          </p:cNvPicPr>
          <p:nvPr/>
        </p:nvPicPr>
        <p:blipFill rotWithShape="1">
          <a:blip r:embed="rId3"/>
          <a:srcRect l="16667" t="26000" r="24667"/>
          <a:stretch/>
        </p:blipFill>
        <p:spPr>
          <a:xfrm>
            <a:off x="4292236" y="3717906"/>
            <a:ext cx="3352800" cy="2745377"/>
          </a:xfrm>
          <a:prstGeom prst="rect">
            <a:avLst/>
          </a:prstGeom>
        </p:spPr>
      </p:pic>
      <p:pic>
        <p:nvPicPr>
          <p:cNvPr id="6" name="Picture 5"/>
          <p:cNvPicPr>
            <a:picLocks noChangeAspect="1"/>
          </p:cNvPicPr>
          <p:nvPr/>
        </p:nvPicPr>
        <p:blipFill rotWithShape="1">
          <a:blip r:embed="rId4"/>
          <a:srcRect l="73065" t="13342" r="14796" b="17655"/>
          <a:stretch/>
        </p:blipFill>
        <p:spPr>
          <a:xfrm>
            <a:off x="3200400" y="3733800"/>
            <a:ext cx="847997" cy="2713591"/>
          </a:xfrm>
          <a:prstGeom prst="rect">
            <a:avLst/>
          </a:prstGeom>
        </p:spPr>
      </p:pic>
      <p:pic>
        <p:nvPicPr>
          <p:cNvPr id="7" name="Picture 6"/>
          <p:cNvPicPr>
            <a:picLocks noChangeAspect="1"/>
          </p:cNvPicPr>
          <p:nvPr/>
        </p:nvPicPr>
        <p:blipFill rotWithShape="1">
          <a:blip r:embed="rId4"/>
          <a:srcRect l="11380" t="21968" r="53415" b="24124"/>
          <a:stretch/>
        </p:blipFill>
        <p:spPr>
          <a:xfrm>
            <a:off x="266700" y="3962400"/>
            <a:ext cx="2362200" cy="2036379"/>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772400" cy="1143000"/>
          </a:xfrm>
        </p:spPr>
        <p:txBody>
          <a:bodyPr/>
          <a:lstStyle/>
          <a:p>
            <a:pPr algn="r" rtl="1"/>
            <a:r>
              <a:rPr lang="fa-IR" b="1" dirty="0">
                <a:solidFill>
                  <a:srgbClr val="C00000"/>
                </a:solidFill>
                <a:cs typeface="B Lotus" pitchFamily="2" charset="-78"/>
              </a:rPr>
              <a:t>هالوپریدول</a:t>
            </a:r>
            <a:endParaRPr lang="en-US" dirty="0"/>
          </a:p>
        </p:txBody>
      </p:sp>
      <p:sp>
        <p:nvSpPr>
          <p:cNvPr id="3" name="Content Placeholder 2"/>
          <p:cNvSpPr>
            <a:spLocks noGrp="1"/>
          </p:cNvSpPr>
          <p:nvPr>
            <p:ph idx="1"/>
          </p:nvPr>
        </p:nvSpPr>
        <p:spPr>
          <a:xfrm>
            <a:off x="196516" y="1219200"/>
            <a:ext cx="8839200" cy="4768850"/>
          </a:xfrm>
        </p:spPr>
        <p:txBody>
          <a:bodyPr/>
          <a:lstStyle/>
          <a:p>
            <a:pPr marL="0" indent="0" algn="r" rtl="1">
              <a:buNone/>
            </a:pPr>
            <a:r>
              <a:rPr lang="fa-IR" b="1" dirty="0">
                <a:solidFill>
                  <a:srgbClr val="0070C0"/>
                </a:solidFill>
                <a:cs typeface="B Lotus" panose="00000400000000000000" pitchFamily="2" charset="-78"/>
              </a:rPr>
              <a:t>نکات پرستاری:</a:t>
            </a:r>
          </a:p>
          <a:p>
            <a:pPr algn="r" rtl="1"/>
            <a:r>
              <a:rPr lang="fa-IR" sz="3000" b="1" dirty="0">
                <a:cs typeface="B Lotus" pitchFamily="2" charset="-78"/>
              </a:rPr>
              <a:t>نوع دکانوات به صورت عضلانی با سوزن شماره 21 و عمیق تزریق شود و نباید بیش از</a:t>
            </a:r>
            <a:r>
              <a:rPr lang="en-US" sz="3000" b="1" dirty="0">
                <a:cs typeface="B Lotus" pitchFamily="2" charset="-78"/>
              </a:rPr>
              <a:t>ml </a:t>
            </a:r>
            <a:r>
              <a:rPr lang="fa-IR" sz="3000" b="1" dirty="0">
                <a:cs typeface="B Lotus" pitchFamily="2" charset="-78"/>
              </a:rPr>
              <a:t>3  در هر محل تزریق نمود و دوز اولیه نباید از </a:t>
            </a:r>
            <a:r>
              <a:rPr lang="en-US" sz="3000" b="1" dirty="0">
                <a:cs typeface="B Lotus" panose="00000400000000000000" pitchFamily="2" charset="-78"/>
              </a:rPr>
              <a:t>mg  </a:t>
            </a:r>
            <a:r>
              <a:rPr lang="fa-IR" sz="3000" b="1" dirty="0">
                <a:cs typeface="B Lotus" pitchFamily="2" charset="-78"/>
              </a:rPr>
              <a:t> 100 فراتر رود.</a:t>
            </a:r>
          </a:p>
          <a:p>
            <a:pPr algn="r" rtl="1"/>
            <a:r>
              <a:rPr lang="fa-IR" sz="3000" b="1" dirty="0">
                <a:cs typeface="B Lotus" pitchFamily="2" charset="-78"/>
              </a:rPr>
              <a:t>تزریق وریدی کمتر مورد استفاده قرار می گیرد.</a:t>
            </a:r>
          </a:p>
          <a:p>
            <a:pPr algn="r" rtl="1"/>
            <a:r>
              <a:rPr lang="fa-IR" sz="3000" b="1" dirty="0">
                <a:cs typeface="B Lotus" pitchFamily="2" charset="-78"/>
              </a:rPr>
              <a:t>فاصله میان تزریق ها 4 هفته باشد.</a:t>
            </a:r>
          </a:p>
          <a:p>
            <a:pPr algn="r" rtl="1"/>
            <a:r>
              <a:rPr lang="fa-IR" sz="3000" b="1" dirty="0">
                <a:cs typeface="B Lotus" pitchFamily="2" charset="-78"/>
              </a:rPr>
              <a:t>درمان با شکل کوتاه اثر دارو شروع و درصورت تحمل بیمار و رسیدن به حد ثبات و موثر از فرم طویل الاثر (دکانوات با دوز 10 تا 15 برابر دوز روزانه خوراکی) استفاده شود.</a:t>
            </a:r>
          </a:p>
          <a:p>
            <a:pPr algn="r" rtl="1"/>
            <a:r>
              <a:rPr lang="fa-IR" sz="3000" b="1" dirty="0">
                <a:cs typeface="B Lotus" pitchFamily="2" charset="-78"/>
              </a:rPr>
              <a:t>از مصرف همزمان با سایر داروهای مضعف </a:t>
            </a:r>
            <a:r>
              <a:rPr lang="en-US" sz="3000" b="1" dirty="0">
                <a:cs typeface="B Lotus" pitchFamily="2" charset="-78"/>
              </a:rPr>
              <a:t>CNS</a:t>
            </a:r>
            <a:r>
              <a:rPr lang="fa-IR" sz="3000" b="1" dirty="0">
                <a:cs typeface="B Lotus" pitchFamily="2" charset="-78"/>
              </a:rPr>
              <a:t> پرهیز شود.</a:t>
            </a:r>
            <a:endParaRPr lang="en-US" sz="3000" dirty="0"/>
          </a:p>
        </p:txBody>
      </p:sp>
    </p:spTree>
    <p:extLst>
      <p:ext uri="{BB962C8B-B14F-4D97-AF65-F5344CB8AC3E}">
        <p14:creationId xmlns:p14="http://schemas.microsoft.com/office/powerpoint/2010/main" val="2886837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8" name="Title 1"/>
          <p:cNvSpPr>
            <a:spLocks noGrp="1"/>
          </p:cNvSpPr>
          <p:nvPr>
            <p:ph type="title"/>
          </p:nvPr>
        </p:nvSpPr>
        <p:spPr>
          <a:xfrm>
            <a:off x="1447800" y="2286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5" name="Content Placeholder 3"/>
          <p:cNvGraphicFramePr>
            <a:graphicFrameLocks noGrp="1"/>
          </p:cNvGraphicFramePr>
          <p:nvPr>
            <p:ph idx="1"/>
            <p:extLst>
              <p:ext uri="{D42A27DB-BD31-4B8C-83A1-F6EECF244321}">
                <p14:modId xmlns:p14="http://schemas.microsoft.com/office/powerpoint/2010/main" val="1142167291"/>
              </p:ext>
            </p:extLst>
          </p:nvPr>
        </p:nvGraphicFramePr>
        <p:xfrm>
          <a:off x="152400" y="1219200"/>
          <a:ext cx="8915400" cy="1280160"/>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1133566">
                <a:tc>
                  <a:txBody>
                    <a:bodyPr/>
                    <a:lstStyle/>
                    <a:p>
                      <a:r>
                        <a:rPr lang="fa-IR" sz="2600" b="1" dirty="0">
                          <a:solidFill>
                            <a:schemeClr val="tx1">
                              <a:lumMod val="20000"/>
                              <a:lumOff val="80000"/>
                            </a:schemeClr>
                          </a:solidFill>
                          <a:cs typeface="B Mitra" pitchFamily="2" charset="-78"/>
                        </a:rPr>
                        <a:t>آرام بخش متوسط، جزو سازنده داروهای ضدسرماخوردگی و آنتی هیستامین</a:t>
                      </a:r>
                      <a:r>
                        <a:rPr lang="fa-IR" sz="2600" b="1" baseline="0" dirty="0">
                          <a:solidFill>
                            <a:schemeClr val="tx1">
                              <a:lumMod val="20000"/>
                              <a:lumOff val="80000"/>
                            </a:schemeClr>
                          </a:solidFill>
                          <a:cs typeface="B Mitra" pitchFamily="2" charset="-78"/>
                        </a:rPr>
                        <a:t> دکونژستانت </a:t>
                      </a:r>
                      <a:endParaRPr lang="fa-IR" sz="2600" b="1" dirty="0">
                        <a:solidFill>
                          <a:schemeClr val="tx1">
                            <a:lumMod val="20000"/>
                            <a:lumOff val="80000"/>
                          </a:schemeClr>
                        </a:solidFill>
                        <a:cs typeface="B Mitra" pitchFamily="2" charset="-78"/>
                      </a:endParaRPr>
                    </a:p>
                  </a:txBody>
                  <a:tcPr>
                    <a:solidFill>
                      <a:schemeClr val="bg1"/>
                    </a:solidFill>
                  </a:tcPr>
                </a:tc>
                <a:tc>
                  <a:txBody>
                    <a:bodyPr/>
                    <a:lstStyle/>
                    <a:p>
                      <a:r>
                        <a:rPr lang="fa-IR" sz="2600" b="1" dirty="0">
                          <a:solidFill>
                            <a:schemeClr val="tx2"/>
                          </a:solidFill>
                          <a:cs typeface="B Mitra" pitchFamily="2" charset="-78"/>
                        </a:rPr>
                        <a:t>آلکیل آمین ها:             </a:t>
                      </a:r>
                      <a:r>
                        <a:rPr lang="fa-IR" sz="2600" b="1" baseline="0" dirty="0">
                          <a:solidFill>
                            <a:srgbClr val="FFFF00"/>
                          </a:solidFill>
                          <a:cs typeface="B Mitra" pitchFamily="2" charset="-78"/>
                        </a:rPr>
                        <a:t>    </a:t>
                      </a:r>
                    </a:p>
                    <a:p>
                      <a:r>
                        <a:rPr lang="fa-IR" sz="2600" b="1" dirty="0">
                          <a:solidFill>
                            <a:srgbClr val="FFFF00"/>
                          </a:solidFill>
                          <a:cs typeface="B Mitra" pitchFamily="2" charset="-78"/>
                        </a:rPr>
                        <a:t>کلر فنیرامین </a:t>
                      </a:r>
                      <a:r>
                        <a:rPr lang="fa-IR" sz="2400" b="1" dirty="0">
                          <a:solidFill>
                            <a:srgbClr val="FFFF00"/>
                          </a:solidFill>
                          <a:cs typeface="B Mitra" pitchFamily="2" charset="-78"/>
                        </a:rPr>
                        <a:t>(قرص و آمپول)</a:t>
                      </a:r>
                    </a:p>
                    <a:p>
                      <a:endParaRPr lang="en-US" sz="2600" b="1" dirty="0">
                        <a:solidFill>
                          <a:srgbClr val="FFFF00"/>
                        </a:solidFill>
                        <a:cs typeface="B Mitra" pitchFamily="2" charset="-78"/>
                      </a:endParaRPr>
                    </a:p>
                  </a:txBody>
                  <a:tcPr>
                    <a:solidFill>
                      <a:schemeClr val="bg1"/>
                    </a:solidFill>
                  </a:tcPr>
                </a:tc>
                <a:extLst>
                  <a:ext uri="{0D108BD9-81ED-4DB2-BD59-A6C34878D82A}">
                    <a16:rowId xmlns:a16="http://schemas.microsoft.com/office/drawing/2014/main" val="10000"/>
                  </a:ext>
                </a:extLst>
              </a:tr>
            </a:tbl>
          </a:graphicData>
        </a:graphic>
      </p:graphicFrame>
      <p:pic>
        <p:nvPicPr>
          <p:cNvPr id="8" name="Picture 7"/>
          <p:cNvPicPr>
            <a:picLocks noChangeAspect="1"/>
          </p:cNvPicPr>
          <p:nvPr/>
        </p:nvPicPr>
        <p:blipFill rotWithShape="1">
          <a:blip r:embed="rId2"/>
          <a:srcRect l="9600" t="11639" r="13600" b="9554"/>
          <a:stretch/>
        </p:blipFill>
        <p:spPr>
          <a:xfrm>
            <a:off x="2896094" y="3581400"/>
            <a:ext cx="3847606" cy="2645229"/>
          </a:xfrm>
          <a:prstGeom prst="rect">
            <a:avLst/>
          </a:prstGeom>
        </p:spPr>
      </p:pic>
      <p:pic>
        <p:nvPicPr>
          <p:cNvPr id="9" name="Picture 8"/>
          <p:cNvPicPr>
            <a:picLocks noChangeAspect="1"/>
          </p:cNvPicPr>
          <p:nvPr/>
        </p:nvPicPr>
        <p:blipFill rotWithShape="1">
          <a:blip r:embed="rId3"/>
          <a:srcRect l="10307" t="16120" r="12974" b="11675"/>
          <a:stretch/>
        </p:blipFill>
        <p:spPr>
          <a:xfrm>
            <a:off x="-9525" y="3581400"/>
            <a:ext cx="2752725" cy="2590800"/>
          </a:xfrm>
          <a:prstGeom prst="rect">
            <a:avLst/>
          </a:prstGeom>
        </p:spPr>
      </p:pic>
      <p:pic>
        <p:nvPicPr>
          <p:cNvPr id="10" name="Picture 9"/>
          <p:cNvPicPr>
            <a:picLocks noChangeAspect="1"/>
          </p:cNvPicPr>
          <p:nvPr/>
        </p:nvPicPr>
        <p:blipFill>
          <a:blip r:embed="rId4"/>
          <a:stretch>
            <a:fillRect/>
          </a:stretch>
        </p:blipFill>
        <p:spPr>
          <a:xfrm>
            <a:off x="7086600" y="3358168"/>
            <a:ext cx="1828800" cy="3121152"/>
          </a:xfrm>
          <a:prstGeom prst="rect">
            <a:avLst/>
          </a:prstGeom>
        </p:spPr>
      </p:pic>
    </p:spTree>
    <p:extLst>
      <p:ext uri="{BB962C8B-B14F-4D97-AF65-F5344CB8AC3E}">
        <p14:creationId xmlns:p14="http://schemas.microsoft.com/office/powerpoint/2010/main" val="3600819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8" name="Title 1"/>
          <p:cNvSpPr>
            <a:spLocks noGrp="1"/>
          </p:cNvSpPr>
          <p:nvPr>
            <p:ph type="title"/>
          </p:nvPr>
        </p:nvSpPr>
        <p:spPr>
          <a:xfrm>
            <a:off x="1447800" y="3810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5" name="Content Placeholder 3"/>
          <p:cNvGraphicFramePr>
            <a:graphicFrameLocks noGrp="1"/>
          </p:cNvGraphicFramePr>
          <p:nvPr>
            <p:ph idx="1"/>
            <p:extLst>
              <p:ext uri="{D42A27DB-BD31-4B8C-83A1-F6EECF244321}">
                <p14:modId xmlns:p14="http://schemas.microsoft.com/office/powerpoint/2010/main" val="2487527116"/>
              </p:ext>
            </p:extLst>
          </p:nvPr>
        </p:nvGraphicFramePr>
        <p:xfrm>
          <a:off x="19050" y="1447800"/>
          <a:ext cx="8915400" cy="883920"/>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731941">
                <a:tc>
                  <a:txBody>
                    <a:bodyPr/>
                    <a:lstStyle/>
                    <a:p>
                      <a:r>
                        <a:rPr lang="fa-IR" sz="2600" b="1" dirty="0">
                          <a:solidFill>
                            <a:schemeClr val="tx1">
                              <a:lumMod val="20000"/>
                              <a:lumOff val="80000"/>
                            </a:schemeClr>
                          </a:solidFill>
                          <a:cs typeface="B Mitra" pitchFamily="2" charset="-78"/>
                        </a:rPr>
                        <a:t>آرام بخش شدید، ضد خارش</a:t>
                      </a:r>
                      <a:endParaRPr lang="en-US" sz="2600" b="1" dirty="0">
                        <a:solidFill>
                          <a:schemeClr val="tx1">
                            <a:lumMod val="20000"/>
                            <a:lumOff val="80000"/>
                          </a:schemeClr>
                        </a:solidFill>
                        <a:cs typeface="B Mitra" pitchFamily="2" charset="-78"/>
                      </a:endParaRPr>
                    </a:p>
                  </a:txBody>
                  <a:tcPr>
                    <a:solidFill>
                      <a:schemeClr val="bg1"/>
                    </a:solidFill>
                  </a:tcPr>
                </a:tc>
                <a:tc>
                  <a:txBody>
                    <a:bodyPr/>
                    <a:lstStyle/>
                    <a:p>
                      <a:r>
                        <a:rPr lang="fa-IR" sz="2600" b="1" dirty="0">
                          <a:solidFill>
                            <a:schemeClr val="tx2"/>
                          </a:solidFill>
                          <a:cs typeface="B Mitra" pitchFamily="2" charset="-78"/>
                        </a:rPr>
                        <a:t>مشتقات پیپرازین:           </a:t>
                      </a:r>
                      <a:r>
                        <a:rPr lang="fa-IR" sz="2600" b="1" dirty="0">
                          <a:solidFill>
                            <a:srgbClr val="FFFF00"/>
                          </a:solidFill>
                          <a:cs typeface="B Mitra" pitchFamily="2" charset="-78"/>
                        </a:rPr>
                        <a:t>هیدروکسیزین</a:t>
                      </a:r>
                      <a:endParaRPr lang="en-US" sz="2600" b="1" dirty="0">
                        <a:solidFill>
                          <a:srgbClr val="FFFF00"/>
                        </a:solidFill>
                        <a:cs typeface="B Mitra" pitchFamily="2" charset="-78"/>
                      </a:endParaRPr>
                    </a:p>
                  </a:txBody>
                  <a:tcPr>
                    <a:solidFill>
                      <a:schemeClr val="bg1"/>
                    </a:solidFill>
                  </a:tcPr>
                </a:tc>
                <a:extLst>
                  <a:ext uri="{0D108BD9-81ED-4DB2-BD59-A6C34878D82A}">
                    <a16:rowId xmlns:a16="http://schemas.microsoft.com/office/drawing/2014/main" val="10000"/>
                  </a:ext>
                </a:extLst>
              </a:tr>
            </a:tbl>
          </a:graphicData>
        </a:graphic>
      </p:graphicFrame>
      <p:pic>
        <p:nvPicPr>
          <p:cNvPr id="2" name="Picture 1"/>
          <p:cNvPicPr>
            <a:picLocks noChangeAspect="1"/>
          </p:cNvPicPr>
          <p:nvPr/>
        </p:nvPicPr>
        <p:blipFill rotWithShape="1">
          <a:blip r:embed="rId2"/>
          <a:srcRect l="19627" r="20746"/>
          <a:stretch/>
        </p:blipFill>
        <p:spPr>
          <a:xfrm>
            <a:off x="5867400" y="3429000"/>
            <a:ext cx="3093536" cy="3343275"/>
          </a:xfrm>
          <a:prstGeom prst="rect">
            <a:avLst/>
          </a:prstGeom>
        </p:spPr>
      </p:pic>
      <p:pic>
        <p:nvPicPr>
          <p:cNvPr id="3" name="Picture 2"/>
          <p:cNvPicPr>
            <a:picLocks noChangeAspect="1"/>
          </p:cNvPicPr>
          <p:nvPr/>
        </p:nvPicPr>
        <p:blipFill>
          <a:blip r:embed="rId3"/>
          <a:stretch>
            <a:fillRect/>
          </a:stretch>
        </p:blipFill>
        <p:spPr>
          <a:xfrm>
            <a:off x="114300" y="3581400"/>
            <a:ext cx="2667000" cy="2667000"/>
          </a:xfrm>
          <a:prstGeom prst="rect">
            <a:avLst/>
          </a:prstGeom>
        </p:spPr>
      </p:pic>
      <p:pic>
        <p:nvPicPr>
          <p:cNvPr id="4" name="Picture 3"/>
          <p:cNvPicPr>
            <a:picLocks noChangeAspect="1"/>
          </p:cNvPicPr>
          <p:nvPr/>
        </p:nvPicPr>
        <p:blipFill rotWithShape="1">
          <a:blip r:embed="rId4"/>
          <a:srcRect l="10162" r="21797" b="48413"/>
          <a:stretch/>
        </p:blipFill>
        <p:spPr>
          <a:xfrm>
            <a:off x="2908935" y="3596640"/>
            <a:ext cx="2830830" cy="2861702"/>
          </a:xfrm>
          <a:prstGeom prst="rect">
            <a:avLst/>
          </a:prstGeom>
        </p:spPr>
      </p:pic>
    </p:spTree>
    <p:extLst>
      <p:ext uri="{BB962C8B-B14F-4D97-AF65-F5344CB8AC3E}">
        <p14:creationId xmlns:p14="http://schemas.microsoft.com/office/powerpoint/2010/main" val="2552811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8" name="Title 1"/>
          <p:cNvSpPr>
            <a:spLocks noGrp="1"/>
          </p:cNvSpPr>
          <p:nvPr>
            <p:ph type="title"/>
          </p:nvPr>
        </p:nvSpPr>
        <p:spPr>
          <a:xfrm>
            <a:off x="1447800" y="3810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5" name="Content Placeholder 3"/>
          <p:cNvGraphicFramePr>
            <a:graphicFrameLocks noGrp="1"/>
          </p:cNvGraphicFramePr>
          <p:nvPr>
            <p:ph idx="1"/>
            <p:extLst>
              <p:ext uri="{D42A27DB-BD31-4B8C-83A1-F6EECF244321}">
                <p14:modId xmlns:p14="http://schemas.microsoft.com/office/powerpoint/2010/main" val="539203926"/>
              </p:ext>
            </p:extLst>
          </p:nvPr>
        </p:nvGraphicFramePr>
        <p:xfrm>
          <a:off x="19050" y="1447800"/>
          <a:ext cx="8915400" cy="883920"/>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756602">
                <a:tc>
                  <a:txBody>
                    <a:bodyPr/>
                    <a:lstStyle/>
                    <a:p>
                      <a:r>
                        <a:rPr lang="fa-IR" sz="2600" b="1" dirty="0">
                          <a:solidFill>
                            <a:schemeClr val="tx1">
                              <a:lumMod val="20000"/>
                              <a:lumOff val="80000"/>
                            </a:schemeClr>
                          </a:solidFill>
                          <a:cs typeface="B Mitra" pitchFamily="2" charset="-78"/>
                        </a:rPr>
                        <a:t>آرام بخش شدید، ضداستفراغ، با اثر آنتی موسکارینی</a:t>
                      </a:r>
                      <a:endParaRPr lang="en-US" sz="2600" b="1" dirty="0">
                        <a:solidFill>
                          <a:schemeClr val="tx1">
                            <a:lumMod val="20000"/>
                            <a:lumOff val="80000"/>
                          </a:schemeClr>
                        </a:solidFill>
                        <a:cs typeface="B Mitra" pitchFamily="2" charset="-78"/>
                      </a:endParaRPr>
                    </a:p>
                  </a:txBody>
                  <a:tcPr>
                    <a:solidFill>
                      <a:schemeClr val="bg1"/>
                    </a:solidFill>
                  </a:tcPr>
                </a:tc>
                <a:tc>
                  <a:txBody>
                    <a:bodyPr/>
                    <a:lstStyle/>
                    <a:p>
                      <a:r>
                        <a:rPr lang="fa-IR" sz="2600" b="1" dirty="0">
                          <a:solidFill>
                            <a:schemeClr val="tx2"/>
                          </a:solidFill>
                          <a:cs typeface="B Mitra" pitchFamily="2" charset="-78"/>
                        </a:rPr>
                        <a:t>مشتقات</a:t>
                      </a:r>
                      <a:r>
                        <a:rPr lang="fa-IR" sz="2600" b="1" baseline="0" dirty="0">
                          <a:solidFill>
                            <a:schemeClr val="tx2"/>
                          </a:solidFill>
                          <a:cs typeface="B Mitra" pitchFamily="2" charset="-78"/>
                        </a:rPr>
                        <a:t> فنوتیازین:         </a:t>
                      </a:r>
                      <a:r>
                        <a:rPr lang="fa-IR" sz="2600" b="1" baseline="0" dirty="0">
                          <a:solidFill>
                            <a:srgbClr val="FFFF00"/>
                          </a:solidFill>
                          <a:cs typeface="B Mitra" pitchFamily="2" charset="-78"/>
                        </a:rPr>
                        <a:t>پرومتازین</a:t>
                      </a:r>
                      <a:endParaRPr lang="en-US" sz="2600" b="1" dirty="0">
                        <a:solidFill>
                          <a:srgbClr val="FFFF00"/>
                        </a:solidFill>
                        <a:cs typeface="B Mitra" pitchFamily="2" charset="-78"/>
                      </a:endParaRPr>
                    </a:p>
                  </a:txBody>
                  <a:tcPr>
                    <a:solidFill>
                      <a:schemeClr val="bg1"/>
                    </a:solidFill>
                  </a:tcPr>
                </a:tc>
                <a:extLst>
                  <a:ext uri="{0D108BD9-81ED-4DB2-BD59-A6C34878D82A}">
                    <a16:rowId xmlns:a16="http://schemas.microsoft.com/office/drawing/2014/main" val="10000"/>
                  </a:ext>
                </a:extLst>
              </a:tr>
            </a:tbl>
          </a:graphicData>
        </a:graphic>
      </p:graphicFrame>
      <p:pic>
        <p:nvPicPr>
          <p:cNvPr id="6" name="Picture 5"/>
          <p:cNvPicPr>
            <a:picLocks noChangeAspect="1"/>
          </p:cNvPicPr>
          <p:nvPr/>
        </p:nvPicPr>
        <p:blipFill rotWithShape="1">
          <a:blip r:embed="rId2"/>
          <a:srcRect l="1913" t="14933" r="29187" b="25333"/>
          <a:stretch/>
        </p:blipFill>
        <p:spPr>
          <a:xfrm>
            <a:off x="76200" y="3528180"/>
            <a:ext cx="2895600" cy="2252134"/>
          </a:xfrm>
          <a:prstGeom prst="rect">
            <a:avLst/>
          </a:prstGeom>
        </p:spPr>
      </p:pic>
      <p:pic>
        <p:nvPicPr>
          <p:cNvPr id="8" name="Picture 7"/>
          <p:cNvPicPr>
            <a:picLocks noChangeAspect="1"/>
          </p:cNvPicPr>
          <p:nvPr/>
        </p:nvPicPr>
        <p:blipFill rotWithShape="1">
          <a:blip r:embed="rId3"/>
          <a:srcRect l="811" t="17089" b="12025"/>
          <a:stretch/>
        </p:blipFill>
        <p:spPr>
          <a:xfrm>
            <a:off x="4724944" y="3611880"/>
            <a:ext cx="4419056" cy="2133600"/>
          </a:xfrm>
          <a:prstGeom prst="rect">
            <a:avLst/>
          </a:prstGeom>
        </p:spPr>
      </p:pic>
      <p:pic>
        <p:nvPicPr>
          <p:cNvPr id="2" name="Picture 1"/>
          <p:cNvPicPr>
            <a:picLocks noChangeAspect="1"/>
          </p:cNvPicPr>
          <p:nvPr/>
        </p:nvPicPr>
        <p:blipFill rotWithShape="1">
          <a:blip r:embed="rId4"/>
          <a:srcRect l="41004" t="20655" r="29829" b="16845"/>
          <a:stretch/>
        </p:blipFill>
        <p:spPr>
          <a:xfrm>
            <a:off x="3314972" y="3459479"/>
            <a:ext cx="1180828" cy="2530347"/>
          </a:xfrm>
          <a:prstGeom prst="rect">
            <a:avLst/>
          </a:prstGeom>
        </p:spPr>
      </p:pic>
    </p:spTree>
    <p:extLst>
      <p:ext uri="{BB962C8B-B14F-4D97-AF65-F5344CB8AC3E}">
        <p14:creationId xmlns:p14="http://schemas.microsoft.com/office/powerpoint/2010/main" val="2541725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Title 1"/>
          <p:cNvSpPr>
            <a:spLocks noGrp="1"/>
          </p:cNvSpPr>
          <p:nvPr>
            <p:ph type="title"/>
          </p:nvPr>
        </p:nvSpPr>
        <p:spPr>
          <a:xfrm>
            <a:off x="1524000" y="457200"/>
            <a:ext cx="6934200" cy="685800"/>
          </a:xfrm>
        </p:spPr>
        <p:txBody>
          <a:bodyPr/>
          <a:lstStyle/>
          <a:p>
            <a:pPr rtl="1"/>
            <a:r>
              <a:rPr lang="fa-IR" sz="3800" b="1" dirty="0">
                <a:cs typeface="B Mitra" pitchFamily="2" charset="-78"/>
              </a:rPr>
              <a:t>دسته بندی داروهای مهارکننده گیرنده (1</a:t>
            </a:r>
            <a:r>
              <a:rPr lang="en-US" sz="3800" b="1" dirty="0">
                <a:cs typeface="B Mitra" pitchFamily="2" charset="-78"/>
              </a:rPr>
              <a:t>H</a:t>
            </a:r>
            <a:r>
              <a:rPr lang="fa-IR" sz="3800" b="1" dirty="0">
                <a:cs typeface="B Mitra" pitchFamily="2" charset="-78"/>
              </a:rPr>
              <a:t>) و اثرات آنها</a:t>
            </a:r>
            <a:endParaRPr lang="en-US" sz="3800" b="1" dirty="0">
              <a:cs typeface="B Mitra" pitchFamily="2" charset="-78"/>
            </a:endParaRPr>
          </a:p>
        </p:txBody>
      </p:sp>
      <p:graphicFrame>
        <p:nvGraphicFramePr>
          <p:cNvPr id="4194306" name="Content Placeholder 3"/>
          <p:cNvGraphicFramePr>
            <a:graphicFrameLocks noGrp="1"/>
          </p:cNvGraphicFramePr>
          <p:nvPr>
            <p:ph idx="1"/>
            <p:extLst>
              <p:ext uri="{D42A27DB-BD31-4B8C-83A1-F6EECF244321}">
                <p14:modId xmlns:p14="http://schemas.microsoft.com/office/powerpoint/2010/main" val="591899140"/>
              </p:ext>
            </p:extLst>
          </p:nvPr>
        </p:nvGraphicFramePr>
        <p:xfrm>
          <a:off x="152400" y="1549401"/>
          <a:ext cx="8915400" cy="2456106"/>
        </p:xfrm>
        <a:graphic>
          <a:graphicData uri="http://schemas.openxmlformats.org/drawingml/2006/table">
            <a:tbl>
              <a:tblPr firstRow="1" bandRow="1">
                <a:tableStyleId>{912C8C85-51F0-491E-9774-3900AFEF0FD7}</a:tableStyleId>
              </a:tblPr>
              <a:tblGrid>
                <a:gridCol w="49530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825574">
                <a:tc>
                  <a:txBody>
                    <a:bodyPr/>
                    <a:lstStyle/>
                    <a:p>
                      <a:endParaRPr lang="fa-IR" sz="2800" b="1" dirty="0">
                        <a:solidFill>
                          <a:schemeClr val="tx1">
                            <a:lumMod val="20000"/>
                            <a:lumOff val="80000"/>
                          </a:schemeClr>
                        </a:solidFill>
                        <a:cs typeface="B Mitra" pitchFamily="2" charset="-78"/>
                      </a:endParaRPr>
                    </a:p>
                    <a:p>
                      <a:r>
                        <a:rPr lang="fa-IR" sz="2800" b="1" dirty="0">
                          <a:solidFill>
                            <a:schemeClr val="tx1">
                              <a:lumMod val="20000"/>
                              <a:lumOff val="80000"/>
                            </a:schemeClr>
                          </a:solidFill>
                          <a:cs typeface="B Mitra" pitchFamily="2" charset="-78"/>
                        </a:rPr>
                        <a:t>آرام بخش ناچیز، ضد خارش</a:t>
                      </a:r>
                    </a:p>
                  </a:txBody>
                  <a:tcPr>
                    <a:solidFill>
                      <a:schemeClr val="bg1"/>
                    </a:solidFill>
                  </a:tcPr>
                </a:tc>
                <a:tc>
                  <a:txBody>
                    <a:bodyPr/>
                    <a:lstStyle/>
                    <a:p>
                      <a:r>
                        <a:rPr lang="fa-IR" sz="2800" b="1" dirty="0">
                          <a:solidFill>
                            <a:schemeClr val="tx2"/>
                          </a:solidFill>
                          <a:cs typeface="B Mitra" pitchFamily="2" charset="-78"/>
                        </a:rPr>
                        <a:t>پیپریدین ها:           </a:t>
                      </a:r>
                    </a:p>
                    <a:p>
                      <a:r>
                        <a:rPr lang="fa-IR" sz="2800" b="1" dirty="0">
                          <a:solidFill>
                            <a:srgbClr val="FFFF00"/>
                          </a:solidFill>
                          <a:cs typeface="B Mitra" pitchFamily="2" charset="-78"/>
                        </a:rPr>
                        <a:t>فکسوفنادین (نسل دوم)</a:t>
                      </a:r>
                    </a:p>
                  </a:txBody>
                  <a:tcPr>
                    <a:solidFill>
                      <a:schemeClr val="bg1"/>
                    </a:solidFill>
                  </a:tcPr>
                </a:tc>
                <a:extLst>
                  <a:ext uri="{0D108BD9-81ED-4DB2-BD59-A6C34878D82A}">
                    <a16:rowId xmlns:a16="http://schemas.microsoft.com/office/drawing/2014/main" val="10000"/>
                  </a:ext>
                </a:extLst>
              </a:tr>
              <a:tr h="1511226">
                <a:tc>
                  <a:txBody>
                    <a:bodyPr/>
                    <a:lstStyle/>
                    <a:p>
                      <a:endParaRPr lang="fa-IR" sz="2800" b="1" dirty="0">
                        <a:solidFill>
                          <a:schemeClr val="tx1">
                            <a:lumMod val="20000"/>
                            <a:lumOff val="80000"/>
                          </a:schemeClr>
                        </a:solidFill>
                        <a:cs typeface="B Mitra" pitchFamily="2" charset="-78"/>
                      </a:endParaRPr>
                    </a:p>
                    <a:p>
                      <a:r>
                        <a:rPr lang="fa-IR" sz="2800" b="1" dirty="0">
                          <a:solidFill>
                            <a:schemeClr val="tx1">
                              <a:lumMod val="20000"/>
                              <a:lumOff val="80000"/>
                            </a:schemeClr>
                          </a:solidFill>
                          <a:cs typeface="B Mitra" pitchFamily="2" charset="-78"/>
                        </a:rPr>
                        <a:t>آرام بخش متوسط،</a:t>
                      </a:r>
                      <a:r>
                        <a:rPr lang="fa-IR" sz="2800" b="1" baseline="0" dirty="0">
                          <a:solidFill>
                            <a:schemeClr val="tx1">
                              <a:lumMod val="20000"/>
                              <a:lumOff val="80000"/>
                            </a:schemeClr>
                          </a:solidFill>
                          <a:cs typeface="B Mitra" pitchFamily="2" charset="-78"/>
                        </a:rPr>
                        <a:t> با </a:t>
                      </a:r>
                      <a:r>
                        <a:rPr lang="fa-IR" sz="2800" b="1" dirty="0">
                          <a:solidFill>
                            <a:schemeClr val="tx1">
                              <a:lumMod val="20000"/>
                              <a:lumOff val="80000"/>
                            </a:schemeClr>
                          </a:solidFill>
                          <a:cs typeface="B Mitra" pitchFamily="2" charset="-78"/>
                        </a:rPr>
                        <a:t>اثر ضد سروتونین (اشتها آور)</a:t>
                      </a:r>
                    </a:p>
                  </a:txBody>
                  <a:tcPr/>
                </a:tc>
                <a:tc>
                  <a:txBody>
                    <a:bodyPr/>
                    <a:lstStyle/>
                    <a:p>
                      <a:r>
                        <a:rPr lang="fa-IR" sz="2800" b="1" dirty="0">
                          <a:solidFill>
                            <a:schemeClr val="tx2"/>
                          </a:solidFill>
                          <a:cs typeface="B Mitra" pitchFamily="2" charset="-78"/>
                        </a:rPr>
                        <a:t>متفرقه:                        </a:t>
                      </a:r>
                      <a:r>
                        <a:rPr lang="fa-IR" sz="2800" b="1" dirty="0">
                          <a:solidFill>
                            <a:srgbClr val="FFFF00"/>
                          </a:solidFill>
                          <a:cs typeface="B Mitra" pitchFamily="2" charset="-78"/>
                        </a:rPr>
                        <a:t>سیپروهپتادین</a:t>
                      </a:r>
                    </a:p>
                    <a:p>
                      <a:endParaRPr lang="fa-IR" sz="2800" b="1" dirty="0">
                        <a:solidFill>
                          <a:srgbClr val="FFFF00"/>
                        </a:solidFill>
                        <a:cs typeface="B Mitra" pitchFamily="2" charset="-78"/>
                      </a:endParaRPr>
                    </a:p>
                  </a:txBody>
                  <a:tcPr/>
                </a:tc>
                <a:extLst>
                  <a:ext uri="{0D108BD9-81ED-4DB2-BD59-A6C34878D82A}">
                    <a16:rowId xmlns:a16="http://schemas.microsoft.com/office/drawing/2014/main" val="10001"/>
                  </a:ext>
                </a:extLst>
              </a:tr>
            </a:tbl>
          </a:graphicData>
        </a:graphic>
      </p:graphicFrame>
      <p:pic>
        <p:nvPicPr>
          <p:cNvPr id="2" name="Picture 1"/>
          <p:cNvPicPr>
            <a:picLocks noChangeAspect="1"/>
          </p:cNvPicPr>
          <p:nvPr/>
        </p:nvPicPr>
        <p:blipFill rotWithShape="1">
          <a:blip r:embed="rId2"/>
          <a:srcRect l="34181" t="8510" r="13835" b="9220"/>
          <a:stretch/>
        </p:blipFill>
        <p:spPr>
          <a:xfrm>
            <a:off x="228600" y="4191000"/>
            <a:ext cx="2362201" cy="2209801"/>
          </a:xfrm>
          <a:prstGeom prst="rect">
            <a:avLst/>
          </a:prstGeom>
        </p:spPr>
      </p:pic>
      <p:pic>
        <p:nvPicPr>
          <p:cNvPr id="4" name="Picture 3"/>
          <p:cNvPicPr>
            <a:picLocks noChangeAspect="1"/>
          </p:cNvPicPr>
          <p:nvPr/>
        </p:nvPicPr>
        <p:blipFill rotWithShape="1">
          <a:blip r:embed="rId3"/>
          <a:srcRect t="52717" b="6703"/>
          <a:stretch/>
        </p:blipFill>
        <p:spPr>
          <a:xfrm>
            <a:off x="2725433" y="4419601"/>
            <a:ext cx="3159734" cy="1600200"/>
          </a:xfrm>
          <a:prstGeom prst="rect">
            <a:avLst/>
          </a:prstGeom>
        </p:spPr>
      </p:pic>
      <p:pic>
        <p:nvPicPr>
          <p:cNvPr id="5" name="Picture 4"/>
          <p:cNvPicPr>
            <a:picLocks noChangeAspect="1"/>
          </p:cNvPicPr>
          <p:nvPr/>
        </p:nvPicPr>
        <p:blipFill rotWithShape="1">
          <a:blip r:embed="rId4"/>
          <a:srcRect l="54624" t="14286"/>
          <a:stretch/>
        </p:blipFill>
        <p:spPr>
          <a:xfrm>
            <a:off x="7772400" y="4006893"/>
            <a:ext cx="1219200" cy="2794344"/>
          </a:xfrm>
          <a:prstGeom prst="rect">
            <a:avLst/>
          </a:prstGeom>
        </p:spPr>
      </p:pic>
      <p:pic>
        <p:nvPicPr>
          <p:cNvPr id="6" name="Picture 5"/>
          <p:cNvPicPr>
            <a:picLocks noChangeAspect="1"/>
          </p:cNvPicPr>
          <p:nvPr/>
        </p:nvPicPr>
        <p:blipFill rotWithShape="1">
          <a:blip r:embed="rId5"/>
          <a:srcRect l="20704" t="5802" r="27465" b="10221"/>
          <a:stretch/>
        </p:blipFill>
        <p:spPr>
          <a:xfrm>
            <a:off x="5952483" y="4114799"/>
            <a:ext cx="1752601" cy="2716917"/>
          </a:xfrm>
          <a:prstGeom prst="rect">
            <a:avLst/>
          </a:prstGeom>
        </p:spPr>
      </p:pic>
    </p:spTree>
    <p:extLst>
      <p:ext uri="{BB962C8B-B14F-4D97-AF65-F5344CB8AC3E}">
        <p14:creationId xmlns:p14="http://schemas.microsoft.com/office/powerpoint/2010/main" val="2277774575"/>
      </p:ext>
    </p:extLst>
  </p:cSld>
  <p:clrMapOvr>
    <a:masterClrMapping/>
  </p:clrMapOvr>
</p:sld>
</file>

<file path=ppt/theme/theme1.xml><?xml version="1.0" encoding="utf-8"?>
<a:theme xmlns:a="http://schemas.openxmlformats.org/drawingml/2006/main" name="00170">
  <a:themeElements>
    <a:clrScheme name="">
      <a:dk1>
        <a:srgbClr val="004080"/>
      </a:dk1>
      <a:lt1>
        <a:srgbClr val="B3B3B3"/>
      </a:lt1>
      <a:dk2>
        <a:srgbClr val="000000"/>
      </a:dk2>
      <a:lt2>
        <a:srgbClr val="FF6666"/>
      </a:lt2>
      <a:accent1>
        <a:srgbClr val="666666"/>
      </a:accent1>
      <a:accent2>
        <a:srgbClr val="0080FF"/>
      </a:accent2>
      <a:accent3>
        <a:srgbClr val="AAAAAA"/>
      </a:accent3>
      <a:accent4>
        <a:srgbClr val="989898"/>
      </a:accent4>
      <a:accent5>
        <a:srgbClr val="B8B8B8"/>
      </a:accent5>
      <a:accent6>
        <a:srgbClr val="0073E7"/>
      </a:accent6>
      <a:hlink>
        <a:srgbClr val="66CCFF"/>
      </a:hlink>
      <a:folHlink>
        <a:srgbClr val="B3B3B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Jeff's Template 2">
  <a:themeElements>
    <a:clrScheme name="Jeff's Template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eff's Template 2">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2"/>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2"/>
            </a:solidFill>
            <a:effectLst/>
            <a:latin typeface="Times New Roman" pitchFamily="18" charset="0"/>
          </a:defRPr>
        </a:defPPr>
      </a:lstStyle>
    </a:lnDef>
  </a:objectDefaults>
  <a:extraClrSchemeLst>
    <a:extraClrScheme>
      <a:clrScheme name="Jeff's Template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eff's Template 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eff's Template 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eff's Template 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eff's Template 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eff's Template 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eff's Template 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3374</Words>
  <Application>Microsoft Office PowerPoint</Application>
  <PresentationFormat>On-screen Show (4:3)</PresentationFormat>
  <Paragraphs>343</Paragraphs>
  <Slides>50</Slides>
  <Notes>4</Notes>
  <HiddenSlides>0</HiddenSlides>
  <MMClips>1</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50</vt:i4>
      </vt:variant>
    </vt:vector>
  </HeadingPairs>
  <TitlesOfParts>
    <vt:vector size="60" baseType="lpstr">
      <vt:lpstr>Arial</vt:lpstr>
      <vt:lpstr>B Mitra</vt:lpstr>
      <vt:lpstr>Calibri</vt:lpstr>
      <vt:lpstr>Tahoma</vt:lpstr>
      <vt:lpstr>Times New Roman</vt:lpstr>
      <vt:lpstr>Wingdings</vt:lpstr>
      <vt:lpstr>Wingdings 2</vt:lpstr>
      <vt:lpstr>00170</vt:lpstr>
      <vt:lpstr>Jeff's Template 2</vt:lpstr>
      <vt:lpstr>Nature</vt:lpstr>
      <vt:lpstr>  Histamine, Antihistamines  </vt:lpstr>
      <vt:lpstr>هیستامین</vt:lpstr>
      <vt:lpstr>آثار ناشی از هیستامین و گیرنده های مربوط به آن</vt:lpstr>
      <vt:lpstr>آنتاگونیست های گیرنده H1 هیستامین</vt:lpstr>
      <vt:lpstr>دسته بندی داروهای مهارکننده گیرنده (1H) و اثرات آنها</vt:lpstr>
      <vt:lpstr>دسته بندی داروهای مهارکننده گیرنده (1H) و اثرات آنها</vt:lpstr>
      <vt:lpstr>دسته بندی داروهای مهارکننده گیرنده (1H) و اثرات آنها</vt:lpstr>
      <vt:lpstr>دسته بندی داروهای مهارکننده گیرنده (1H) و اثرات آنها</vt:lpstr>
      <vt:lpstr>دسته بندی داروهای مهارکننده گیرنده (1H) و اثرات آنها</vt:lpstr>
      <vt:lpstr>دسته بندی داروهای مهارکننده گیرنده (1H) و اثرات آنها</vt:lpstr>
      <vt:lpstr>توصیه ها</vt:lpstr>
      <vt:lpstr>آنتاگونیست های گیرنده H2 هیستامین</vt:lpstr>
      <vt:lpstr>          CNS Pharmacology</vt:lpstr>
      <vt:lpstr>       مناطق مختلف CNS</vt:lpstr>
      <vt:lpstr>        مناطق مختلفCNS : سیستم ها  </vt:lpstr>
      <vt:lpstr>   نوروترانسمیترها در CNS</vt:lpstr>
      <vt:lpstr>    Sedative-Hypnotic Drugs  </vt:lpstr>
      <vt:lpstr>داروهای آرام بخش(ضداضطراب) و  خواب آور </vt:lpstr>
      <vt:lpstr>انواع داروهای آرام بخش و خواب آور</vt:lpstr>
      <vt:lpstr>منحنی دوز-پاسخ داروهای آرام بخش و خواب آور </vt:lpstr>
      <vt:lpstr> باربیتوراتهاBarbiturates  </vt:lpstr>
      <vt:lpstr> باربیتوراتهاBarbiturates  </vt:lpstr>
      <vt:lpstr>What Happens to the Membrane If Cl- Rushes Into the Cell During Repolarization?</vt:lpstr>
      <vt:lpstr>اثرات فارماکولوژیک باربیتوراتها</vt:lpstr>
      <vt:lpstr> اثر باربیتوراتها بر اندامها</vt:lpstr>
      <vt:lpstr> عوارض و سمیت باربیتوراتها</vt:lpstr>
      <vt:lpstr> بنزودیازپین ها Benzodiazepines    </vt:lpstr>
      <vt:lpstr> بنزودیازپین ها Benzodiazepines    </vt:lpstr>
      <vt:lpstr> بنزودیازپین ها Benzodiazepines    </vt:lpstr>
      <vt:lpstr>اثرات فارماکولوژیک بنزودیازپین ها </vt:lpstr>
      <vt:lpstr> عوارض و سمیت بنزودیازپین ها </vt:lpstr>
      <vt:lpstr>کاربرد بالینی داروهای آرام بخش و خواب آور</vt:lpstr>
      <vt:lpstr>سایر داروهای آرام بخش و خواب آور</vt:lpstr>
      <vt:lpstr>سایر داروهای آرام بخش </vt:lpstr>
      <vt:lpstr>سایر داروهای آرام بخش و خواب آور</vt:lpstr>
      <vt:lpstr>داروهای آرام بخش و خواب آور: توصیه ها</vt:lpstr>
      <vt:lpstr>فارماکولوژی بالینی داروهای CNS</vt:lpstr>
      <vt:lpstr>  </vt:lpstr>
      <vt:lpstr>فنوباربیتال</vt:lpstr>
      <vt:lpstr>فنوباربیتال</vt:lpstr>
      <vt:lpstr>PowerPoint Presentation</vt:lpstr>
      <vt:lpstr>فنی توئین</vt:lpstr>
      <vt:lpstr>فنی توئین</vt:lpstr>
      <vt:lpstr>  </vt:lpstr>
      <vt:lpstr>دیازپام</vt:lpstr>
      <vt:lpstr>دیازپام</vt:lpstr>
      <vt:lpstr>دیازپام</vt:lpstr>
      <vt:lpstr>PowerPoint Presentation</vt:lpstr>
      <vt:lpstr>هالوپریدول</vt:lpstr>
      <vt:lpstr>هالوپریدول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”هیستامین و آنتی هیستامین“</dc:title>
  <dc:creator>kps</dc:creator>
  <cp:lastModifiedBy>student</cp:lastModifiedBy>
  <cp:revision>10</cp:revision>
  <dcterms:created xsi:type="dcterms:W3CDTF">2010-10-10T06:34:38Z</dcterms:created>
  <dcterms:modified xsi:type="dcterms:W3CDTF">2025-11-23T06:06:17Z</dcterms:modified>
</cp:coreProperties>
</file>