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9" r:id="rId2"/>
    <p:sldId id="314" r:id="rId3"/>
    <p:sldId id="320" r:id="rId4"/>
    <p:sldId id="315" r:id="rId5"/>
    <p:sldId id="325" r:id="rId6"/>
    <p:sldId id="324" r:id="rId7"/>
    <p:sldId id="321" r:id="rId8"/>
    <p:sldId id="326" r:id="rId9"/>
    <p:sldId id="316" r:id="rId10"/>
    <p:sldId id="323" r:id="rId11"/>
    <p:sldId id="317" r:id="rId12"/>
    <p:sldId id="319" r:id="rId13"/>
    <p:sldId id="327" r:id="rId14"/>
    <p:sldId id="329" r:id="rId15"/>
    <p:sldId id="318" r:id="rId16"/>
    <p:sldId id="32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2" autoAdjust="0"/>
    <p:restoredTop sz="96750" autoAdjust="0"/>
  </p:normalViewPr>
  <p:slideViewPr>
    <p:cSldViewPr>
      <p:cViewPr varScale="1">
        <p:scale>
          <a:sx n="42" d="100"/>
          <a:sy n="42" d="100"/>
        </p:scale>
        <p:origin x="117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835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630" y="-8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B0D82FB-9F41-4B63-9756-E112010BC0AC}" type="datetimeFigureOut">
              <a:rPr lang="en-US"/>
              <a:pPr>
                <a:defRPr/>
              </a:pPr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D810094-FD3D-4C42-8933-64C9A4FD2B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6662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2E277DB-2EC2-470A-9BA1-549F1C571118}" type="datetimeFigureOut">
              <a:rPr lang="en-US"/>
              <a:pPr>
                <a:defRPr/>
              </a:pPr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104A88E-8209-4066-804D-79C980BED2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5776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0A4255-3A96-42D0-B2CD-4145684D51E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5433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C73594-8DE5-4445-8D4D-371CF108B98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9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D0843A-2F26-4379-93CD-5A7A51A48001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3964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CF96149-E455-4D24-8E68-146B7572002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59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01EB7AD-25EE-499D-AD60-22C9C30C5FCA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0355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5F3085-1404-4F57-B182-D7F44009CAA2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113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B90AE5D-6F13-49F8-AA05-414D2DA80A9C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7063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F1F857-2960-4D6F-82A9-96BDFA5E7029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820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36E27E-5065-4408-934C-BBB556C817B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784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7CB9B2-CCA2-4A9F-A5B8-580EE92460D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252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6A08BA-4FDC-405E-918E-28D5E014431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6888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A20273-D2B0-4F07-8F3A-82851C9C4AF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953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0F4102-0DD4-4582-BB64-2FEC4957DF6F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2511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75337E-F944-4DA6-A6A7-1FA0E90C421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1712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DCA2D33-1513-47F2-96B9-B62A05D8FC89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462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a-IR" altLang="en-US" smtClean="0"/>
              <a:t>بیماران </a:t>
            </a:r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EDB4B5-C9B9-41DD-A2D9-55BB6C8E8BE5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144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 userDrawn="1"/>
        </p:nvSpPr>
        <p:spPr>
          <a:xfrm>
            <a:off x="7620000" y="228600"/>
            <a:ext cx="1219200" cy="1219200"/>
          </a:xfrm>
          <a:prstGeom prst="ellipse">
            <a:avLst/>
          </a:prstGeom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1003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B6A22-E2A3-441E-B0A7-6F48861459C1}" type="datetime1">
              <a:rPr lang="en-US"/>
              <a:pPr>
                <a:defRPr/>
              </a:pPr>
              <a:t>10/20/2025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AC536D-63FE-4A21-923E-81F1C815E4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42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7C36A-B40E-437D-9FC8-A1A9E27E270A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75208-6D7F-407D-898F-7B5A0BACB1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989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397D2-E5E5-4C1A-8085-59955609668A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36913-80B3-42FF-909A-38E389CBD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943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8C0F2-36AE-4BDD-866B-07BCECBBA08C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E58F-81AC-4A71-B9C4-0F2919A93E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948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87A3-D52B-48FA-B9CD-047C119096CF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1DD8-29EA-4EA4-8231-10ADACC2F4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213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1B4AC-4EEB-4FFA-AA70-1346F10E70E2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57B99-8232-4FD4-80D2-A0D64592D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783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EBCF-9CCB-46E3-97B7-34D743DCA097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56C54-CDE0-44B3-82D3-EA7AACF79E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344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F220C-A82C-485D-A94C-26EDBFED160C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2687-6CA1-42BB-8EAF-5386DC6FB3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578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28890-143C-47CF-B906-A73918A60B4F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B8F3F-F7C8-4562-9DFA-66BC57C26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246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1B4CE-C783-457B-8679-0D33CE81AA6B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9C544-6311-49CB-9105-B3DB4D26C6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281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AEA50-27C7-4D8E-9E5A-5497FE3C35B3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742B9-4A5D-49C8-A3E2-463BF30031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53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1226CD-0668-4815-9B65-516012478441}" type="datetime1">
              <a:rPr lang="en-US"/>
              <a:pPr>
                <a:defRPr/>
              </a:pPr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Free template from www.brainybetty.com (copyright 2007)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8E6B3B1-6232-40FC-9F6E-EC1BE93197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Oval 6"/>
          <p:cNvSpPr/>
          <p:nvPr/>
        </p:nvSpPr>
        <p:spPr>
          <a:xfrm>
            <a:off x="7620000" y="228600"/>
            <a:ext cx="1219200" cy="1219200"/>
          </a:xfrm>
          <a:prstGeom prst="ellipse">
            <a:avLst/>
          </a:prstGeom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1003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1470025"/>
          </a:xfrm>
        </p:spPr>
        <p:txBody>
          <a:bodyPr/>
          <a:lstStyle/>
          <a:p>
            <a:pPr algn="ctr" eaLnBrk="1" hangingPunct="1"/>
            <a:r>
              <a:rPr lang="en-US" altLang="en-US" sz="4800" b="1" dirty="0" smtClean="0"/>
              <a:t>Opioid Analgesics </a:t>
            </a:r>
            <a:endParaRPr lang="en-US" altLang="en-US" sz="4800" dirty="0" smtClean="0"/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 err="1" smtClean="0"/>
              <a:t>Dr</a:t>
            </a:r>
            <a:r>
              <a:rPr lang="en-US" altLang="en-US" b="1" dirty="0" smtClean="0"/>
              <a:t> Safaeian</a:t>
            </a:r>
          </a:p>
          <a:p>
            <a:pPr eaLnBrk="1" hangingPunct="1"/>
            <a:endParaRPr lang="fa-IR" altLang="en-US" dirty="0" smtClean="0"/>
          </a:p>
        </p:txBody>
      </p:sp>
      <p:sp>
        <p:nvSpPr>
          <p:cNvPr id="22532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2533" name="Footer Placeholder 5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512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E989B8-8A9E-4EB0-A685-EED5573AB456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/>
          </a:p>
        </p:txBody>
      </p:sp>
      <p:pic>
        <p:nvPicPr>
          <p:cNvPr id="5127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BD9"/>
              </a:clrFrom>
              <a:clrTo>
                <a:srgbClr val="FFFBD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2400"/>
            <a:ext cx="25908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3600" b="1" smtClean="0">
                <a:cs typeface="B Lotus" panose="00000400000000000000" pitchFamily="2" charset="-78"/>
              </a:rPr>
              <a:t>آگونیست های ضعیف تا متوسط گیرنده های </a:t>
            </a:r>
            <a:r>
              <a:rPr lang="el-GR" alt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600" b="1" smtClean="0">
                <a:cs typeface="B Lotus" panose="00000400000000000000" pitchFamily="2" charset="-78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334000"/>
          </a:xfrm>
        </p:spPr>
        <p:txBody>
          <a:bodyPr rtlCol="0">
            <a:normAutofit fontScale="92500" lnSpcReduction="20000"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         کدئین</a:t>
            </a:r>
            <a:r>
              <a:rPr lang="fa-IR" sz="3600" b="1" dirty="0">
                <a:solidFill>
                  <a:srgbClr val="C00000"/>
                </a:solidFill>
                <a:cs typeface="B Lotus" pitchFamily="2" charset="-78"/>
              </a:rPr>
              <a:t>: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در مصرف خوراکی 10% آن به مرفین تبدیل میشود.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قدرت اثر </a:t>
            </a:r>
            <a:r>
              <a:rPr lang="fa-IR" b="1" dirty="0">
                <a:cs typeface="B Lotus" pitchFamily="2" charset="-78"/>
              </a:rPr>
              <a:t>ضعیف </a:t>
            </a:r>
            <a:r>
              <a:rPr lang="fa-IR" b="1" dirty="0" smtClean="0">
                <a:cs typeface="B Lotus" pitchFamily="2" charset="-78"/>
              </a:rPr>
              <a:t>تر از مرفین دارد(دوز </a:t>
            </a:r>
            <a:r>
              <a:rPr lang="fa-IR" b="1" dirty="0">
                <a:cs typeface="B Lotus" pitchFamily="2" charset="-78"/>
              </a:rPr>
              <a:t>مصرفی: </a:t>
            </a:r>
            <a:r>
              <a:rPr lang="en-US" b="1" dirty="0">
                <a:cs typeface="B Lotus" pitchFamily="2" charset="-78"/>
              </a:rPr>
              <a:t>mg</a:t>
            </a:r>
            <a:r>
              <a:rPr lang="fa-IR" b="1" dirty="0">
                <a:cs typeface="B Lotus" pitchFamily="2" charset="-78"/>
              </a:rPr>
              <a:t> 60-30</a:t>
            </a:r>
            <a:r>
              <a:rPr lang="fa-IR" b="1" dirty="0" smtClean="0">
                <a:cs typeface="B Lotus" pitchFamily="2" charset="-78"/>
              </a:rPr>
              <a:t>).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بصورت فرآورده ترکیبی همراه با استامینوفن یا آسپیرین موجود است.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اثر </a:t>
            </a:r>
            <a:r>
              <a:rPr lang="fa-IR" b="1" dirty="0" err="1" smtClean="0">
                <a:cs typeface="B Lotus" pitchFamily="2" charset="-78"/>
              </a:rPr>
              <a:t>ضدسرفه</a:t>
            </a:r>
            <a:r>
              <a:rPr lang="fa-IR" b="1" dirty="0" smtClean="0">
                <a:cs typeface="B Lotus" pitchFamily="2" charset="-78"/>
              </a:rPr>
              <a:t> مرکزی دارد. (</a:t>
            </a:r>
            <a:r>
              <a:rPr lang="fa-IR" b="1" dirty="0" err="1" smtClean="0">
                <a:solidFill>
                  <a:srgbClr val="C00000"/>
                </a:solidFill>
                <a:cs typeface="B Lotus" pitchFamily="2" charset="-78"/>
              </a:rPr>
              <a:t>دکسترومتورفان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نیز یک داروی </a:t>
            </a:r>
            <a:r>
              <a:rPr lang="fa-IR" b="1" dirty="0" err="1" smtClean="0">
                <a:cs typeface="B Lotus" pitchFamily="2" charset="-78"/>
              </a:rPr>
              <a:t>ضدسرفه</a:t>
            </a:r>
            <a:r>
              <a:rPr lang="fa-IR" b="1" dirty="0" smtClean="0">
                <a:cs typeface="B Lotus" pitchFamily="2" charset="-78"/>
              </a:rPr>
              <a:t> از دسته </a:t>
            </a:r>
            <a:r>
              <a:rPr lang="fa-IR" b="1" dirty="0" err="1" smtClean="0">
                <a:cs typeface="B Lotus" pitchFamily="2" charset="-78"/>
              </a:rPr>
              <a:t>اپیوئیدهاست</a:t>
            </a:r>
            <a:r>
              <a:rPr lang="fa-IR" b="1" dirty="0" smtClean="0">
                <a:cs typeface="B Lotus" pitchFamily="2" charset="-78"/>
              </a:rPr>
              <a:t>).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b="1" dirty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دیفنوکسیلات</a:t>
            </a:r>
            <a:r>
              <a:rPr lang="fa-IR" sz="3600" b="1" dirty="0" smtClean="0">
                <a:cs typeface="B Lotus" pitchFamily="2" charset="-78"/>
              </a:rPr>
              <a:t> و </a:t>
            </a: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لوپرامید</a:t>
            </a:r>
            <a:r>
              <a:rPr lang="fa-IR" sz="3600" b="1" dirty="0" smtClean="0">
                <a:cs typeface="B Lotus" pitchFamily="2" charset="-78"/>
              </a:rPr>
              <a:t>: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بعنوان ضداسهال در اسهال های غیرعفونی بکار میروند.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دیفنوکسیلات میتواند موجب سرخوشی و عوارض عصبی گردد. </a:t>
            </a:r>
            <a:endParaRPr lang="en-US" dirty="0"/>
          </a:p>
        </p:txBody>
      </p:sp>
      <p:sp>
        <p:nvSpPr>
          <p:cNvPr id="31748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1749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235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9E76A6-6666-4A39-9BE5-EB630480BE4B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200"/>
          </a:p>
        </p:txBody>
      </p:sp>
      <p:pic>
        <p:nvPicPr>
          <p:cNvPr id="2355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0" r="34001"/>
          <a:stretch>
            <a:fillRect/>
          </a:stretch>
        </p:blipFill>
        <p:spPr bwMode="auto">
          <a:xfrm>
            <a:off x="152400" y="2819400"/>
            <a:ext cx="9747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85800" y="-219075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داروهای ضد درد مخدر (اپیوئیدی)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991600" cy="60198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000" b="1" dirty="0" smtClean="0">
                <a:solidFill>
                  <a:srgbClr val="C00000"/>
                </a:solidFill>
                <a:cs typeface="B Lotus" pitchFamily="2" charset="-78"/>
              </a:rPr>
              <a:t>آگونیست های نسبی: </a:t>
            </a:r>
            <a:r>
              <a:rPr lang="fa-IR" sz="3000" b="1" dirty="0" smtClean="0">
                <a:cs typeface="B Lotus" pitchFamily="2" charset="-78"/>
              </a:rPr>
              <a:t>اگر همزمان با یک آگونیست قوی مصرف شوند، موجب کاهش اثرات ضددرد و بروز علائم محرومیت میشوند. اثر آگونیستی برروی رسپتورهای </a:t>
            </a:r>
            <a:r>
              <a:rPr lang="el-GR" sz="3000" b="1" dirty="0" smtClean="0">
                <a:latin typeface="Arial" pitchFamily="34" charset="0"/>
                <a:cs typeface="Arial" pitchFamily="34" charset="0"/>
              </a:rPr>
              <a:t>κ</a:t>
            </a:r>
            <a:r>
              <a:rPr lang="fa-IR" sz="3000" b="1" dirty="0" smtClean="0">
                <a:cs typeface="B Lotus" pitchFamily="2" charset="-78"/>
              </a:rPr>
              <a:t> و </a:t>
            </a:r>
            <a:r>
              <a:rPr lang="el-GR" sz="3000" b="1" dirty="0" smtClean="0">
                <a:latin typeface="Arial" pitchFamily="34" charset="0"/>
                <a:cs typeface="Arial" pitchFamily="34" charset="0"/>
              </a:rPr>
              <a:t>δ</a:t>
            </a:r>
            <a:r>
              <a:rPr lang="fa-IR" sz="3000" b="1" dirty="0" smtClean="0">
                <a:cs typeface="B Lotus" pitchFamily="2" charset="-78"/>
              </a:rPr>
              <a:t> و اثر آنتاگونیستی یا آگونیست نسبی بر روی رسپتورهای </a:t>
            </a:r>
            <a:r>
              <a:rPr lang="el-GR" sz="3000" b="1" dirty="0" smtClean="0">
                <a:latin typeface="Arial" pitchFamily="34" charset="0"/>
                <a:cs typeface="Arial" pitchFamily="34" charset="0"/>
              </a:rPr>
              <a:t>μ</a:t>
            </a:r>
            <a:r>
              <a:rPr lang="fa-IR" sz="3000" b="1" dirty="0" smtClean="0">
                <a:cs typeface="B Lotus" pitchFamily="2" charset="-78"/>
              </a:rPr>
              <a:t> دارند:</a:t>
            </a:r>
          </a:p>
          <a:p>
            <a:pPr marL="0" indent="0" eaLnBrk="1" hangingPunct="1">
              <a:defRPr/>
            </a:pPr>
            <a:r>
              <a:rPr lang="en-US" b="1" dirty="0" err="1" smtClean="0"/>
              <a:t>Pentazocine</a:t>
            </a:r>
            <a:r>
              <a:rPr lang="en-US" i="1" dirty="0" smtClean="0"/>
              <a:t> TAB, AMP</a:t>
            </a:r>
            <a:r>
              <a:rPr lang="fa-IR" b="1" dirty="0" smtClean="0">
                <a:cs typeface="B Lotus" pitchFamily="2" charset="-78"/>
              </a:rPr>
              <a:t>پنتازوسین                            </a:t>
            </a:r>
          </a:p>
          <a:p>
            <a:pPr marL="0" indent="0" eaLnBrk="1" hangingPunct="1">
              <a:defRPr/>
            </a:pPr>
            <a:r>
              <a:rPr lang="en-US" b="1" dirty="0" err="1" smtClean="0"/>
              <a:t>Buprenorphine</a:t>
            </a:r>
            <a:r>
              <a:rPr lang="en-US" i="1" dirty="0" smtClean="0"/>
              <a:t> </a:t>
            </a:r>
            <a:r>
              <a:rPr lang="en-US" sz="2400" i="1" dirty="0" smtClean="0"/>
              <a:t>TAB, SUBLINGUAL CAP, AMP</a:t>
            </a:r>
            <a:r>
              <a:rPr lang="fa-IR" b="1" dirty="0" smtClean="0">
                <a:cs typeface="B Lotus" pitchFamily="2" charset="-78"/>
              </a:rPr>
              <a:t>بوپرنورفین  </a:t>
            </a:r>
            <a:endParaRPr lang="en-US" dirty="0" smtClean="0"/>
          </a:p>
          <a:p>
            <a:pPr algn="r" rtl="1" eaLnBrk="1" hangingPunct="1">
              <a:defRPr/>
            </a:pPr>
            <a:r>
              <a:rPr lang="fa-IR" sz="3100" b="1" dirty="0" smtClean="0">
                <a:solidFill>
                  <a:srgbClr val="C00000"/>
                </a:solidFill>
                <a:cs typeface="B Lotus" pitchFamily="2" charset="-78"/>
              </a:rPr>
              <a:t>پنتازوسین</a:t>
            </a:r>
            <a:r>
              <a:rPr lang="fa-IR" sz="3000" b="1" dirty="0" smtClean="0">
                <a:cs typeface="B Lotus" pitchFamily="2" charset="-78"/>
              </a:rPr>
              <a:t>: تزریق زیرجلدی آن موجب تحریک موضعی میشود. در دوزهای بالا موجب تاکیکاردی، </a:t>
            </a:r>
            <a:r>
              <a:rPr lang="fa-IR" sz="3000" b="1" dirty="0" smtClean="0">
                <a:latin typeface="Arial" pitchFamily="34" charset="0"/>
              </a:rPr>
              <a:t>↑</a:t>
            </a:r>
            <a:r>
              <a:rPr lang="fa-IR" sz="3000" b="1" dirty="0" smtClean="0">
                <a:cs typeface="B Lotus" pitchFamily="2" charset="-78"/>
              </a:rPr>
              <a:t>فشارخون و دیسفوری میشود.</a:t>
            </a:r>
          </a:p>
          <a:p>
            <a:pPr algn="r" rtl="1" eaLnBrk="1" hangingPunct="1">
              <a:defRPr/>
            </a:pPr>
            <a:r>
              <a:rPr lang="fa-IR" sz="3100" b="1" dirty="0" smtClean="0">
                <a:solidFill>
                  <a:srgbClr val="C00000"/>
                </a:solidFill>
                <a:cs typeface="B Lotus" pitchFamily="2" charset="-78"/>
              </a:rPr>
              <a:t>بوپرنورفین</a:t>
            </a:r>
            <a:r>
              <a:rPr lang="fa-IR" sz="3100" b="1" dirty="0" smtClean="0">
                <a:cs typeface="B Lotus" pitchFamily="2" charset="-78"/>
              </a:rPr>
              <a:t>: </a:t>
            </a:r>
            <a:r>
              <a:rPr lang="fa-IR" sz="3000" b="1" dirty="0" smtClean="0">
                <a:cs typeface="B Lotus" pitchFamily="2" charset="-78"/>
              </a:rPr>
              <a:t>مدت اثر طولانی دارد و در سم زدایی و درمان معتادان بکار میرود.</a:t>
            </a:r>
          </a:p>
        </p:txBody>
      </p:sp>
      <p:sp>
        <p:nvSpPr>
          <p:cNvPr id="32772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2560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A38B09-E09B-4355-92AB-0F5494C4CDB6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/>
          </a:p>
        </p:txBody>
      </p:sp>
      <p:pic>
        <p:nvPicPr>
          <p:cNvPr id="2560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5257800"/>
            <a:ext cx="14763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1" t="18001" r="15515" b="12666"/>
          <a:stretch>
            <a:fillRect/>
          </a:stretch>
        </p:blipFill>
        <p:spPr bwMode="auto">
          <a:xfrm>
            <a:off x="14288" y="5180013"/>
            <a:ext cx="21336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26666" r="5000" b="10001"/>
          <a:stretch>
            <a:fillRect/>
          </a:stretch>
        </p:blipFill>
        <p:spPr bwMode="auto">
          <a:xfrm>
            <a:off x="2781300" y="5210175"/>
            <a:ext cx="24765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        داروهای متفرقه ضد درد مخدر (اپیوئیدی)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793750"/>
            <a:ext cx="8610600" cy="5334000"/>
          </a:xfrm>
        </p:spPr>
        <p:txBody>
          <a:bodyPr/>
          <a:lstStyle/>
          <a:p>
            <a:pPr algn="r" rtl="1" eaLnBrk="1" hangingPunct="1"/>
            <a:r>
              <a:rPr lang="fa-IR" altLang="en-US" sz="36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ترامادول: </a:t>
            </a:r>
          </a:p>
          <a:p>
            <a:pPr eaLnBrk="1" hangingPunct="1"/>
            <a:r>
              <a:rPr lang="en-US" altLang="en-US" b="1" dirty="0" smtClean="0"/>
              <a:t>Tramadol</a:t>
            </a:r>
            <a:r>
              <a:rPr lang="en-US" altLang="en-US" i="1" dirty="0" smtClean="0"/>
              <a:t> TAB, CAP, EXTENDED RELEASE, AMP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sz="3000" b="1" dirty="0" smtClean="0">
                <a:cs typeface="B Lotus" panose="00000400000000000000" pitchFamily="2" charset="-78"/>
              </a:rPr>
              <a:t>آگونیست ضعیف گیرنده </a:t>
            </a:r>
            <a:r>
              <a:rPr lang="el-GR" alt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000" b="1" dirty="0" smtClean="0">
                <a:cs typeface="B Lotus" panose="00000400000000000000" pitchFamily="2" charset="-78"/>
              </a:rPr>
              <a:t> است و مکانیسم اصلی آن مهار بازجذب سروتونین و نوراپی نفرین است.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sz="3000" b="1" dirty="0" smtClean="0">
                <a:solidFill>
                  <a:srgbClr val="663300"/>
                </a:solidFill>
                <a:cs typeface="B Lotus" panose="00000400000000000000" pitchFamily="2" charset="-78"/>
              </a:rPr>
              <a:t>عوارض: </a:t>
            </a:r>
            <a:r>
              <a:rPr lang="fa-IR" altLang="en-US" sz="3000" b="1" dirty="0" smtClean="0">
                <a:cs typeface="B Lotus" panose="00000400000000000000" pitchFamily="2" charset="-78"/>
              </a:rPr>
              <a:t>اوفوری، تشنج، تهوع، سرگیجه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sz="3000" b="1" dirty="0" smtClean="0">
                <a:cs typeface="B Lotus" panose="00000400000000000000" pitchFamily="2" charset="-78"/>
              </a:rPr>
              <a:t>در مبتلایان به صرع منع مصرف دارد.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sz="3000" b="1" dirty="0" smtClean="0">
                <a:cs typeface="B Lotus" panose="00000400000000000000" pitchFamily="2" charset="-78"/>
              </a:rPr>
              <a:t>در درمان دردهای نوروپاتیک مزمن مفید است.</a:t>
            </a:r>
          </a:p>
        </p:txBody>
      </p:sp>
      <p:sp>
        <p:nvSpPr>
          <p:cNvPr id="34820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4821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2970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0BEF1E-47D0-419F-9483-8538ACC17EF6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00"/>
          </a:p>
        </p:txBody>
      </p:sp>
      <p:pic>
        <p:nvPicPr>
          <p:cNvPr id="2970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5389" r="16649" b="3503"/>
          <a:stretch>
            <a:fillRect/>
          </a:stretch>
        </p:blipFill>
        <p:spPr bwMode="auto">
          <a:xfrm>
            <a:off x="98425" y="4464050"/>
            <a:ext cx="220980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9" t="8261" r="20769" b="5942"/>
          <a:stretch>
            <a:fillRect/>
          </a:stretch>
        </p:blipFill>
        <p:spPr bwMode="auto">
          <a:xfrm>
            <a:off x="2476500" y="4743450"/>
            <a:ext cx="21717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7"/>
          <a:stretch/>
        </p:blipFill>
        <p:spPr bwMode="auto">
          <a:xfrm>
            <a:off x="5150643" y="4603750"/>
            <a:ext cx="3224213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62000" y="-7620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عوارض جانبی و مسمومیت با اپیوئیدها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867400"/>
          </a:xfrm>
        </p:spPr>
        <p:txBody>
          <a:bodyPr/>
          <a:lstStyle/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b="1" dirty="0" smtClean="0">
                <a:cs typeface="B Lotus" panose="00000400000000000000" pitchFamily="2" charset="-78"/>
              </a:rPr>
              <a:t>تهوع، استفراغ، گیجی، خارش، یبوست، تضعیف </a:t>
            </a:r>
            <a:r>
              <a:rPr lang="en-US" altLang="en-US" b="1" dirty="0" smtClean="0">
                <a:cs typeface="B Lotus" panose="00000400000000000000" pitchFamily="2" charset="-78"/>
              </a:rPr>
              <a:t>CNS</a:t>
            </a:r>
            <a:r>
              <a:rPr lang="fa-IR" altLang="en-US" b="1" dirty="0" smtClean="0">
                <a:cs typeface="B Lotus" panose="00000400000000000000" pitchFamily="2" charset="-78"/>
              </a:rPr>
              <a:t>، کهیر، دپرسیون تنفسی و مرگ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b="1" dirty="0" smtClean="0">
                <a:solidFill>
                  <a:srgbClr val="663300"/>
                </a:solidFill>
                <a:cs typeface="B Lotus" panose="00000400000000000000" pitchFamily="2" charset="-78"/>
              </a:rPr>
              <a:t>علائم مسمومیت حاد: </a:t>
            </a:r>
            <a:r>
              <a:rPr lang="fa-IR" altLang="en-US" b="1" dirty="0" smtClean="0">
                <a:cs typeface="B Lotus" panose="00000400000000000000" pitchFamily="2" charset="-78"/>
              </a:rPr>
              <a:t>مردمک ته سنجاقی، کوما و دپرسیون تنفسی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fa-IR" altLang="en-US" b="1" dirty="0" smtClean="0">
              <a:cs typeface="B Lotus" panose="00000400000000000000" pitchFamily="2" charset="-78"/>
            </a:endParaRP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ایجاد تحمل: </a:t>
            </a:r>
            <a:r>
              <a:rPr lang="fa-IR" altLang="en-US" b="1" dirty="0" smtClean="0">
                <a:latin typeface="Arial" panose="020B0604020202020204" pitchFamily="34" charset="0"/>
              </a:rPr>
              <a:t>↓</a:t>
            </a:r>
            <a:r>
              <a:rPr lang="fa-IR" altLang="en-US" b="1" dirty="0" smtClean="0">
                <a:cs typeface="B Lotus" panose="00000400000000000000" pitchFamily="2" charset="-78"/>
              </a:rPr>
              <a:t>اثربخشی دارو بدنبال تجویز مکرر و نیاز به دوز بیشتر دارو. بیشترین تحمل نسبت به اثرات ضددردی، آرام بخشی، دپرسیون تنفسی، تهوع و استفراغ، سرخوشی و مهار سرفه ایجاد میشود و کمترین تحمل نسبت به اثر </a:t>
            </a:r>
            <a:r>
              <a:rPr lang="fa-IR" altLang="en-US" b="1" dirty="0" smtClean="0">
                <a:solidFill>
                  <a:srgbClr val="0070C0"/>
                </a:solidFill>
                <a:cs typeface="B Lotus" panose="00000400000000000000" pitchFamily="2" charset="-78"/>
              </a:rPr>
              <a:t>یبوست </a:t>
            </a:r>
            <a:r>
              <a:rPr lang="fa-IR" altLang="en-US" b="1" dirty="0" smtClean="0">
                <a:cs typeface="B Lotus" panose="00000400000000000000" pitchFamily="2" charset="-78"/>
              </a:rPr>
              <a:t>آور و </a:t>
            </a:r>
            <a:r>
              <a:rPr lang="fa-IR" altLang="en-US" b="1" dirty="0" smtClean="0">
                <a:solidFill>
                  <a:srgbClr val="0070C0"/>
                </a:solidFill>
                <a:cs typeface="B Lotus" panose="00000400000000000000" pitchFamily="2" charset="-78"/>
              </a:rPr>
              <a:t>میوز </a:t>
            </a:r>
            <a:r>
              <a:rPr lang="fa-IR" altLang="en-US" b="1" dirty="0" smtClean="0">
                <a:cs typeface="B Lotus" panose="00000400000000000000" pitchFamily="2" charset="-78"/>
              </a:rPr>
              <a:t>بروز میکند.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fa-IR" altLang="en-US" b="1" dirty="0" smtClean="0">
              <a:cs typeface="B Lotus" panose="00000400000000000000" pitchFamily="2" charset="-78"/>
            </a:endParaRPr>
          </a:p>
        </p:txBody>
      </p:sp>
      <p:sp>
        <p:nvSpPr>
          <p:cNvPr id="35844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5845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317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BA58A6-B263-48FF-AD3F-72F5A0D37DDC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762000" y="-7620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عوارض جانبی و مسمومیت با اپیوئیدها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867400"/>
          </a:xfrm>
        </p:spPr>
        <p:txBody>
          <a:bodyPr/>
          <a:lstStyle/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ایجاد وابستگی جسمی (</a:t>
            </a:r>
            <a:r>
              <a:rPr lang="en-US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Dependence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): </a:t>
            </a:r>
            <a:r>
              <a:rPr lang="fa-IR" altLang="en-US" b="1" dirty="0" smtClean="0">
                <a:cs typeface="B Lotus" panose="00000400000000000000" pitchFamily="2" charset="-78"/>
              </a:rPr>
              <a:t>تجویز مزمن دارو باعث تغییراتی در بدن میشود که در صورتیکه شخص دارو را مصرف نکند علائم قطع مصرف دارو (</a:t>
            </a:r>
            <a:r>
              <a:rPr lang="en-US" altLang="en-US" b="1" dirty="0" smtClean="0"/>
              <a:t>withdrawal</a:t>
            </a:r>
            <a:r>
              <a:rPr lang="fa-IR" altLang="en-US" b="1" dirty="0" smtClean="0">
                <a:cs typeface="B Lotus" panose="00000400000000000000" pitchFamily="2" charset="-78"/>
              </a:rPr>
              <a:t>) یا سندرم محرومیت (</a:t>
            </a:r>
            <a:r>
              <a:rPr lang="en-US" altLang="en-US" b="1" dirty="0" smtClean="0"/>
              <a:t>syndrome</a:t>
            </a:r>
            <a:r>
              <a:rPr lang="en-US" altLang="en-US" dirty="0" smtClean="0"/>
              <a:t> </a:t>
            </a:r>
            <a:r>
              <a:rPr lang="fa-IR" altLang="en-US" b="1" dirty="0" smtClean="0">
                <a:cs typeface="B Lotus" panose="00000400000000000000" pitchFamily="2" charset="-78"/>
              </a:rPr>
              <a:t> </a:t>
            </a:r>
            <a:r>
              <a:rPr lang="en-US" altLang="en-US" b="1" dirty="0" smtClean="0"/>
              <a:t>abstinence</a:t>
            </a:r>
            <a:r>
              <a:rPr lang="fa-IR" altLang="en-US" b="1" dirty="0" smtClean="0">
                <a:cs typeface="B Lotus" panose="00000400000000000000" pitchFamily="2" charset="-78"/>
              </a:rPr>
              <a:t>) بصورت بیقراری، تحریک پذیری، عصبانیت، تعریق زیاد، خمیازه، عطسه، آبریزش از چشم و بینی، میدریاز، تاکیکاردی، دردهای عضلانی، اسهال و کرامپ های شکمی ظاهر میشود.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fa-IR" altLang="en-US" b="1" dirty="0" smtClean="0">
              <a:cs typeface="B Lotus" panose="00000400000000000000" pitchFamily="2" charset="-78"/>
            </a:endParaRP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ایجاد وابستگی روانی (</a:t>
            </a:r>
            <a:r>
              <a:rPr lang="en-US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Addiction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): </a:t>
            </a:r>
            <a:r>
              <a:rPr lang="fa-IR" altLang="en-US" b="1" dirty="0" smtClean="0">
                <a:cs typeface="B Lotus" panose="00000400000000000000" pitchFamily="2" charset="-78"/>
              </a:rPr>
              <a:t>تمایل شدید (ولع) و اجبار در مصرف دارو جهت دستیابی به حالاتی که با مصرف دارو ایجاد میشود.</a:t>
            </a: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fa-IR" altLang="en-US" b="1" dirty="0" smtClean="0">
              <a:cs typeface="B Lotus" panose="00000400000000000000" pitchFamily="2" charset="-78"/>
            </a:endParaRPr>
          </a:p>
          <a:p>
            <a:pPr algn="r" rtl="1" eaLnBrk="1" hangingPunct="1"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fa-IR" altLang="en-US" b="1" dirty="0" smtClean="0">
              <a:cs typeface="B Lotus" panose="00000400000000000000" pitchFamily="2" charset="-78"/>
            </a:endParaRPr>
          </a:p>
        </p:txBody>
      </p:sp>
      <p:sp>
        <p:nvSpPr>
          <p:cNvPr id="36868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6869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3379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0241C3-39C2-456A-A365-9C725CE2201C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b="1" smtClean="0">
                <a:cs typeface="B Lotus" panose="00000400000000000000" pitchFamily="2" charset="-78"/>
              </a:rPr>
              <a:t>آنتاگونیست های اپیوئیدی</a:t>
            </a:r>
            <a:endParaRPr lang="en-US" altLang="en-US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388" y="871538"/>
            <a:ext cx="7948612" cy="5334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 smtClean="0"/>
              <a:t>Naloxone</a:t>
            </a:r>
            <a:r>
              <a:rPr lang="en-US" altLang="en-US" i="1" dirty="0" smtClean="0"/>
              <a:t> AMP</a:t>
            </a:r>
            <a:r>
              <a:rPr lang="fa-IR" altLang="en-US" i="1" dirty="0" smtClean="0"/>
              <a:t> </a:t>
            </a:r>
            <a:r>
              <a:rPr lang="fa-IR" altLang="en-US" b="1" dirty="0" smtClean="0">
                <a:cs typeface="B Lotus" panose="00000400000000000000" pitchFamily="2" charset="-78"/>
              </a:rPr>
              <a:t>نالوکسان                         </a:t>
            </a:r>
            <a:endParaRPr lang="en-US" altLang="en-US" b="1" dirty="0" smtClean="0">
              <a:cs typeface="B Lotus" panose="00000400000000000000" pitchFamily="2" charset="-78"/>
            </a:endParaRPr>
          </a:p>
          <a:p>
            <a:pPr eaLnBrk="1" hangingPunct="1">
              <a:defRPr/>
            </a:pPr>
            <a:r>
              <a:rPr lang="en-US" altLang="en-US" b="1" dirty="0" smtClean="0"/>
              <a:t>Naltrexone</a:t>
            </a:r>
            <a:r>
              <a:rPr lang="en-US" altLang="en-US" i="1" dirty="0" smtClean="0"/>
              <a:t> CAP</a:t>
            </a:r>
            <a:r>
              <a:rPr lang="fa-IR" altLang="en-US" b="1" dirty="0" smtClean="0">
                <a:cs typeface="B Lotus" panose="00000400000000000000" pitchFamily="2" charset="-78"/>
              </a:rPr>
              <a:t>نالترکسون                       </a:t>
            </a:r>
            <a:endParaRPr lang="en-US" altLang="en-US" b="1" dirty="0" smtClean="0">
              <a:cs typeface="B Lotus" panose="00000400000000000000" pitchFamily="2" charset="-78"/>
            </a:endParaRPr>
          </a:p>
          <a:p>
            <a:pPr eaLnBrk="1" hangingPunct="1">
              <a:defRPr/>
            </a:pPr>
            <a:r>
              <a:rPr lang="en-US" altLang="en-US" b="1" dirty="0" smtClean="0"/>
              <a:t>Buprenorphine/Naloxone</a:t>
            </a:r>
            <a:r>
              <a:rPr lang="en-US" altLang="en-US" i="1" dirty="0" smtClean="0"/>
              <a:t> SUBLINGUAL TAB</a:t>
            </a:r>
            <a:endParaRPr lang="fa-IR" altLang="en-US" i="1" dirty="0" smtClean="0"/>
          </a:p>
          <a:p>
            <a:pPr algn="r" rtl="1" eaLnBrk="1" hangingPunct="1">
              <a:defRPr/>
            </a:pPr>
            <a:r>
              <a:rPr lang="fa-IR" altLang="en-US" sz="3000" b="1" dirty="0" smtClean="0">
                <a:cs typeface="B Lotus" panose="00000400000000000000" pitchFamily="2" charset="-78"/>
              </a:rPr>
              <a:t>در درمان مسمومیت با مخدرها و تشخیص اعتیاد بکار میروند.</a:t>
            </a:r>
          </a:p>
          <a:p>
            <a:pPr algn="r" rtl="1" eaLnBrk="1" hangingPunct="1">
              <a:defRPr/>
            </a:pPr>
            <a:r>
              <a:rPr lang="fa-IR" altLang="en-US" sz="30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نالوکسان</a:t>
            </a:r>
            <a:r>
              <a:rPr lang="fa-IR" altLang="en-US" sz="3000" b="1" dirty="0" smtClean="0">
                <a:cs typeface="B Lotus" panose="00000400000000000000" pitchFamily="2" charset="-78"/>
              </a:rPr>
              <a:t> بدلیل متابولیسم گسترده کبدی از راه خوراکی مؤثر نیست.</a:t>
            </a:r>
          </a:p>
          <a:p>
            <a:pPr algn="r" rtl="1" eaLnBrk="1" hangingPunct="1">
              <a:defRPr/>
            </a:pPr>
            <a:r>
              <a:rPr lang="fa-IR" altLang="en-US" sz="3000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نالترکسان</a:t>
            </a:r>
            <a:r>
              <a:rPr lang="fa-IR" altLang="en-US" sz="3000" b="1" dirty="0" smtClean="0">
                <a:cs typeface="B Lotus" panose="00000400000000000000" pitchFamily="2" charset="-78"/>
              </a:rPr>
              <a:t> از راه خوراکی مؤثر است و طول </a:t>
            </a:r>
          </a:p>
          <a:p>
            <a:pPr marL="0" indent="0" algn="r" rtl="1" eaLnBrk="1" hangingPunct="1">
              <a:buFont typeface="Arial" panose="020B0604020202020204" pitchFamily="34" charset="0"/>
              <a:buNone/>
              <a:defRPr/>
            </a:pPr>
            <a:r>
              <a:rPr lang="fa-IR" altLang="en-US" sz="3000" b="1" dirty="0">
                <a:cs typeface="B Lotus" panose="00000400000000000000" pitchFamily="2" charset="-78"/>
              </a:rPr>
              <a:t> </a:t>
            </a:r>
            <a:r>
              <a:rPr lang="fa-IR" altLang="en-US" sz="3000" b="1" dirty="0" smtClean="0">
                <a:cs typeface="B Lotus" panose="00000400000000000000" pitchFamily="2" charset="-78"/>
              </a:rPr>
              <a:t> مدت اثر بیشتری هم دارد. </a:t>
            </a:r>
          </a:p>
          <a:p>
            <a:pPr marL="0" indent="0" algn="r" rtl="1" eaLnBrk="1" hangingPunct="1">
              <a:buFont typeface="Arial" panose="020B0604020202020204" pitchFamily="34" charset="0"/>
              <a:buNone/>
              <a:defRPr/>
            </a:pPr>
            <a:r>
              <a:rPr lang="fa-IR" altLang="en-US" sz="3000" b="1" dirty="0">
                <a:cs typeface="B Lotus" panose="00000400000000000000" pitchFamily="2" charset="-78"/>
              </a:rPr>
              <a:t> </a:t>
            </a:r>
            <a:r>
              <a:rPr lang="fa-IR" altLang="en-US" sz="3000" b="1" dirty="0" smtClean="0">
                <a:cs typeface="B Lotus" panose="00000400000000000000" pitchFamily="2" charset="-78"/>
              </a:rPr>
              <a:t>میتواند سمیت کبدی ایجاد</a:t>
            </a:r>
          </a:p>
          <a:p>
            <a:pPr marL="0" indent="0" algn="r" rtl="1" eaLnBrk="1" hangingPunct="1">
              <a:buFont typeface="Arial" panose="020B0604020202020204" pitchFamily="34" charset="0"/>
              <a:buNone/>
              <a:defRPr/>
            </a:pPr>
            <a:r>
              <a:rPr lang="fa-IR" altLang="en-US" sz="3000" b="1" dirty="0" smtClean="0">
                <a:cs typeface="B Lotus" panose="00000400000000000000" pitchFamily="2" charset="-78"/>
              </a:rPr>
              <a:t> کند. </a:t>
            </a:r>
          </a:p>
          <a:p>
            <a:pPr algn="r" rtl="1" eaLnBrk="1" hangingPunct="1">
              <a:defRPr/>
            </a:pPr>
            <a:endParaRPr lang="en-US" altLang="en-US" dirty="0" smtClean="0"/>
          </a:p>
          <a:p>
            <a:pPr eaLnBrk="1" hangingPunct="1">
              <a:defRPr/>
            </a:pPr>
            <a:endParaRPr lang="fa-IR" altLang="en-US" b="1" dirty="0" smtClean="0">
              <a:cs typeface="B Lotus" panose="00000400000000000000" pitchFamily="2" charset="-78"/>
            </a:endParaRPr>
          </a:p>
        </p:txBody>
      </p:sp>
      <p:sp>
        <p:nvSpPr>
          <p:cNvPr id="33796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379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276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0C29AF-4F4A-4C0E-A675-565CDED13A5D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200"/>
          </a:p>
        </p:txBody>
      </p:sp>
      <p:pic>
        <p:nvPicPr>
          <p:cNvPr id="2765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8" t="11690" r="31169" b="9091"/>
          <a:stretch>
            <a:fillRect/>
          </a:stretch>
        </p:blipFill>
        <p:spPr bwMode="auto">
          <a:xfrm>
            <a:off x="-41275" y="9525"/>
            <a:ext cx="935038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7" r="77731"/>
          <a:stretch>
            <a:fillRect/>
          </a:stretch>
        </p:blipFill>
        <p:spPr bwMode="auto">
          <a:xfrm>
            <a:off x="0" y="4495800"/>
            <a:ext cx="8397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2" t="7507" r="16396" b="9483"/>
          <a:stretch>
            <a:fillRect/>
          </a:stretch>
        </p:blipFill>
        <p:spPr bwMode="auto">
          <a:xfrm>
            <a:off x="800100" y="4495800"/>
            <a:ext cx="181292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3" r="22807"/>
          <a:stretch>
            <a:fillRect/>
          </a:stretch>
        </p:blipFill>
        <p:spPr bwMode="auto">
          <a:xfrm>
            <a:off x="76200" y="2044700"/>
            <a:ext cx="53340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697413"/>
            <a:ext cx="2881313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1270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b="1" smtClean="0">
                <a:cs typeface="B Lotus" panose="00000400000000000000" pitchFamily="2" charset="-78"/>
              </a:rPr>
              <a:t>توصیه ها</a:t>
            </a:r>
            <a:endParaRPr lang="en-US" altLang="en-US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257800"/>
          </a:xfrm>
        </p:spPr>
        <p:txBody>
          <a:bodyPr rtlCol="0">
            <a:normAutofit fontScale="92500" lnSpcReduction="10000"/>
          </a:bodyPr>
          <a:lstStyle/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>
                <a:cs typeface="B Lotus" pitchFamily="2" charset="-78"/>
              </a:rPr>
              <a:t>مصرف </a:t>
            </a:r>
            <a:r>
              <a:rPr lang="fa-IR" b="1" dirty="0" smtClean="0">
                <a:cs typeface="B Lotus" pitchFamily="2" charset="-78"/>
              </a:rPr>
              <a:t>اپیوئیدها در </a:t>
            </a:r>
            <a:r>
              <a:rPr lang="fa-IR" b="1" dirty="0">
                <a:cs typeface="B Lotus" pitchFamily="2" charset="-78"/>
              </a:rPr>
              <a:t>بیماران </a:t>
            </a:r>
            <a:r>
              <a:rPr lang="fa-IR" b="1" dirty="0" smtClean="0">
                <a:cs typeface="B Lotus" pitchFamily="2" charset="-78"/>
              </a:rPr>
              <a:t>صرعی، مبتلا به </a:t>
            </a:r>
            <a:r>
              <a:rPr lang="fa-IR" b="1" dirty="0" smtClean="0">
                <a:latin typeface="Arial"/>
              </a:rPr>
              <a:t>↑</a:t>
            </a:r>
            <a:r>
              <a:rPr lang="fa-IR" b="1" dirty="0" smtClean="0">
                <a:cs typeface="B Lotus" pitchFamily="2" charset="-78"/>
              </a:rPr>
              <a:t>فشار درون جمجمه (ضربه به سر) و انسداد ریوی با احتیاط کامل صورت گیرد.</a:t>
            </a:r>
            <a:endParaRPr lang="fa-IR" b="1" dirty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cs typeface="B Lotus" pitchFamily="2" charset="-78"/>
              </a:rPr>
              <a:t>هنگام </a:t>
            </a:r>
            <a:r>
              <a:rPr lang="fa-IR" b="1" dirty="0">
                <a:cs typeface="B Lotus" pitchFamily="2" charset="-78"/>
              </a:rPr>
              <a:t>مصرف </a:t>
            </a:r>
            <a:r>
              <a:rPr lang="fa-IR" b="1" dirty="0" smtClean="0">
                <a:cs typeface="B Lotus" pitchFamily="2" charset="-78"/>
              </a:rPr>
              <a:t>اپیوئیدها از رانندگی و انجام کارهای دقیق پرهیز شود.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cs typeface="B Lotus" pitchFamily="2" charset="-78"/>
              </a:rPr>
              <a:t>همزمان از مصرف داروهای دپرسان </a:t>
            </a:r>
            <a:r>
              <a:rPr lang="en-US" b="1" dirty="0" smtClean="0">
                <a:cs typeface="B Lotus" pitchFamily="2" charset="-78"/>
              </a:rPr>
              <a:t>CNS</a:t>
            </a:r>
            <a:r>
              <a:rPr lang="fa-IR" b="1" dirty="0" smtClean="0">
                <a:cs typeface="B Lotus" pitchFamily="2" charset="-78"/>
              </a:rPr>
              <a:t> خودداری شود.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>
                <a:cs typeface="B Lotus" pitchFamily="2" charset="-78"/>
              </a:rPr>
              <a:t>اپیوئیدها </a:t>
            </a:r>
            <a:r>
              <a:rPr lang="fa-IR" b="1" dirty="0" smtClean="0">
                <a:cs typeface="B Lotus" pitchFamily="2" charset="-78"/>
              </a:rPr>
              <a:t>فقط زمانی باید مصرف شوند که درد توسط داروهای ضددرد غیرمخدر تسکین نیابد.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cs typeface="B Lotus" pitchFamily="2" charset="-78"/>
              </a:rPr>
              <a:t>به بیمار تذکر داده شود که مصرف طولانی مدت این داروها موجب تحمل، اعتیاد و وابستگی فیزیکی و روانی میشود</a:t>
            </a:r>
            <a:r>
              <a:rPr lang="fa-IR" b="1" dirty="0">
                <a:cs typeface="B Lotus" pitchFamily="2" charset="-78"/>
              </a:rPr>
              <a:t>. </a:t>
            </a:r>
            <a:endParaRPr lang="fa-IR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cs typeface="B Lotus" pitchFamily="2" charset="-78"/>
              </a:rPr>
              <a:t>بیمار از لحاظ حرکات تنفسی، فشارخون، ضربان قلب و علائم احتباس ادرار تحت نظارت باشد.</a:t>
            </a:r>
            <a:endParaRPr lang="en-US" b="1" dirty="0" smtClean="0">
              <a:cs typeface="B Lotus" pitchFamily="2" charset="-78"/>
            </a:endParaRPr>
          </a:p>
        </p:txBody>
      </p:sp>
      <p:sp>
        <p:nvSpPr>
          <p:cNvPr id="37892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7893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3584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DB084C-2F19-49AC-AE5C-A2DE739F702D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dirty="0" smtClean="0">
                <a:cs typeface="B Lotus" panose="00000400000000000000" pitchFamily="2" charset="-78"/>
              </a:rPr>
              <a:t>داروهای ضد درد مخدر (اپیوئیدها)</a:t>
            </a:r>
            <a:endParaRPr lang="en-US" altLang="en-US" sz="4000" dirty="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839200" cy="5638800"/>
          </a:xfrm>
        </p:spPr>
        <p:txBody>
          <a:bodyPr rtlCol="0">
            <a:normAutofit lnSpcReduction="10000"/>
          </a:bodyPr>
          <a:lstStyle/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اپیوئیدها: </a:t>
            </a:r>
            <a:r>
              <a:rPr lang="fa-IR" b="1" dirty="0" smtClean="0">
                <a:cs typeface="B Lotus" pitchFamily="2" charset="-78"/>
              </a:rPr>
              <a:t>داروهای شبه تریاک بوده و شامل مشتقات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 smtClean="0">
                <a:cs typeface="B Lotus" pitchFamily="2" charset="-78"/>
              </a:rPr>
              <a:t> </a:t>
            </a:r>
            <a:r>
              <a:rPr lang="en-US" b="1" dirty="0" smtClean="0">
                <a:cs typeface="B Lotus" pitchFamily="2" charset="-78"/>
              </a:rPr>
              <a:t>   </a:t>
            </a:r>
            <a:r>
              <a:rPr lang="fa-IR" b="1" dirty="0" smtClean="0">
                <a:cs typeface="B Lotus" pitchFamily="2" charset="-78"/>
              </a:rPr>
              <a:t>طبیعی و نیمه صناعی اوپیوم (تریاک) و نیز ترکیبات 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en-US" b="1" dirty="0" smtClean="0">
                <a:cs typeface="B Lotus" pitchFamily="2" charset="-78"/>
              </a:rPr>
              <a:t>    </a:t>
            </a:r>
            <a:r>
              <a:rPr lang="fa-IR" b="1" dirty="0" smtClean="0">
                <a:cs typeface="B Lotus" pitchFamily="2" charset="-78"/>
              </a:rPr>
              <a:t>کاملاً صناعی هستند.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مرفین</a:t>
            </a:r>
            <a:r>
              <a:rPr lang="fa-IR" b="1" dirty="0" smtClean="0">
                <a:cs typeface="B Lotus" pitchFamily="2" charset="-78"/>
              </a:rPr>
              <a:t> سردسته </a:t>
            </a:r>
            <a:r>
              <a:rPr lang="fa-IR" b="1" dirty="0">
                <a:cs typeface="B Lotus" pitchFamily="2" charset="-78"/>
              </a:rPr>
              <a:t>ترکیبات </a:t>
            </a:r>
            <a:r>
              <a:rPr lang="fa-IR" b="1" dirty="0" smtClean="0">
                <a:cs typeface="B Lotus" pitchFamily="2" charset="-78"/>
              </a:rPr>
              <a:t>اپیوئیدی است که از تریاک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 smtClean="0">
                <a:cs typeface="B Lotus" pitchFamily="2" charset="-78"/>
              </a:rPr>
              <a:t> </a:t>
            </a:r>
            <a:r>
              <a:rPr lang="en-US" b="1" dirty="0" smtClean="0">
                <a:cs typeface="B Lotus" pitchFamily="2" charset="-78"/>
              </a:rPr>
              <a:t>   </a:t>
            </a:r>
            <a:r>
              <a:rPr lang="fa-IR" b="1" dirty="0" smtClean="0">
                <a:cs typeface="B Lotus" pitchFamily="2" charset="-78"/>
              </a:rPr>
              <a:t>و از گیاه خشخاش بدست می آید.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cs typeface="B Lotus" pitchFamily="2" charset="-78"/>
              </a:rPr>
              <a:t>با تغییر ساختار مرفین مواد دیگری (کدئین،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 smtClean="0">
                <a:cs typeface="B Lotus" pitchFamily="2" charset="-78"/>
              </a:rPr>
              <a:t> </a:t>
            </a:r>
            <a:r>
              <a:rPr lang="en-US" b="1" dirty="0" smtClean="0">
                <a:cs typeface="B Lotus" pitchFamily="2" charset="-78"/>
              </a:rPr>
              <a:t>   </a:t>
            </a:r>
            <a:r>
              <a:rPr lang="fa-IR" b="1" dirty="0" smtClean="0">
                <a:cs typeface="B Lotus" pitchFamily="2" charset="-78"/>
              </a:rPr>
              <a:t>هروئین، اکسی کدون، هیدرومرفون) ساخته میشود.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اپیوئیدهای اندوژن: </a:t>
            </a:r>
            <a:r>
              <a:rPr lang="fa-IR" b="1" dirty="0" smtClean="0">
                <a:cs typeface="B Lotus" pitchFamily="2" charset="-78"/>
              </a:rPr>
              <a:t>اندورفین ها، انکفالین ها و دینورفین ها که به گیرنده های</a:t>
            </a:r>
            <a:r>
              <a:rPr lang="el-GR" b="1" dirty="0" smtClean="0">
                <a:latin typeface="Arial"/>
                <a:cs typeface="Arial"/>
              </a:rPr>
              <a:t>μ </a:t>
            </a:r>
            <a:r>
              <a:rPr lang="fa-IR" b="1" dirty="0" smtClean="0">
                <a:cs typeface="B Lotus" pitchFamily="2" charset="-78"/>
              </a:rPr>
              <a:t>(مو) (اصلی ترین رسپتور ضددرد)،</a:t>
            </a: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   </a:t>
            </a:r>
            <a:r>
              <a:rPr lang="el-GR" b="1" dirty="0" smtClean="0">
                <a:latin typeface="Arial"/>
                <a:cs typeface="Arial"/>
              </a:rPr>
              <a:t>κ</a:t>
            </a:r>
            <a:r>
              <a:rPr lang="fa-IR" b="1" dirty="0" smtClean="0">
                <a:cs typeface="B Lotus" pitchFamily="2" charset="-78"/>
              </a:rPr>
              <a:t>(کاپا) و </a:t>
            </a:r>
            <a:r>
              <a:rPr lang="el-GR" b="1" dirty="0">
                <a:latin typeface="Arial"/>
                <a:cs typeface="Arial"/>
              </a:rPr>
              <a:t>δ </a:t>
            </a:r>
            <a:r>
              <a:rPr lang="fa-IR" b="1" dirty="0" smtClean="0">
                <a:cs typeface="B Lotus" pitchFamily="2" charset="-78"/>
              </a:rPr>
              <a:t>(دلتا) متصل میشوند.</a:t>
            </a:r>
          </a:p>
        </p:txBody>
      </p:sp>
      <p:sp>
        <p:nvSpPr>
          <p:cNvPr id="23556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355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71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66929C-E7CD-45C1-AB59-7120C6492599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/>
          </a:p>
        </p:txBody>
      </p:sp>
      <p:pic>
        <p:nvPicPr>
          <p:cNvPr id="71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1728788" cy="2590800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16637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3" r="14963"/>
          <a:stretch>
            <a:fillRect/>
          </a:stretch>
        </p:blipFill>
        <p:spPr bwMode="auto">
          <a:xfrm>
            <a:off x="120650" y="5233988"/>
            <a:ext cx="2035175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اثرات گیرنده های اپیوئیدی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763000" cy="586740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گیرنده</a:t>
            </a:r>
            <a:r>
              <a:rPr lang="el-GR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 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(مو): </a:t>
            </a:r>
            <a:r>
              <a:rPr lang="fa-IR" altLang="en-US" b="1" dirty="0" smtClean="0">
                <a:cs typeface="B Lotus" panose="00000400000000000000" pitchFamily="2" charset="-78"/>
              </a:rPr>
              <a:t>آنالجزی (بیدردی)، اوفوری (سرخوشی، نشئگی)، خواب آلودگی، کاهش فعالیت روده ها، دپرسیون تنفسی و وابستگی فیزیکی، اثر بر آزاد شدن هورمونها و نوروترانسمیترها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گیرنده </a:t>
            </a:r>
            <a:r>
              <a:rPr lang="el-GR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(کاپا): </a:t>
            </a:r>
            <a:r>
              <a:rPr lang="fa-IR" altLang="en-US" b="1" dirty="0" smtClean="0">
                <a:cs typeface="B Lotus" panose="00000400000000000000" pitchFamily="2" charset="-78"/>
              </a:rPr>
              <a:t>آنالجزی، دیسفوری (ناخوشی)، کاهش حرکات روده ها، توهم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 گیرنده</a:t>
            </a:r>
            <a:r>
              <a:rPr lang="el-GR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 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(دلتا): </a:t>
            </a:r>
            <a:r>
              <a:rPr lang="fa-IR" altLang="en-US" b="1" dirty="0" smtClean="0">
                <a:cs typeface="B Lotus" panose="00000400000000000000" pitchFamily="2" charset="-78"/>
              </a:rPr>
              <a:t>آنالجزی، اثر بر آزاد شدن هورمونها و نوروترانسمیترها</a:t>
            </a:r>
          </a:p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مکانیسم اثر ضد دردهای مخدر: </a:t>
            </a:r>
            <a:r>
              <a:rPr lang="fa-IR" altLang="en-US" b="1" dirty="0" smtClean="0">
                <a:cs typeface="B Lotus" panose="00000400000000000000" pitchFamily="2" charset="-78"/>
              </a:rPr>
              <a:t>اتصال به گیرنده های اپیوئیدی در مغز و نخاع و اثر بر انتقال و تعدیل درد از طریق ایجاد هیپرپلاریزاسیون و در نتیجه مهار نورونها و نیز مهار آزادسازی نوروترانسمیترهای تحریکی (گلوتامات، سروتونین، ماده </a:t>
            </a:r>
            <a:r>
              <a:rPr lang="en-US" altLang="en-US" b="1" dirty="0" smtClean="0">
                <a:cs typeface="B Lotus" panose="00000400000000000000" pitchFamily="2" charset="-78"/>
              </a:rPr>
              <a:t>P</a:t>
            </a:r>
            <a:r>
              <a:rPr lang="fa-IR" altLang="en-US" b="1" dirty="0" smtClean="0">
                <a:cs typeface="B Lotus" panose="00000400000000000000" pitchFamily="2" charset="-78"/>
              </a:rPr>
              <a:t>) </a:t>
            </a:r>
          </a:p>
        </p:txBody>
      </p:sp>
      <p:sp>
        <p:nvSpPr>
          <p:cNvPr id="24580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4581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92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E18E5F-742A-4728-AAEA-DF343BAE88D5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      داروهای ضد درد مخدر (اپیوئیدها)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33400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آگونیست های قوی گیرنده های </a:t>
            </a:r>
            <a:r>
              <a:rPr lang="el-GR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:</a:t>
            </a:r>
          </a:p>
          <a:p>
            <a:pPr eaLnBrk="1" hangingPunct="1"/>
            <a:r>
              <a:rPr lang="en-US" altLang="en-US" b="1" dirty="0" smtClean="0"/>
              <a:t>Morphine Sulfate</a:t>
            </a:r>
            <a:r>
              <a:rPr lang="en-US" altLang="en-US" b="1" i="1" dirty="0" smtClean="0"/>
              <a:t> </a:t>
            </a:r>
            <a:r>
              <a:rPr lang="en-US" altLang="en-US" sz="2800" i="1" dirty="0" smtClean="0"/>
              <a:t>TAB, AMP, SUPPOSITORY  </a:t>
            </a:r>
            <a:r>
              <a:rPr lang="fa-IR" altLang="en-US" b="1" dirty="0" smtClean="0">
                <a:cs typeface="B Lotus" panose="00000400000000000000" pitchFamily="2" charset="-78"/>
              </a:rPr>
              <a:t>مرفین</a:t>
            </a:r>
            <a:endParaRPr lang="en-US" altLang="en-US" dirty="0" smtClean="0"/>
          </a:p>
          <a:p>
            <a:pPr eaLnBrk="1" hangingPunct="1"/>
            <a:r>
              <a:rPr lang="en-US" altLang="en-US" b="1" dirty="0" smtClean="0"/>
              <a:t>Methadone</a:t>
            </a:r>
            <a:r>
              <a:rPr lang="en-US" altLang="en-US" i="1" dirty="0" smtClean="0"/>
              <a:t> </a:t>
            </a:r>
            <a:r>
              <a:rPr lang="en-US" altLang="en-US" sz="2600" i="1" dirty="0" smtClean="0"/>
              <a:t>POWDER, TAB, SOLUTION, AMP     </a:t>
            </a:r>
            <a:r>
              <a:rPr lang="fa-IR" altLang="en-US" b="1" dirty="0" smtClean="0">
                <a:cs typeface="B Lotus" panose="00000400000000000000" pitchFamily="2" charset="-78"/>
              </a:rPr>
              <a:t>متادون</a:t>
            </a:r>
            <a:r>
              <a:rPr lang="en-US" altLang="en-US" b="1" dirty="0" smtClean="0">
                <a:cs typeface="B Lotus" panose="00000400000000000000" pitchFamily="2" charset="-78"/>
              </a:rPr>
              <a:t> </a:t>
            </a:r>
            <a:endParaRPr lang="fa-IR" altLang="en-US" b="1" dirty="0" smtClean="0">
              <a:cs typeface="B Lotus" panose="00000400000000000000" pitchFamily="2" charset="-78"/>
            </a:endParaRPr>
          </a:p>
          <a:p>
            <a:pPr eaLnBrk="1" hangingPunct="1"/>
            <a:r>
              <a:rPr lang="en-US" altLang="en-US" b="1" dirty="0" smtClean="0"/>
              <a:t>Fentanyl </a:t>
            </a:r>
            <a:r>
              <a:rPr lang="en-US" altLang="en-US" i="1" dirty="0" smtClean="0"/>
              <a:t>PATCH                         </a:t>
            </a:r>
            <a:r>
              <a:rPr lang="fa-IR" altLang="en-US" b="1" dirty="0" smtClean="0">
                <a:cs typeface="B Lotus" panose="00000400000000000000" pitchFamily="2" charset="-78"/>
              </a:rPr>
              <a:t>فنتانیل </a:t>
            </a:r>
            <a:r>
              <a:rPr lang="en-US" altLang="en-US" b="1" dirty="0" smtClean="0">
                <a:cs typeface="B Lotus" panose="00000400000000000000" pitchFamily="2" charset="-78"/>
              </a:rPr>
              <a:t> </a:t>
            </a:r>
            <a:r>
              <a:rPr lang="fa-IR" altLang="en-US" b="1" dirty="0" smtClean="0">
                <a:cs typeface="B Lotus" panose="00000400000000000000" pitchFamily="2" charset="-78"/>
              </a:rPr>
              <a:t>     </a:t>
            </a:r>
            <a:r>
              <a:rPr lang="en-US" altLang="en-US" b="1" dirty="0" smtClean="0">
                <a:cs typeface="B Lotus" panose="00000400000000000000" pitchFamily="2" charset="-78"/>
              </a:rPr>
              <a:t> </a:t>
            </a:r>
            <a:r>
              <a:rPr lang="fa-IR" altLang="en-US" b="1" dirty="0" smtClean="0">
                <a:cs typeface="B Lotus" panose="00000400000000000000" pitchFamily="2" charset="-78"/>
              </a:rPr>
              <a:t>              </a:t>
            </a:r>
            <a:endParaRPr lang="en-US" altLang="en-US" b="1" dirty="0" smtClean="0">
              <a:cs typeface="B Lotus" panose="00000400000000000000" pitchFamily="2" charset="-78"/>
            </a:endParaRPr>
          </a:p>
          <a:p>
            <a:pPr eaLnBrk="1" hangingPunct="1"/>
            <a:r>
              <a:rPr lang="en-US" altLang="en-US" b="1" dirty="0" smtClean="0"/>
              <a:t>Pethidine</a:t>
            </a:r>
            <a:r>
              <a:rPr lang="en-US" altLang="en-US" i="1" dirty="0" smtClean="0"/>
              <a:t> (</a:t>
            </a:r>
            <a:r>
              <a:rPr lang="en-US" altLang="en-US" b="1" dirty="0" smtClean="0"/>
              <a:t>Meperidine)</a:t>
            </a:r>
            <a:r>
              <a:rPr lang="en-US" altLang="en-US" i="1" dirty="0" smtClean="0"/>
              <a:t> AMP            </a:t>
            </a:r>
            <a:r>
              <a:rPr lang="fa-IR" altLang="en-US" b="1" dirty="0" smtClean="0">
                <a:cs typeface="B Lotus" panose="00000400000000000000" pitchFamily="2" charset="-78"/>
              </a:rPr>
              <a:t>پتیدین</a:t>
            </a:r>
            <a:endParaRPr lang="en-US" altLang="en-US" b="1" dirty="0" smtClean="0">
              <a:cs typeface="B Lotus" panose="00000400000000000000" pitchFamily="2" charset="-78"/>
            </a:endParaRPr>
          </a:p>
          <a:p>
            <a:pPr eaLnBrk="1" hangingPunct="1"/>
            <a:endParaRPr lang="fa-IR" altLang="en-US" b="1" dirty="0" smtClean="0">
              <a:cs typeface="B Lotus" panose="00000400000000000000" pitchFamily="2" charset="-78"/>
            </a:endParaRPr>
          </a:p>
        </p:txBody>
      </p:sp>
      <p:sp>
        <p:nvSpPr>
          <p:cNvPr id="25604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5605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1127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A73541-FED7-4E8A-8353-DF15AEE93488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/>
          </a:p>
        </p:txBody>
      </p:sp>
      <p:pic>
        <p:nvPicPr>
          <p:cNvPr id="1127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40" b="20032"/>
          <a:stretch>
            <a:fillRect/>
          </a:stretch>
        </p:blipFill>
        <p:spPr bwMode="auto">
          <a:xfrm>
            <a:off x="2057400" y="4708525"/>
            <a:ext cx="30480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0" r="43750" b="10001"/>
          <a:stretch>
            <a:fillRect/>
          </a:stretch>
        </p:blipFill>
        <p:spPr bwMode="auto">
          <a:xfrm>
            <a:off x="785813" y="4195763"/>
            <a:ext cx="65087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762000" y="-12700"/>
            <a:ext cx="8229600" cy="1003300"/>
          </a:xfrm>
        </p:spPr>
        <p:txBody>
          <a:bodyPr/>
          <a:lstStyle/>
          <a:p>
            <a:pPr algn="ctr" rtl="1" eaLnBrk="1" hangingPunct="1"/>
            <a:r>
              <a:rPr lang="fa-IR" altLang="en-US" sz="3600" b="1" smtClean="0">
                <a:cs typeface="B Lotus" panose="00000400000000000000" pitchFamily="2" charset="-78"/>
              </a:rPr>
              <a:t>آگونیستهای قوی گیرنده </a:t>
            </a:r>
            <a:r>
              <a:rPr lang="el-GR" alt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600" b="1" smtClean="0">
                <a:cs typeface="B Lotus" panose="00000400000000000000" pitchFamily="2" charset="-78"/>
              </a:rPr>
              <a:t>: </a:t>
            </a:r>
            <a:r>
              <a:rPr lang="fa-IR" altLang="en-US" b="1" smtClean="0">
                <a:solidFill>
                  <a:srgbClr val="C00000"/>
                </a:solidFill>
                <a:cs typeface="B Lotus" panose="00000400000000000000" pitchFamily="2" charset="-78"/>
              </a:rPr>
              <a:t>مرفین</a:t>
            </a:r>
            <a:endParaRPr lang="en-US" altLang="en-US" smtClean="0">
              <a:solidFill>
                <a:srgbClr val="C00000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8763000" cy="6324600"/>
          </a:xfrm>
        </p:spPr>
        <p:txBody>
          <a:bodyPr rtlCol="0">
            <a:normAutofit fontScale="92500" lnSpcReduction="20000"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500" b="1" dirty="0" smtClean="0">
                <a:solidFill>
                  <a:srgbClr val="C00000"/>
                </a:solidFill>
                <a:cs typeface="B Lotus" pitchFamily="2" charset="-78"/>
              </a:rPr>
              <a:t>    </a:t>
            </a:r>
            <a:r>
              <a:rPr lang="fa-IR" sz="3500" b="1" dirty="0" smtClean="0">
                <a:solidFill>
                  <a:srgbClr val="C00000"/>
                </a:solidFill>
                <a:cs typeface="B Lotus" pitchFamily="2" charset="-78"/>
              </a:rPr>
              <a:t>فارماکوکینتیک: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3000" b="1" dirty="0" smtClean="0">
                <a:cs typeface="B Lotus" pitchFamily="2" charset="-78"/>
              </a:rPr>
              <a:t>بصورت خوراکی و تزریق </a:t>
            </a:r>
            <a:r>
              <a:rPr lang="en-US" sz="3000" b="1" dirty="0" smtClean="0">
                <a:cs typeface="B Lotus" pitchFamily="2" charset="-78"/>
              </a:rPr>
              <a:t>IM</a:t>
            </a:r>
            <a:r>
              <a:rPr lang="fa-IR" sz="3000" b="1" dirty="0" smtClean="0">
                <a:cs typeface="B Lotus" pitchFamily="2" charset="-78"/>
              </a:rPr>
              <a:t> ،</a:t>
            </a:r>
            <a:r>
              <a:rPr lang="en-US" sz="3000" b="1" dirty="0" smtClean="0">
                <a:cs typeface="B Lotus" pitchFamily="2" charset="-78"/>
              </a:rPr>
              <a:t>SC</a:t>
            </a:r>
            <a:r>
              <a:rPr lang="fa-IR" sz="3000" b="1" dirty="0" smtClean="0">
                <a:cs typeface="B Lotus" pitchFamily="2" charset="-78"/>
              </a:rPr>
              <a:t>،</a:t>
            </a:r>
            <a:r>
              <a:rPr lang="en-US" sz="3000" b="1" dirty="0" smtClean="0">
                <a:cs typeface="B Lotus" pitchFamily="2" charset="-78"/>
              </a:rPr>
              <a:t>IV</a:t>
            </a:r>
            <a:r>
              <a:rPr lang="fa-IR" sz="3000" b="1" dirty="0" smtClean="0">
                <a:cs typeface="B Lotus" pitchFamily="2" charset="-78"/>
              </a:rPr>
              <a:t> و اپیدورال مصرف </a:t>
            </a:r>
            <a:r>
              <a:rPr lang="fa-IR" sz="3000" b="1" dirty="0">
                <a:cs typeface="B Lotus" pitchFamily="2" charset="-78"/>
              </a:rPr>
              <a:t>میشود</a:t>
            </a:r>
            <a:r>
              <a:rPr lang="fa-IR" sz="3000" b="1" dirty="0" smtClean="0">
                <a:cs typeface="B Lotus" pitchFamily="2" charset="-78"/>
              </a:rPr>
              <a:t>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3000" b="1" dirty="0" smtClean="0">
                <a:cs typeface="B Lotus" pitchFamily="2" charset="-78"/>
              </a:rPr>
              <a:t>در حالت </a:t>
            </a:r>
            <a:r>
              <a:rPr lang="en-US" sz="3000" b="1" dirty="0"/>
              <a:t>patient-controlled analgesia (PCA)</a:t>
            </a:r>
            <a:r>
              <a:rPr lang="fa-IR" sz="3000" b="1" dirty="0" smtClean="0">
                <a:cs typeface="B Lotus" pitchFamily="2" charset="-78"/>
              </a:rPr>
              <a:t> (آنالجزی کنترل شده توسط بیمار) بصورت وریدی بکار میرود.</a:t>
            </a:r>
            <a:endParaRPr lang="fa-IR" sz="3000" b="1" dirty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3000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3000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3000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3000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3000" b="1" dirty="0" smtClean="0">
                <a:cs typeface="B Lotus" pitchFamily="2" charset="-78"/>
              </a:rPr>
              <a:t>بدلیل عبور اول کبدی فراهمی زیستی خوراکی آن کم است.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3000" b="1" dirty="0" smtClean="0">
                <a:cs typeface="B Lotus" pitchFamily="2" charset="-78"/>
              </a:rPr>
              <a:t>شروع اثر پس از تزریق</a:t>
            </a:r>
            <a:r>
              <a:rPr lang="en-US" sz="3000" b="1" dirty="0" smtClean="0">
                <a:cs typeface="B Lotus" pitchFamily="2" charset="-78"/>
              </a:rPr>
              <a:t> </a:t>
            </a:r>
            <a:r>
              <a:rPr lang="fa-IR" sz="3000" b="1" dirty="0" smtClean="0">
                <a:cs typeface="B Lotus" pitchFamily="2" charset="-78"/>
              </a:rPr>
              <a:t>عضلانی: 30-10 دقیقه، حداکثر اثر: 90-30 دقیقه، دوام اثر: 7-3 ساعت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sz="3000" b="1" dirty="0" smtClean="0">
                <a:cs typeface="B Lotus" pitchFamily="2" charset="-78"/>
              </a:rPr>
              <a:t>دوز مصرفی: </a:t>
            </a:r>
            <a:r>
              <a:rPr lang="en-US" sz="3000" b="1" dirty="0" smtClean="0">
                <a:cs typeface="B Lotus" pitchFamily="2" charset="-78"/>
              </a:rPr>
              <a:t>mg</a:t>
            </a:r>
            <a:r>
              <a:rPr lang="fa-IR" sz="3000" b="1" dirty="0" smtClean="0">
                <a:cs typeface="B Lotus" pitchFamily="2" charset="-78"/>
              </a:rPr>
              <a:t> 10</a:t>
            </a:r>
          </a:p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500" b="1" dirty="0">
                <a:solidFill>
                  <a:srgbClr val="C00000"/>
                </a:solidFill>
                <a:cs typeface="B Lotus" pitchFamily="2" charset="-78"/>
              </a:rPr>
              <a:t>کاربرد بالینی: </a:t>
            </a:r>
            <a:r>
              <a:rPr lang="fa-IR" sz="3000" b="1" dirty="0" smtClean="0">
                <a:cs typeface="B Lotus" pitchFamily="2" charset="-78"/>
              </a:rPr>
              <a:t>دردهای </a:t>
            </a:r>
            <a:r>
              <a:rPr lang="fa-IR" sz="3000" b="1" dirty="0">
                <a:cs typeface="B Lotus" pitchFamily="2" charset="-78"/>
              </a:rPr>
              <a:t>شدید و مداوم، دردهای ارتوپدی، درد ناشی از سرطان، </a:t>
            </a:r>
            <a:r>
              <a:rPr lang="en-US" sz="3000" b="1" dirty="0">
                <a:cs typeface="B Lotus" pitchFamily="2" charset="-78"/>
              </a:rPr>
              <a:t>MI</a:t>
            </a:r>
            <a:r>
              <a:rPr lang="fa-IR" sz="3000" b="1" dirty="0">
                <a:cs typeface="B Lotus" pitchFamily="2" charset="-78"/>
              </a:rPr>
              <a:t>، زایمان، کولیک </a:t>
            </a:r>
            <a:r>
              <a:rPr lang="fa-IR" sz="3000" b="1" dirty="0" smtClean="0">
                <a:cs typeface="B Lotus" pitchFamily="2" charset="-78"/>
              </a:rPr>
              <a:t>کلیوی، درمان ادم </a:t>
            </a:r>
            <a:r>
              <a:rPr lang="fa-IR" sz="3000" b="1" dirty="0">
                <a:cs typeface="B Lotus" pitchFamily="2" charset="-78"/>
              </a:rPr>
              <a:t>حاد </a:t>
            </a:r>
            <a:r>
              <a:rPr lang="fa-IR" sz="3000" b="1" dirty="0" smtClean="0">
                <a:cs typeface="B Lotus" pitchFamily="2" charset="-78"/>
              </a:rPr>
              <a:t>ریه 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sz="3000" b="1" dirty="0" smtClean="0">
              <a:cs typeface="B Lotus" pitchFamily="2" charset="-78"/>
            </a:endParaRPr>
          </a:p>
        </p:txBody>
      </p:sp>
      <p:sp>
        <p:nvSpPr>
          <p:cNvPr id="26628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6629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1331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9631808-1AA7-4B16-84C6-A10F74126BF2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/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2878138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438400"/>
            <a:ext cx="13509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3600" b="1" smtClean="0">
                <a:cs typeface="B Lotus" panose="00000400000000000000" pitchFamily="2" charset="-78"/>
              </a:rPr>
              <a:t>آگونیستهای قوی گیرنده </a:t>
            </a:r>
            <a:r>
              <a:rPr lang="el-GR" alt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600" b="1" smtClean="0">
                <a:cs typeface="B Lotus" panose="00000400000000000000" pitchFamily="2" charset="-78"/>
              </a:rPr>
              <a:t>: </a:t>
            </a:r>
            <a:r>
              <a:rPr lang="fa-IR" altLang="en-US" b="1" smtClean="0">
                <a:solidFill>
                  <a:srgbClr val="C00000"/>
                </a:solidFill>
                <a:cs typeface="B Lotus" panose="00000400000000000000" pitchFamily="2" charset="-78"/>
              </a:rPr>
              <a:t>مرفین</a:t>
            </a:r>
            <a:endParaRPr lang="en-US" altLang="en-US" smtClean="0">
              <a:solidFill>
                <a:srgbClr val="C00000"/>
              </a:solidFill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334000"/>
          </a:xfrm>
        </p:spPr>
        <p:txBody>
          <a:bodyPr rtlCol="0">
            <a:normAutofit lnSpcReduction="10000"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اثر بر سیستم های بدن: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اثر بر </a:t>
            </a:r>
            <a:r>
              <a:rPr lang="en-US" b="1" dirty="0" smtClean="0">
                <a:solidFill>
                  <a:srgbClr val="C00000"/>
                </a:solidFill>
                <a:cs typeface="B Lotus" pitchFamily="2" charset="-78"/>
              </a:rPr>
              <a:t>CNS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: </a:t>
            </a:r>
            <a:r>
              <a:rPr lang="fa-IR" b="1" dirty="0" smtClean="0">
                <a:cs typeface="B Lotus" pitchFamily="2" charset="-78"/>
              </a:rPr>
              <a:t>دپرسیون (تضعیف)، آنالجزی، خواب آلودگی، اوفوری، </a:t>
            </a:r>
            <a:r>
              <a:rPr lang="fa-IR" b="1" dirty="0">
                <a:cs typeface="B Lotus" pitchFamily="2" charset="-78"/>
              </a:rPr>
              <a:t>دپرسیون </a:t>
            </a:r>
            <a:r>
              <a:rPr lang="fa-IR" b="1" dirty="0" smtClean="0">
                <a:cs typeface="B Lotus" pitchFamily="2" charset="-78"/>
              </a:rPr>
              <a:t>تنفسی، مهار سرفه، احساس گرما، تهوع و استفراغ (بدلیل تحریک مرکز استفراغ و اثر بر وستیبولار)، میوز (مردمک ته سنجاقی)، سفتی عضلات تنه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اثرات محیطی: </a:t>
            </a:r>
            <a:r>
              <a:rPr lang="fa-IR" b="1" dirty="0" smtClean="0">
                <a:cs typeface="B Lotus" pitchFamily="2" charset="-78"/>
              </a:rPr>
              <a:t>هیپوتانسیون، برادیکاردی، یبوست، کولیک صفراوی، کهیر، تعریق، قرمزی چشم </a:t>
            </a:r>
            <a:r>
              <a:rPr lang="fa-IR" b="1" dirty="0">
                <a:cs typeface="B Lotus" pitchFamily="2" charset="-78"/>
              </a:rPr>
              <a:t>و </a:t>
            </a:r>
            <a:r>
              <a:rPr lang="fa-IR" b="1" dirty="0" smtClean="0">
                <a:cs typeface="B Lotus" pitchFamily="2" charset="-78"/>
              </a:rPr>
              <a:t>خارش پوست (بدلیل ترشح هیستامین از ماست سلها)، </a:t>
            </a:r>
            <a:r>
              <a:rPr lang="fa-IR" b="1" dirty="0" smtClean="0">
                <a:latin typeface="Arial"/>
              </a:rPr>
              <a:t>↓</a:t>
            </a:r>
            <a:r>
              <a:rPr lang="fa-IR" b="1" dirty="0" smtClean="0">
                <a:cs typeface="B Lotus" pitchFamily="2" charset="-78"/>
              </a:rPr>
              <a:t>ادرار (ترشح </a:t>
            </a:r>
            <a:r>
              <a:rPr lang="en-US" b="1" dirty="0" smtClean="0">
                <a:cs typeface="B Lotus" pitchFamily="2" charset="-78"/>
              </a:rPr>
              <a:t>ADH</a:t>
            </a:r>
            <a:r>
              <a:rPr lang="fa-IR" b="1" dirty="0" smtClean="0">
                <a:cs typeface="B Lotus" pitchFamily="2" charset="-78"/>
              </a:rPr>
              <a:t> و اسپاسم اسفنکتر</a:t>
            </a:r>
            <a:r>
              <a:rPr lang="en-US" b="1" dirty="0" smtClean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مثانه)، اختلال جنسی، آمنوره (</a:t>
            </a:r>
            <a:r>
              <a:rPr lang="fa-IR" b="1" dirty="0" smtClean="0">
                <a:latin typeface="Arial"/>
              </a:rPr>
              <a:t>↑</a:t>
            </a:r>
            <a:r>
              <a:rPr lang="fa-IR" b="1" dirty="0" smtClean="0">
                <a:cs typeface="B Lotus" pitchFamily="2" charset="-78"/>
              </a:rPr>
              <a:t>پرولاکتین)، طولانی شدن زایمان (</a:t>
            </a:r>
            <a:r>
              <a:rPr lang="fa-IR" b="1" dirty="0" smtClean="0">
                <a:latin typeface="Times New Roman"/>
                <a:cs typeface="Times New Roman"/>
              </a:rPr>
              <a:t>↓</a:t>
            </a:r>
            <a:r>
              <a:rPr lang="fa-IR" b="1" dirty="0" smtClean="0">
                <a:cs typeface="B Lotus" pitchFamily="2" charset="-78"/>
              </a:rPr>
              <a:t>تون رحم)، هیپرگلیسمی</a:t>
            </a:r>
            <a:endParaRPr lang="en-US" dirty="0"/>
          </a:p>
        </p:txBody>
      </p:sp>
      <p:sp>
        <p:nvSpPr>
          <p:cNvPr id="27652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7653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1536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3CD051-EBA5-4406-A7AD-6862C9D5C4DE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3600" b="1" smtClean="0">
                <a:cs typeface="B Lotus" panose="00000400000000000000" pitchFamily="2" charset="-78"/>
              </a:rPr>
              <a:t>آگونیستهای قوی گیرنده </a:t>
            </a:r>
            <a:r>
              <a:rPr lang="el-GR" alt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600" b="1" smtClean="0">
                <a:cs typeface="B Lotus" panose="00000400000000000000" pitchFamily="2" charset="-78"/>
              </a:rPr>
              <a:t>:</a:t>
            </a:r>
            <a:endParaRPr lang="en-US" altLang="en-US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470025"/>
            <a:ext cx="8763000" cy="5334000"/>
          </a:xfrm>
        </p:spPr>
        <p:txBody>
          <a:bodyPr rtlCol="0">
            <a:normAutofit fontScale="77500" lnSpcReduction="20000"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900" b="1" dirty="0" smtClean="0">
                <a:solidFill>
                  <a:srgbClr val="C00000"/>
                </a:solidFill>
                <a:cs typeface="B Lotus" pitchFamily="2" charset="-78"/>
              </a:rPr>
              <a:t>متادون:</a:t>
            </a:r>
            <a:endParaRPr lang="en-US" sz="3900" dirty="0">
              <a:solidFill>
                <a:srgbClr val="C00000"/>
              </a:solidFill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یک اپیوئید صناعی است.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بصورت خوراکی، </a:t>
            </a:r>
            <a:r>
              <a:rPr lang="en-US" b="1" dirty="0" smtClean="0">
                <a:cs typeface="B Lotus" pitchFamily="2" charset="-78"/>
              </a:rPr>
              <a:t>IV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>
                <a:cs typeface="B Lotus" pitchFamily="2" charset="-78"/>
              </a:rPr>
              <a:t>و </a:t>
            </a:r>
            <a:r>
              <a:rPr lang="en-US" b="1" dirty="0">
                <a:cs typeface="B Lotus" pitchFamily="2" charset="-78"/>
              </a:rPr>
              <a:t>SC</a:t>
            </a:r>
            <a:r>
              <a:rPr lang="fa-IR" b="1" dirty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و نخاعی مصرف </a:t>
            </a:r>
            <a:r>
              <a:rPr lang="fa-IR" b="1" dirty="0">
                <a:cs typeface="B Lotus" pitchFamily="2" charset="-78"/>
              </a:rPr>
              <a:t>میشود.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solidFill>
                  <a:srgbClr val="663300"/>
                </a:solidFill>
                <a:cs typeface="B Lotus" pitchFamily="2" charset="-78"/>
              </a:rPr>
              <a:t>نیمه عمر طولانی </a:t>
            </a:r>
            <a:r>
              <a:rPr lang="fa-IR" b="1" dirty="0" smtClean="0">
                <a:cs typeface="B Lotus" pitchFamily="2" charset="-78"/>
              </a:rPr>
              <a:t>(36-24ساعت</a:t>
            </a:r>
            <a:r>
              <a:rPr lang="fa-IR" b="1" dirty="0">
                <a:cs typeface="B Lotus" pitchFamily="2" charset="-78"/>
              </a:rPr>
              <a:t>) </a:t>
            </a:r>
            <a:r>
              <a:rPr lang="fa-IR" b="1" dirty="0" smtClean="0">
                <a:cs typeface="B Lotus" pitchFamily="2" charset="-78"/>
              </a:rPr>
              <a:t>دارد.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به عنوان ضددرد با دوز </a:t>
            </a:r>
            <a:r>
              <a:rPr lang="en-US" b="1" dirty="0" smtClean="0">
                <a:cs typeface="B Lotus" pitchFamily="2" charset="-78"/>
              </a:rPr>
              <a:t>mg</a:t>
            </a:r>
            <a:r>
              <a:rPr lang="fa-IR" b="1" dirty="0" smtClean="0">
                <a:cs typeface="B Lotus" pitchFamily="2" charset="-78"/>
              </a:rPr>
              <a:t> 10 بکار میرود.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کاربرد اصلی آن در درمان </a:t>
            </a:r>
            <a:r>
              <a:rPr lang="fa-IR" b="1" dirty="0" smtClean="0">
                <a:solidFill>
                  <a:srgbClr val="663300"/>
                </a:solidFill>
                <a:cs typeface="B Lotus" pitchFamily="2" charset="-78"/>
              </a:rPr>
              <a:t>علائم سندرم قطع مصرف مخدرها</a:t>
            </a:r>
            <a:endParaRPr lang="en-US" b="1" dirty="0" smtClean="0">
              <a:solidFill>
                <a:srgbClr val="663300"/>
              </a:solidFill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 smtClean="0">
                <a:solidFill>
                  <a:srgbClr val="663300"/>
                </a:solidFill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و</a:t>
            </a:r>
            <a:r>
              <a:rPr lang="fa-IR" b="1" dirty="0" smtClean="0">
                <a:solidFill>
                  <a:srgbClr val="663300"/>
                </a:solidFill>
                <a:cs typeface="B Lotus" pitchFamily="2" charset="-78"/>
              </a:rPr>
              <a:t> ترک اعتیاد </a:t>
            </a:r>
            <a:r>
              <a:rPr lang="fa-IR" b="1" dirty="0" smtClean="0">
                <a:cs typeface="B Lotus" pitchFamily="2" charset="-78"/>
              </a:rPr>
              <a:t>است، زیرا تحمل و وابستگی به آن آهسته تر از </a:t>
            </a:r>
            <a:endParaRPr lang="en-US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None/>
              <a:defRPr/>
            </a:pPr>
            <a:r>
              <a:rPr lang="fa-IR" b="1" dirty="0" smtClean="0">
                <a:cs typeface="B Lotus" pitchFamily="2" charset="-78"/>
              </a:rPr>
              <a:t>مرفین است و اوفوری ایجاد نمیکند.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b="1" dirty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900" b="1" dirty="0" smtClean="0">
                <a:solidFill>
                  <a:srgbClr val="C00000"/>
                </a:solidFill>
                <a:cs typeface="B Lotus" pitchFamily="2" charset="-78"/>
              </a:rPr>
              <a:t>فنتانیل (و مشتقاتش):</a:t>
            </a:r>
            <a:endParaRPr lang="fa-IR" sz="3900" b="1" dirty="0">
              <a:solidFill>
                <a:srgbClr val="C00000"/>
              </a:solidFill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>
                <a:cs typeface="B Lotus" pitchFamily="2" charset="-78"/>
              </a:rPr>
              <a:t>در دردهای متناوب بصورت ترانس درمال و </a:t>
            </a:r>
            <a:endParaRPr lang="en-US" b="1" dirty="0" smtClean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defRPr/>
            </a:pPr>
            <a:r>
              <a:rPr lang="fa-IR" b="1" dirty="0" smtClean="0">
                <a:cs typeface="B Lotus" pitchFamily="2" charset="-78"/>
              </a:rPr>
              <a:t>بعنوان داروی </a:t>
            </a:r>
            <a:r>
              <a:rPr lang="fa-IR" b="1" dirty="0">
                <a:cs typeface="B Lotus" pitchFamily="2" charset="-78"/>
              </a:rPr>
              <a:t>کمکی در بیهوشی بصورت </a:t>
            </a:r>
            <a:r>
              <a:rPr lang="fa-IR" b="1" dirty="0" smtClean="0">
                <a:cs typeface="B Lotus" pitchFamily="2" charset="-78"/>
              </a:rPr>
              <a:t>تزریقی</a:t>
            </a:r>
            <a:endParaRPr lang="en-US" b="1" dirty="0" smtClean="0">
              <a:cs typeface="B Lotus" pitchFamily="2" charset="-78"/>
            </a:endParaRPr>
          </a:p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>
                <a:cs typeface="B Lotus" pitchFamily="2" charset="-78"/>
              </a:rPr>
              <a:t> </a:t>
            </a:r>
            <a:r>
              <a:rPr lang="en-US" b="1" dirty="0" smtClean="0">
                <a:cs typeface="B Lotus" pitchFamily="2" charset="-78"/>
              </a:rPr>
              <a:t>   </a:t>
            </a:r>
            <a:r>
              <a:rPr lang="fa-IR" b="1" dirty="0" smtClean="0">
                <a:cs typeface="B Lotus" pitchFamily="2" charset="-78"/>
              </a:rPr>
              <a:t> </a:t>
            </a:r>
            <a:r>
              <a:rPr lang="fa-IR" b="1" dirty="0">
                <a:cs typeface="B Lotus" pitchFamily="2" charset="-78"/>
              </a:rPr>
              <a:t>بکار میرود.   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b="1" dirty="0" smtClean="0">
              <a:cs typeface="B Lotus" pitchFamily="2" charset="-78"/>
            </a:endParaRPr>
          </a:p>
        </p:txBody>
      </p:sp>
      <p:sp>
        <p:nvSpPr>
          <p:cNvPr id="28676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174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06B9C7-DBBD-44CF-8D77-344FE7FBCF48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/>
          </a:p>
        </p:txBody>
      </p:sp>
      <p:pic>
        <p:nvPicPr>
          <p:cNvPr id="1741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1" t="4668" r="32721"/>
          <a:stretch>
            <a:fillRect/>
          </a:stretch>
        </p:blipFill>
        <p:spPr bwMode="auto">
          <a:xfrm>
            <a:off x="0" y="34925"/>
            <a:ext cx="2057400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3" t="6216" b="34525"/>
          <a:stretch>
            <a:fillRect/>
          </a:stretch>
        </p:blipFill>
        <p:spPr bwMode="auto">
          <a:xfrm>
            <a:off x="0" y="2667000"/>
            <a:ext cx="19113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 t="10036" r="3889" b="6921"/>
          <a:stretch>
            <a:fillRect/>
          </a:stretch>
        </p:blipFill>
        <p:spPr bwMode="auto">
          <a:xfrm>
            <a:off x="6350" y="4781550"/>
            <a:ext cx="266065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9" r="20287"/>
          <a:stretch>
            <a:fillRect/>
          </a:stretch>
        </p:blipFill>
        <p:spPr bwMode="auto">
          <a:xfrm>
            <a:off x="2744788" y="4429125"/>
            <a:ext cx="5937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9372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3600" b="1" smtClean="0">
                <a:cs typeface="B Lotus" panose="00000400000000000000" pitchFamily="2" charset="-78"/>
              </a:rPr>
              <a:t>آگونیستهای قوی گیرنده </a:t>
            </a:r>
            <a:r>
              <a:rPr lang="el-GR" altLang="en-US" sz="3600" b="1" smtClean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sz="3600" b="1" smtClean="0">
                <a:cs typeface="B Lotus" panose="00000400000000000000" pitchFamily="2" charset="-78"/>
              </a:rPr>
              <a:t>:</a:t>
            </a:r>
            <a:endParaRPr lang="en-US" altLang="en-US" sz="36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1763"/>
            <a:ext cx="8610600" cy="5486400"/>
          </a:xfrm>
        </p:spPr>
        <p:txBody>
          <a:bodyPr rtlCol="0">
            <a:normAutofit/>
          </a:bodyPr>
          <a:lstStyle/>
          <a:p>
            <a:pPr marL="0" indent="0" algn="r" rt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         پتیدین </a:t>
            </a:r>
            <a:r>
              <a:rPr lang="fa-IR" sz="3600" b="1" dirty="0">
                <a:solidFill>
                  <a:srgbClr val="C00000"/>
                </a:solidFill>
                <a:cs typeface="B Lotus" pitchFamily="2" charset="-78"/>
              </a:rPr>
              <a:t>(مپریدین</a:t>
            </a:r>
            <a:r>
              <a:rPr lang="fa-IR" sz="3600" b="1" dirty="0" smtClean="0">
                <a:solidFill>
                  <a:srgbClr val="C00000"/>
                </a:solidFill>
                <a:cs typeface="B Lotus" pitchFamily="2" charset="-78"/>
              </a:rPr>
              <a:t>)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در بدن به متابولیت سمی نورمپریدین تبدیل میشود که م</a:t>
            </a:r>
            <a:r>
              <a:rPr lang="fa-IR" b="1" dirty="0">
                <a:cs typeface="B Lotus" pitchFamily="2" charset="-78"/>
              </a:rPr>
              <a:t>و</a:t>
            </a:r>
            <a:r>
              <a:rPr lang="fa-IR" b="1" dirty="0" smtClean="0">
                <a:cs typeface="B Lotus" pitchFamily="2" charset="-78"/>
              </a:rPr>
              <a:t>جب تحریک </a:t>
            </a:r>
            <a:r>
              <a:rPr lang="en-US" b="1" dirty="0" smtClean="0">
                <a:cs typeface="B Lotus" pitchFamily="2" charset="-78"/>
              </a:rPr>
              <a:t>CNS</a:t>
            </a:r>
            <a:r>
              <a:rPr lang="fa-IR" b="1" dirty="0" smtClean="0">
                <a:cs typeface="B Lotus" pitchFamily="2" charset="-78"/>
              </a:rPr>
              <a:t> و تشنج میشود.</a:t>
            </a:r>
            <a:endParaRPr lang="fa-IR" b="1" dirty="0">
              <a:cs typeface="B Lotus" pitchFamily="2" charset="-78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نیمه عمر طولانی (36-24ساعت</a:t>
            </a:r>
            <a:r>
              <a:rPr lang="fa-IR" b="1" dirty="0">
                <a:cs typeface="B Lotus" pitchFamily="2" charset="-78"/>
              </a:rPr>
              <a:t>) </a:t>
            </a:r>
            <a:r>
              <a:rPr lang="fa-IR" b="1" dirty="0" smtClean="0">
                <a:cs typeface="B Lotus" pitchFamily="2" charset="-78"/>
              </a:rPr>
              <a:t>دارد.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>
                <a:cs typeface="B Lotus" pitchFamily="2" charset="-78"/>
              </a:rPr>
              <a:t>ق</a:t>
            </a:r>
            <a:r>
              <a:rPr lang="fa-IR" b="1" dirty="0" smtClean="0">
                <a:cs typeface="B Lotus" pitchFamily="2" charset="-78"/>
              </a:rPr>
              <a:t>درت اثر کمتر از مرفین دارد (دوز مصرفی: </a:t>
            </a:r>
            <a:r>
              <a:rPr lang="en-US" b="1" dirty="0" smtClean="0">
                <a:cs typeface="B Lotus" pitchFamily="2" charset="-78"/>
              </a:rPr>
              <a:t>mg</a:t>
            </a:r>
            <a:r>
              <a:rPr lang="fa-IR" b="1" dirty="0" smtClean="0">
                <a:cs typeface="B Lotus" pitchFamily="2" charset="-78"/>
              </a:rPr>
              <a:t> 100-60).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بدلیل </a:t>
            </a:r>
            <a:r>
              <a:rPr lang="fa-IR" b="1" dirty="0">
                <a:cs typeface="B Lotus" pitchFamily="2" charset="-78"/>
              </a:rPr>
              <a:t>دپرسیون تنفسی </a:t>
            </a:r>
            <a:r>
              <a:rPr lang="fa-IR" b="1" dirty="0" smtClean="0">
                <a:cs typeface="B Lotus" pitchFamily="2" charset="-78"/>
              </a:rPr>
              <a:t>کمتر در نوزاد، هنگام زایمان بکار میرود.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Lotus" pitchFamily="2" charset="-78"/>
              </a:rPr>
              <a:t>عوارض شبه آتروپین دارد (میدریاز، خشکی دهان، تاکیکاردی، هیجان و هذیان) که با نالوکسون درمان نمیشود.</a:t>
            </a:r>
          </a:p>
          <a:p>
            <a:pPr algn="r" rtl="1" eaLnBrk="1" fontAlgn="auto" hangingPunct="1">
              <a:spcAft>
                <a:spcPts val="0"/>
              </a:spcAft>
              <a:defRPr/>
            </a:pPr>
            <a:endParaRPr lang="fa-IR" b="1" dirty="0" smtClean="0">
              <a:cs typeface="B Lotus" pitchFamily="2" charset="-78"/>
            </a:endParaRPr>
          </a:p>
        </p:txBody>
      </p:sp>
      <p:sp>
        <p:nvSpPr>
          <p:cNvPr id="29700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1946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F46E62-D8FC-4640-AA1A-1B1387D885AC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200"/>
          </a:p>
        </p:txBody>
      </p:sp>
      <p:pic>
        <p:nvPicPr>
          <p:cNvPr id="1946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" t="13693" r="14937" b="8852"/>
          <a:stretch>
            <a:fillRect/>
          </a:stretch>
        </p:blipFill>
        <p:spPr bwMode="auto">
          <a:xfrm>
            <a:off x="0" y="0"/>
            <a:ext cx="28448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pPr algn="ctr" rtl="1" eaLnBrk="1" hangingPunct="1"/>
            <a:r>
              <a:rPr lang="fa-IR" altLang="en-US" sz="4000" b="1" smtClean="0">
                <a:cs typeface="B Lotus" panose="00000400000000000000" pitchFamily="2" charset="-78"/>
              </a:rPr>
              <a:t>داروهای ضد درد مخدر (اپیوئیدی)</a:t>
            </a:r>
            <a:endParaRPr lang="en-US" altLang="en-US" sz="4000" smtClean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/>
          <a:lstStyle/>
          <a:p>
            <a:pPr algn="r" rtl="1" eaLnBrk="1" hangingPunct="1"/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آگونیست های ضعیف تا متوسط گیرنده های </a:t>
            </a:r>
            <a:r>
              <a:rPr lang="el-GR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fa-IR" altLang="en-US" b="1" dirty="0" smtClean="0">
                <a:solidFill>
                  <a:srgbClr val="C00000"/>
                </a:solidFill>
                <a:cs typeface="B Lotus" panose="00000400000000000000" pitchFamily="2" charset="-78"/>
              </a:rPr>
              <a:t>:</a:t>
            </a:r>
          </a:p>
          <a:p>
            <a:pPr eaLnBrk="1" hangingPunct="1"/>
            <a:r>
              <a:rPr lang="en-US" altLang="en-US" b="1" dirty="0" smtClean="0"/>
              <a:t>Codeine Phosphate </a:t>
            </a:r>
            <a:r>
              <a:rPr lang="en-US" altLang="en-US" i="1" dirty="0" smtClean="0"/>
              <a:t>TAB</a:t>
            </a:r>
            <a:r>
              <a:rPr lang="fa-IR" altLang="en-US" b="1" dirty="0" smtClean="0">
                <a:cs typeface="B Lotus" panose="00000400000000000000" pitchFamily="2" charset="-78"/>
              </a:rPr>
              <a:t>کدئین                        </a:t>
            </a:r>
            <a:endParaRPr lang="fa-IR" altLang="en-US" b="1" i="1" dirty="0" smtClean="0">
              <a:cs typeface="B Lotus" panose="00000400000000000000" pitchFamily="2" charset="-78"/>
            </a:endParaRPr>
          </a:p>
          <a:p>
            <a:pPr eaLnBrk="1" hangingPunct="1"/>
            <a:r>
              <a:rPr lang="en-US" altLang="en-US" b="1" dirty="0" smtClean="0"/>
              <a:t>Oxycodone</a:t>
            </a:r>
            <a:r>
              <a:rPr lang="en-US" altLang="en-US" i="1" dirty="0" smtClean="0"/>
              <a:t> TAB</a:t>
            </a:r>
            <a:r>
              <a:rPr lang="fa-IR" altLang="en-US" b="1" dirty="0" smtClean="0">
                <a:cs typeface="B Lotus" panose="00000400000000000000" pitchFamily="2" charset="-78"/>
              </a:rPr>
              <a:t> اکسی کدون                             </a:t>
            </a:r>
            <a:endParaRPr lang="en-US" altLang="en-US" dirty="0" smtClean="0"/>
          </a:p>
          <a:p>
            <a:pPr eaLnBrk="1" hangingPunct="1"/>
            <a:r>
              <a:rPr lang="en-US" altLang="en-US" b="1" dirty="0" err="1" smtClean="0"/>
              <a:t>Diphenoxylate</a:t>
            </a:r>
            <a:r>
              <a:rPr lang="en-US" altLang="en-US" i="1" dirty="0" smtClean="0"/>
              <a:t> TAB</a:t>
            </a:r>
            <a:r>
              <a:rPr lang="fa-IR" altLang="en-US" b="1" dirty="0" smtClean="0">
                <a:cs typeface="B Lotus" panose="00000400000000000000" pitchFamily="2" charset="-78"/>
              </a:rPr>
              <a:t>      دیفنوکسیلات                       </a:t>
            </a:r>
            <a:endParaRPr lang="en-US" altLang="en-US" i="1" dirty="0" smtClean="0"/>
          </a:p>
          <a:p>
            <a:pPr eaLnBrk="1" hangingPunct="1"/>
            <a:r>
              <a:rPr lang="en-US" altLang="en-US" b="1" dirty="0" err="1" smtClean="0"/>
              <a:t>Loperamide</a:t>
            </a:r>
            <a:r>
              <a:rPr lang="en-US" altLang="en-US" i="1" dirty="0" smtClean="0"/>
              <a:t> </a:t>
            </a:r>
            <a:r>
              <a:rPr lang="en-US" altLang="en-US" sz="2800" i="1" dirty="0" smtClean="0"/>
              <a:t>SOLUTION, TAB, CAP                </a:t>
            </a:r>
            <a:r>
              <a:rPr lang="fa-IR" altLang="en-US" b="1" dirty="0" smtClean="0">
                <a:cs typeface="B Lotus" panose="00000400000000000000" pitchFamily="2" charset="-78"/>
              </a:rPr>
              <a:t>لوپرامید</a:t>
            </a:r>
            <a:r>
              <a:rPr lang="en-US" altLang="en-US" b="1" dirty="0" smtClean="0">
                <a:cs typeface="B Lotus" panose="00000400000000000000" pitchFamily="2" charset="-78"/>
              </a:rPr>
              <a:t> </a:t>
            </a:r>
          </a:p>
          <a:p>
            <a:pPr eaLnBrk="1" hangingPunct="1"/>
            <a:endParaRPr lang="fa-IR" altLang="en-US" b="1" dirty="0" smtClean="0">
              <a:cs typeface="B Lotus" panose="00000400000000000000" pitchFamily="2" charset="-78"/>
            </a:endParaRPr>
          </a:p>
        </p:txBody>
      </p:sp>
      <p:sp>
        <p:nvSpPr>
          <p:cNvPr id="30724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mtClean="0"/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  <p:sp>
        <p:nvSpPr>
          <p:cNvPr id="2151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AF0D47-8924-46A7-9AAC-9E67B896C253}" type="slidenum">
              <a:rPr lang="en-US" altLang="en-US" sz="12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200"/>
          </a:p>
        </p:txBody>
      </p:sp>
      <p:pic>
        <p:nvPicPr>
          <p:cNvPr id="2151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8" t="19604" b="17172"/>
          <a:stretch>
            <a:fillRect/>
          </a:stretch>
        </p:blipFill>
        <p:spPr bwMode="auto">
          <a:xfrm>
            <a:off x="2220913" y="4389438"/>
            <a:ext cx="338931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2666" r="16000" b="12666"/>
          <a:stretch>
            <a:fillRect/>
          </a:stretch>
        </p:blipFill>
        <p:spPr bwMode="auto">
          <a:xfrm>
            <a:off x="5907088" y="4386263"/>
            <a:ext cx="3084512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17999" b="12000"/>
          <a:stretch>
            <a:fillRect/>
          </a:stretch>
        </p:blipFill>
        <p:spPr bwMode="auto">
          <a:xfrm>
            <a:off x="53975" y="4102100"/>
            <a:ext cx="1868488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flectionsSeriesIGol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ReflectionsSeriesIGold</Template>
  <TotalTime>3074</TotalTime>
  <Words>1346</Words>
  <Application>Microsoft Office PowerPoint</Application>
  <PresentationFormat>On-screen Show (4:3)</PresentationFormat>
  <Paragraphs>163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 Lotus</vt:lpstr>
      <vt:lpstr>Calibri</vt:lpstr>
      <vt:lpstr>Times New Roman</vt:lpstr>
      <vt:lpstr>Wingdings</vt:lpstr>
      <vt:lpstr>ReflectionsSeriesIGold</vt:lpstr>
      <vt:lpstr>Opioid Analgesics </vt:lpstr>
      <vt:lpstr>داروهای ضد درد مخدر (اپیوئیدها)</vt:lpstr>
      <vt:lpstr>اثرات گیرنده های اپیوئیدی</vt:lpstr>
      <vt:lpstr>      داروهای ضد درد مخدر (اپیوئیدها)</vt:lpstr>
      <vt:lpstr>آگونیستهای قوی گیرنده μ: مرفین</vt:lpstr>
      <vt:lpstr>آگونیستهای قوی گیرنده μ: مرفین</vt:lpstr>
      <vt:lpstr>آگونیستهای قوی گیرنده μ:</vt:lpstr>
      <vt:lpstr>آگونیستهای قوی گیرنده μ:</vt:lpstr>
      <vt:lpstr>داروهای ضد درد مخدر (اپیوئیدی)</vt:lpstr>
      <vt:lpstr>آگونیست های ضعیف تا متوسط گیرنده های μ:</vt:lpstr>
      <vt:lpstr>داروهای ضد درد مخدر (اپیوئیدی)</vt:lpstr>
      <vt:lpstr>        داروهای متفرقه ضد درد مخدر (اپیوئیدی)</vt:lpstr>
      <vt:lpstr>عوارض جانبی و مسمومیت با اپیوئیدها</vt:lpstr>
      <vt:lpstr>عوارض جانبی و مسمومیت با اپیوئیدها</vt:lpstr>
      <vt:lpstr>آنتاگونیست های اپیوئیدی</vt:lpstr>
      <vt:lpstr>توصیه ها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Nonsteroidal Anti-Inflammatory Drugs (NSAIDs)</dc:title>
  <dc:creator>baran</dc:creator>
  <cp:lastModifiedBy>pharm</cp:lastModifiedBy>
  <cp:revision>198</cp:revision>
  <dcterms:created xsi:type="dcterms:W3CDTF">2011-03-01T19:45:21Z</dcterms:created>
  <dcterms:modified xsi:type="dcterms:W3CDTF">2025-10-20T10:38:00Z</dcterms:modified>
</cp:coreProperties>
</file>