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7" r:id="rId7"/>
    <p:sldId id="265" r:id="rId8"/>
    <p:sldId id="268" r:id="rId9"/>
    <p:sldId id="269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6600"/>
    <a:srgbClr val="FF6699"/>
    <a:srgbClr val="FCA96A"/>
    <a:srgbClr val="F5BFB9"/>
    <a:srgbClr val="FFFFCC"/>
    <a:srgbClr val="FF3300"/>
    <a:srgbClr val="CC3300"/>
    <a:srgbClr val="811111"/>
    <a:srgbClr val="A326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6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7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708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C6CB7B-CA25-4192-A0EB-A02CBFD202C7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709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48710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11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712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941F1-5ABE-42E6-B513-C281309A0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541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Picture 8" descr="jellyfish"/>
          <p:cNvPicPr>
            <a:picLocks noChangeAspect="1" noChangeArrowheads="1"/>
          </p:cNvPicPr>
          <p:nvPr/>
        </p:nvPicPr>
        <p:blipFill>
          <a:blip r:embed="rId2" cstate="print"/>
          <a:srcRect r="10933"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58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58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4858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58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58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97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9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9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70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7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7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7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7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67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fa-IR" noProof="0" smtClean="0"/>
          </a:p>
        </p:txBody>
      </p:sp>
      <p:sp>
        <p:nvSpPr>
          <p:cNvPr id="104866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6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7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80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8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8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8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8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58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590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59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59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92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869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9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9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4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50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51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52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5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55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8656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5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8658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65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60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6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6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6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6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7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7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702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1048703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870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70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70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1048686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1048687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4868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68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9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8" descr="jellyfishsmall"/>
          <p:cNvPicPr>
            <a:picLocks noChangeAspect="1" noChangeArrowheads="1"/>
          </p:cNvPicPr>
          <p:nvPr/>
        </p:nvPicPr>
        <p:blipFill>
          <a:blip r:embed="rId15" cstate="print"/>
          <a:srcRect l="12135" t="19395" r="47691"/>
          <a:stretch>
            <a:fillRect/>
          </a:stretch>
        </p:blipFill>
        <p:spPr bwMode="auto">
          <a:xfrm>
            <a:off x="6515100" y="3200400"/>
            <a:ext cx="26289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5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85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57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fld id="{9C478503-97B8-4587-AB23-803073651571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04857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04858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fld id="{4AF9B850-3206-47CE-A194-5E2DDE99A56E}" type="slidenum">
              <a:rPr lang="en-US" smtClean="0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Tahoma" pitchFamily="34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latin typeface="Tahoma" pitchFamily="34" charset="0"/>
              </a:rPr>
            </a:br>
            <a:r>
              <a:rPr lang="en-US" dirty="0" smtClean="0">
                <a:solidFill>
                  <a:srgbClr val="FFFF00"/>
                </a:solidFill>
                <a:latin typeface="Tahoma" pitchFamily="34" charset="0"/>
              </a:rPr>
              <a:t/>
            </a:r>
            <a:br>
              <a:rPr lang="en-US" dirty="0" smtClean="0">
                <a:solidFill>
                  <a:srgbClr val="FFFF00"/>
                </a:solidFill>
                <a:latin typeface="Tahoma" pitchFamily="34" charset="0"/>
              </a:rPr>
            </a:br>
            <a:r>
              <a:rPr lang="en-US" dirty="0" smtClean="0">
                <a:solidFill>
                  <a:srgbClr val="FFFF00"/>
                </a:solidFill>
                <a:latin typeface="Tahoma" pitchFamily="34" charset="0"/>
              </a:rPr>
              <a:t>Histamine, Antihistamines </a:t>
            </a:r>
            <a:br>
              <a:rPr lang="en-US" dirty="0" smtClean="0">
                <a:solidFill>
                  <a:srgbClr val="FFFF00"/>
                </a:solidFill>
                <a:latin typeface="Tahoma" pitchFamily="34" charset="0"/>
              </a:rPr>
            </a:br>
            <a:r>
              <a:rPr lang="en-US" dirty="0" smtClean="0">
                <a:solidFill>
                  <a:srgbClr val="FFFF00"/>
                </a:solidFill>
                <a:latin typeface="Tahoma" pitchFamily="34" charset="0"/>
              </a:rPr>
              <a:t>and</a:t>
            </a:r>
            <a:br>
              <a:rPr lang="en-US" dirty="0" smtClean="0">
                <a:solidFill>
                  <a:srgbClr val="FFFF00"/>
                </a:solidFill>
                <a:latin typeface="Tahoma" pitchFamily="34" charset="0"/>
              </a:rPr>
            </a:br>
            <a:r>
              <a:rPr lang="en-US" dirty="0" smtClean="0">
                <a:solidFill>
                  <a:srgbClr val="FFFF00"/>
                </a:solidFill>
                <a:latin typeface="Tahoma" pitchFamily="34" charset="0"/>
              </a:rPr>
              <a:t>Drugs Used in Asthma</a:t>
            </a:r>
            <a:endParaRPr lang="en-US" i="1" dirty="0">
              <a:solidFill>
                <a:srgbClr val="FFFF00"/>
              </a:solidFill>
              <a:cs typeface="B Mitra" pitchFamily="2" charset="-78"/>
            </a:endParaRPr>
          </a:p>
        </p:txBody>
      </p:sp>
      <p:sp>
        <p:nvSpPr>
          <p:cNvPr id="1048587" name="Subtitle 2"/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endParaRPr lang="en-US" dirty="0" smtClean="0"/>
          </a:p>
          <a:p>
            <a:endParaRPr lang="en-US" dirty="0" smtClean="0">
              <a:solidFill>
                <a:srgbClr val="FCA96A"/>
              </a:solidFill>
            </a:endParaRPr>
          </a:p>
          <a:p>
            <a:endParaRPr lang="en-US" dirty="0" smtClean="0">
              <a:solidFill>
                <a:srgbClr val="FCA96A"/>
              </a:solidFill>
            </a:endParaRPr>
          </a:p>
          <a:p>
            <a:r>
              <a:rPr lang="en-US" dirty="0" smtClean="0">
                <a:solidFill>
                  <a:srgbClr val="FCA96A"/>
                </a:solidFill>
              </a:rPr>
              <a:t>Dr </a:t>
            </a:r>
            <a:r>
              <a:rPr lang="en-US" dirty="0" err="1" smtClean="0">
                <a:solidFill>
                  <a:srgbClr val="FCA96A"/>
                </a:solidFill>
              </a:rPr>
              <a:t>Safaeian</a:t>
            </a:r>
            <a:endParaRPr lang="en-US" dirty="0" smtClean="0">
              <a:solidFill>
                <a:srgbClr val="FCA96A"/>
              </a:solidFill>
            </a:endParaRPr>
          </a:p>
          <a:p>
            <a:r>
              <a:rPr lang="fa-IR" b="1" i="1" dirty="0" smtClean="0">
                <a:solidFill>
                  <a:srgbClr val="FFFF00"/>
                </a:solidFill>
                <a:cs typeface="B Mitra" pitchFamily="2" charset="-78"/>
              </a:rPr>
              <a:t> </a:t>
            </a:r>
            <a:endParaRPr lang="en-US" b="1" i="1" dirty="0">
              <a:solidFill>
                <a:srgbClr val="FFFF00"/>
              </a:solidFill>
              <a:cs typeface="B Mitra" pitchFamily="2" charset="-78"/>
            </a:endParaRPr>
          </a:p>
        </p:txBody>
      </p:sp>
      <p:pic>
        <p:nvPicPr>
          <p:cNvPr id="2097154" name="Picture 3" descr="imagesCA4MB7UA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C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657600" y="0"/>
            <a:ext cx="1714512" cy="11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6934200" cy="685800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دسته بندی داروهای مهارکننده گیرنده (1</a:t>
            </a:r>
            <a:r>
              <a:rPr lang="en-US" sz="3800" b="1" dirty="0" smtClean="0">
                <a:cs typeface="B Mitra" pitchFamily="2" charset="-78"/>
              </a:rPr>
              <a:t>H</a:t>
            </a:r>
            <a:r>
              <a:rPr lang="fa-IR" sz="3800" b="1" dirty="0" smtClean="0">
                <a:cs typeface="B Mitra" pitchFamily="2" charset="-78"/>
              </a:rPr>
              <a:t>) و اثرات آنها</a:t>
            </a:r>
            <a:endParaRPr lang="en-US" sz="3800" b="1" dirty="0">
              <a:cs typeface="B Mitra" pitchFamily="2" charset="-78"/>
            </a:endParaRPr>
          </a:p>
        </p:txBody>
      </p:sp>
      <p:graphicFrame>
        <p:nvGraphicFramePr>
          <p:cNvPr id="419430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9175979"/>
              </p:ext>
            </p:extLst>
          </p:nvPr>
        </p:nvGraphicFramePr>
        <p:xfrm>
          <a:off x="76200" y="1437706"/>
          <a:ext cx="8915400" cy="1838894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953000"/>
                <a:gridCol w="3962400"/>
              </a:tblGrid>
              <a:tr h="1838894">
                <a:tc>
                  <a:txBody>
                    <a:bodyPr/>
                    <a:lstStyle/>
                    <a:p>
                      <a:endParaRPr lang="fa-IR" sz="2800" b="1" dirty="0" smtClean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8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طولانی اثر، آرام بخش ملایم</a:t>
                      </a:r>
                    </a:p>
                    <a:p>
                      <a:r>
                        <a:rPr lang="fa-IR" sz="28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ملایم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ملایم</a:t>
                      </a:r>
                      <a:endParaRPr lang="en-US" sz="2800" b="1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متفرقه:</a:t>
                      </a:r>
                      <a:endParaRPr lang="fa-IR" sz="2800" b="1" dirty="0" smtClean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لوراتادین (نسل دوم)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ستیریزین (نسل دوم)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کتوتیفن (نسل دوم) </a:t>
                      </a:r>
                      <a:endParaRPr lang="en-US" sz="28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28" y="3080380"/>
            <a:ext cx="1948543" cy="19485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0" y="3352531"/>
            <a:ext cx="2538413" cy="3352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5931" t="10169" r="6780"/>
          <a:stretch/>
        </p:blipFill>
        <p:spPr>
          <a:xfrm>
            <a:off x="5334000" y="3581400"/>
            <a:ext cx="1280669" cy="30852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24000" t="20816" r="14000"/>
          <a:stretch/>
        </p:blipFill>
        <p:spPr>
          <a:xfrm>
            <a:off x="6858000" y="3685325"/>
            <a:ext cx="2003708" cy="29813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9050" y="4819909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fa-IR" b="1" dirty="0" smtClean="0">
                <a:cs typeface="B Mitra"/>
              </a:rPr>
              <a:t>توصیه ها</a:t>
            </a:r>
            <a:endParaRPr lang="en-US" b="1" dirty="0">
              <a:cs typeface="B Mitra"/>
            </a:endParaRPr>
          </a:p>
        </p:txBody>
      </p:sp>
      <p:sp>
        <p:nvSpPr>
          <p:cNvPr id="1048601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4876800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FFFFFF"/>
                </a:solidFill>
                <a:cs typeface="B Mitra"/>
              </a:rPr>
              <a:t>مصرف کلرفنیرامین در آسم حاد ممنوع است.</a:t>
            </a:r>
          </a:p>
          <a:p>
            <a:pPr algn="r" rtl="1"/>
            <a:r>
              <a:rPr lang="fa-IR" b="1" dirty="0" smtClean="0">
                <a:solidFill>
                  <a:srgbClr val="FFFFFF"/>
                </a:solidFill>
                <a:cs typeface="B Mitra"/>
              </a:rPr>
              <a:t>اثر تضعیف کننده  </a:t>
            </a:r>
            <a:r>
              <a:rPr lang="en-US" sz="2800" b="1" dirty="0" smtClean="0">
                <a:solidFill>
                  <a:srgbClr val="FFFFFF"/>
                </a:solidFill>
                <a:cs typeface="B Mitra"/>
              </a:rPr>
              <a:t>CNS</a:t>
            </a:r>
            <a:r>
              <a:rPr lang="fa-IR" b="1" dirty="0" smtClean="0">
                <a:solidFill>
                  <a:srgbClr val="FFFFFF"/>
                </a:solidFill>
                <a:cs typeface="B Mitra"/>
              </a:rPr>
              <a:t> بدنبال مصرف همزمان با سایر داروهای  دپرسان</a:t>
            </a:r>
            <a:r>
              <a:rPr lang="en-US" b="1" dirty="0" smtClean="0">
                <a:solidFill>
                  <a:srgbClr val="FFFFFF"/>
                </a:solidFill>
                <a:cs typeface="B Mitra"/>
              </a:rPr>
              <a:t> CNS</a:t>
            </a:r>
            <a:r>
              <a:rPr lang="fa-IR" b="1" dirty="0" smtClean="0">
                <a:solidFill>
                  <a:srgbClr val="FFFFFF"/>
                </a:solidFill>
                <a:cs typeface="B Mitra"/>
              </a:rPr>
              <a:t> تشدید می شود.</a:t>
            </a:r>
          </a:p>
          <a:p>
            <a:pPr algn="r" rtl="1"/>
            <a:r>
              <a:rPr lang="fa-IR" b="1" dirty="0" smtClean="0">
                <a:solidFill>
                  <a:srgbClr val="FFFFFF"/>
                </a:solidFill>
                <a:cs typeface="B Mitra"/>
              </a:rPr>
              <a:t>مصرف آنتی هیستامین های با خاصیت آنتی موسکارینی در مبتلایان به گلوکوم، انسداد مثانه، هیپرتانسیون، احتباس ادرار و زخم معده و روده با احتیاط باید انجام شود.</a:t>
            </a:r>
          </a:p>
          <a:p>
            <a:pPr algn="r" rtl="1"/>
            <a:r>
              <a:rPr lang="fa-IR" b="1" dirty="0" smtClean="0">
                <a:solidFill>
                  <a:srgbClr val="FFFFFF"/>
                </a:solidFill>
                <a:cs typeface="B Mitra"/>
              </a:rPr>
              <a:t>در هنگام مصرف داروهای با خاصیت خواب آوری باید از رانندگی و انجام کارهای نیازمند دقت پرهیز نمود.  </a:t>
            </a:r>
            <a:endParaRPr lang="en-US" b="1" dirty="0">
              <a:solidFill>
                <a:srgbClr val="FFFFFF"/>
              </a:solidFill>
              <a:cs typeface="B Mit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آنتاگونیست های گیرنده 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H2</a:t>
            </a:r>
            <a:r>
              <a:rPr lang="fa-IR" sz="3800" b="1" dirty="0" smtClean="0">
                <a:cs typeface="B Mitra" pitchFamily="2" charset="-78"/>
              </a:rPr>
              <a:t> هیستامین</a:t>
            </a:r>
            <a:endParaRPr lang="en-US" sz="3800" dirty="0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462463"/>
          </a:xfrm>
        </p:spPr>
        <p:txBody>
          <a:bodyPr/>
          <a:lstStyle/>
          <a:p>
            <a:pPr algn="r" rtl="1"/>
            <a:r>
              <a:rPr lang="fa-IR" b="1" dirty="0" smtClean="0">
                <a:solidFill>
                  <a:srgbClr val="FFFFFF"/>
                </a:solidFill>
                <a:latin typeface="Times New Roman" pitchFamily="18" charset="0"/>
                <a:cs typeface="B Mitra" pitchFamily="2" charset="-78"/>
              </a:rPr>
              <a:t>سایمتیدین</a:t>
            </a:r>
            <a:r>
              <a:rPr lang="en-US" b="1" dirty="0" smtClean="0">
                <a:solidFill>
                  <a:srgbClr val="FFFFFF"/>
                </a:solidFill>
                <a:latin typeface="Times New Roman" pitchFamily="18" charset="0"/>
                <a:cs typeface="B Mitra" pitchFamily="2" charset="-78"/>
              </a:rPr>
              <a:t>   </a:t>
            </a:r>
          </a:p>
          <a:p>
            <a:pPr algn="r" rtl="1"/>
            <a:r>
              <a:rPr lang="fa-IR" b="1" dirty="0" smtClean="0">
                <a:solidFill>
                  <a:srgbClr val="FFFFFF"/>
                </a:solidFill>
                <a:latin typeface="Times New Roman" pitchFamily="18" charset="0"/>
                <a:cs typeface="B Mitra" pitchFamily="2" charset="-78"/>
              </a:rPr>
              <a:t>رانیتیدین</a:t>
            </a:r>
            <a:endParaRPr lang="en-US" b="1" dirty="0" smtClean="0">
              <a:solidFill>
                <a:srgbClr val="FFFFFF"/>
              </a:solidFill>
              <a:latin typeface="Times New Roman" pitchFamily="18" charset="0"/>
              <a:cs typeface="B Mitra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FFFF"/>
                </a:solidFill>
                <a:latin typeface="Times New Roman" pitchFamily="18" charset="0"/>
                <a:cs typeface="B Mitra" pitchFamily="2" charset="-78"/>
              </a:rPr>
              <a:t>فاموتیدین</a:t>
            </a:r>
            <a:r>
              <a:rPr lang="en-US" b="1" dirty="0" smtClean="0">
                <a:solidFill>
                  <a:srgbClr val="FFFFFF"/>
                </a:solidFill>
                <a:latin typeface="Times New Roman" pitchFamily="18" charset="0"/>
                <a:cs typeface="B Mitra" pitchFamily="2" charset="-78"/>
              </a:rPr>
              <a:t>      </a:t>
            </a:r>
          </a:p>
          <a:p>
            <a:pPr algn="r" rtl="1"/>
            <a:r>
              <a:rPr lang="fa-IR" b="1" dirty="0" smtClean="0">
                <a:solidFill>
                  <a:srgbClr val="FFFFFF"/>
                </a:solidFill>
                <a:latin typeface="Times New Roman" pitchFamily="18" charset="0"/>
                <a:cs typeface="B Mitra" pitchFamily="2" charset="-78"/>
              </a:rPr>
              <a:t>نیزاتیدین</a:t>
            </a:r>
            <a:endParaRPr lang="en-US" b="1" dirty="0" smtClean="0">
              <a:solidFill>
                <a:srgbClr val="FFFFFF"/>
              </a:solidFill>
              <a:latin typeface="Times New Roman" pitchFamily="18" charset="0"/>
              <a:cs typeface="B Mitra" pitchFamily="2" charset="-78"/>
            </a:endParaRPr>
          </a:p>
          <a:p>
            <a:pPr algn="r" rtl="1"/>
            <a:endParaRPr lang="fa-IR" b="1" dirty="0" smtClean="0">
              <a:cs typeface="B Mitra" pitchFamily="2" charset="-78"/>
            </a:endParaRPr>
          </a:p>
          <a:p>
            <a:pPr algn="r" rtl="1"/>
            <a:r>
              <a:rPr lang="fa-IR" b="1" dirty="0" smtClean="0">
                <a:solidFill>
                  <a:srgbClr val="FFFF00"/>
                </a:solidFill>
                <a:cs typeface="B Mitra" pitchFamily="2" charset="-78"/>
              </a:rPr>
              <a:t>مکانیسم اثر: </a:t>
            </a:r>
            <a:r>
              <a:rPr lang="fa-IR" b="1" dirty="0" smtClean="0">
                <a:solidFill>
                  <a:schemeClr val="tx1">
                    <a:lumMod val="60000"/>
                    <a:lumOff val="40000"/>
                  </a:schemeClr>
                </a:solidFill>
                <a:cs typeface="B Mitra" pitchFamily="2" charset="-78"/>
              </a:rPr>
              <a:t>مهار ترشح اسید معده با مهار رقابتی عمل هیستامین از طریق بلوک رسپتورهای </a:t>
            </a:r>
            <a:r>
              <a:rPr lang="en-US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H2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fa-IR" b="1" dirty="0" smtClean="0">
                <a:cs typeface="B Mitra" pitchFamily="2" charset="-78"/>
              </a:rPr>
              <a:t>هیستامین</a:t>
            </a:r>
            <a:endParaRPr lang="en-US" b="1" dirty="0">
              <a:cs typeface="B Mitra" pitchFamily="2" charset="-78"/>
            </a:endParaRPr>
          </a:p>
        </p:txBody>
      </p:sp>
      <p:sp>
        <p:nvSpPr>
          <p:cNvPr id="1048594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4310063"/>
          </a:xfrm>
        </p:spPr>
        <p:txBody>
          <a:bodyPr/>
          <a:lstStyle/>
          <a:p>
            <a:pPr algn="r" rtl="1"/>
            <a:r>
              <a:rPr lang="fa-IR" sz="2800" b="1" dirty="0" smtClean="0">
                <a:solidFill>
                  <a:srgbClr val="FFFFFF"/>
                </a:solidFill>
                <a:cs typeface="B Mitra" pitchFamily="2" charset="-78"/>
              </a:rPr>
              <a:t>یک آمین فعال بیولوژیک و یک نوروترانسمیتر است.</a:t>
            </a:r>
          </a:p>
          <a:p>
            <a:pPr algn="r" rtl="1"/>
            <a:endParaRPr lang="fa-IR" sz="2800" b="1" dirty="0" smtClean="0">
              <a:solidFill>
                <a:srgbClr val="FFFF00"/>
              </a:solidFill>
              <a:cs typeface="B Mitra" pitchFamily="2" charset="-78"/>
            </a:endParaRPr>
          </a:p>
          <a:p>
            <a:pPr algn="r" rtl="1"/>
            <a:r>
              <a:rPr lang="fa-IR" sz="2800" b="1" dirty="0" smtClean="0">
                <a:solidFill>
                  <a:srgbClr val="FFFF00"/>
                </a:solidFill>
                <a:cs typeface="B Mitra" pitchFamily="2" charset="-78"/>
              </a:rPr>
              <a:t>محل اصلی تولید و ذخیره: </a:t>
            </a:r>
            <a:r>
              <a:rPr lang="fa-IR" sz="2800" b="1" dirty="0" smtClean="0">
                <a:solidFill>
                  <a:srgbClr val="FFFFFF"/>
                </a:solidFill>
                <a:cs typeface="B Mitra" pitchFamily="2" charset="-78"/>
              </a:rPr>
              <a:t>ماست سل ها</a:t>
            </a:r>
            <a:r>
              <a:rPr lang="fa-IR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mast cells</a:t>
            </a:r>
            <a:r>
              <a:rPr lang="fa-IR" sz="2800" b="1" dirty="0" smtClean="0">
                <a:solidFill>
                  <a:srgbClr val="FFFFFF"/>
                </a:solidFill>
                <a:cs typeface="B Mitra" pitchFamily="2" charset="-78"/>
              </a:rPr>
              <a:t>) یا بازوفیل ها اما در </a:t>
            </a:r>
            <a:r>
              <a:rPr lang="en-US" sz="2800" b="1" dirty="0" smtClean="0">
                <a:solidFill>
                  <a:srgbClr val="FFFFFF"/>
                </a:solidFill>
                <a:cs typeface="B Mitra" pitchFamily="2" charset="-78"/>
              </a:rPr>
              <a:t>CNS</a:t>
            </a:r>
            <a:r>
              <a:rPr lang="fa-IR" sz="2800" b="1" dirty="0" smtClean="0">
                <a:solidFill>
                  <a:srgbClr val="FFFFFF"/>
                </a:solidFill>
                <a:cs typeface="B Mitra" pitchFamily="2" charset="-78"/>
              </a:rPr>
              <a:t>و سلولهای خاصی از معده (بعنوان محرک ترشح اسید) نیز یافت میشود.</a:t>
            </a:r>
          </a:p>
          <a:p>
            <a:pPr algn="r" rtl="1"/>
            <a:endParaRPr lang="fa-IR" sz="2800" b="1" dirty="0" smtClean="0">
              <a:solidFill>
                <a:srgbClr val="FFFF00"/>
              </a:solidFill>
              <a:cs typeface="B Mitra" pitchFamily="2" charset="-78"/>
            </a:endParaRPr>
          </a:p>
          <a:p>
            <a:pPr algn="r" rtl="1"/>
            <a:r>
              <a:rPr lang="fa-IR" sz="2800" b="1" dirty="0" smtClean="0">
                <a:solidFill>
                  <a:srgbClr val="FFFF00"/>
                </a:solidFill>
                <a:cs typeface="B Mitra" pitchFamily="2" charset="-78"/>
              </a:rPr>
              <a:t>آثار پاتولوژیک هیستامین: </a:t>
            </a:r>
            <a:r>
              <a:rPr lang="fa-IR" sz="2800" b="1" dirty="0" smtClean="0">
                <a:solidFill>
                  <a:srgbClr val="FFFFFF"/>
                </a:solidFill>
                <a:cs typeface="B Mitra" pitchFamily="2" charset="-78"/>
              </a:rPr>
              <a:t>آسیب بافتی، التهاب و آلرژی (از فرم ساده کهیر تا واکنش ازدیاد حساسیت و شوک آنافیلاکتیک)</a:t>
            </a:r>
          </a:p>
          <a:p>
            <a:pPr algn="r" rtl="1"/>
            <a:endParaRPr lang="fa-IR" sz="2800" b="1" dirty="0" smtClean="0">
              <a:solidFill>
                <a:srgbClr val="FFFF00"/>
              </a:solidFill>
              <a:cs typeface="B Mitra" pitchFamily="2" charset="-78"/>
            </a:endParaRPr>
          </a:p>
          <a:p>
            <a:pPr algn="r" rtl="1"/>
            <a:r>
              <a:rPr lang="fa-IR" sz="2800" b="1" dirty="0" smtClean="0">
                <a:solidFill>
                  <a:srgbClr val="FFFF00"/>
                </a:solidFill>
                <a:cs typeface="B Mitra" pitchFamily="2" charset="-78"/>
              </a:rPr>
              <a:t>آثار فارماکولوژیک: </a:t>
            </a:r>
            <a:r>
              <a:rPr lang="fa-IR" sz="2800" b="1" dirty="0" smtClean="0">
                <a:solidFill>
                  <a:srgbClr val="FFFFFF"/>
                </a:solidFill>
                <a:cs typeface="B Mitra" pitchFamily="2" charset="-78"/>
              </a:rPr>
              <a:t>از طریق رسپتورهای </a:t>
            </a:r>
            <a:r>
              <a:rPr lang="en-US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H1, H2, H3 </a:t>
            </a:r>
            <a:r>
              <a:rPr lang="fa-IR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Title 1"/>
          <p:cNvSpPr>
            <a:spLocks noGrp="1"/>
          </p:cNvSpPr>
          <p:nvPr>
            <p:ph type="title"/>
          </p:nvPr>
        </p:nvSpPr>
        <p:spPr>
          <a:xfrm>
            <a:off x="533400" y="-228600"/>
            <a:ext cx="8229600" cy="1143000"/>
          </a:xfrm>
        </p:spPr>
        <p:txBody>
          <a:bodyPr/>
          <a:lstStyle/>
          <a:p>
            <a:r>
              <a:rPr lang="fa-IR" sz="3600" b="1" dirty="0" smtClean="0">
                <a:cs typeface="B Mitra" pitchFamily="2" charset="-78"/>
              </a:rPr>
              <a:t>آثار ناشی از هیستامین و گیرنده های مربوط به آن</a:t>
            </a:r>
            <a:endParaRPr lang="en-US" sz="3600" b="1" dirty="0">
              <a:cs typeface="B Mitra" pitchFamily="2" charset="-78"/>
            </a:endParaRPr>
          </a:p>
        </p:txBody>
      </p:sp>
      <p:graphicFrame>
        <p:nvGraphicFramePr>
          <p:cNvPr id="419430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838200"/>
          <a:ext cx="8991600" cy="608773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921149"/>
                <a:gridCol w="2178416"/>
                <a:gridCol w="2892035"/>
              </a:tblGrid>
              <a:tr h="572142"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chemeClr val="bg1"/>
                          </a:solidFill>
                        </a:rPr>
                        <a:t>آ</a:t>
                      </a:r>
                      <a:r>
                        <a:rPr lang="fa-IR" sz="2800" b="1" dirty="0" smtClean="0">
                          <a:solidFill>
                            <a:schemeClr val="bg1"/>
                          </a:solidFill>
                          <a:cs typeface="B Mitra" pitchFamily="2" charset="-78"/>
                        </a:rPr>
                        <a:t>ثار فارماکولوژیک</a:t>
                      </a:r>
                      <a:endParaRPr lang="en-US" sz="2800" b="1" dirty="0">
                        <a:solidFill>
                          <a:schemeClr val="bg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chemeClr val="bg1"/>
                          </a:solidFill>
                          <a:cs typeface="B Mitra" pitchFamily="2" charset="-78"/>
                        </a:rPr>
                        <a:t>گیرنده هیستامینی</a:t>
                      </a:r>
                      <a:endParaRPr lang="en-US" sz="2800" b="1" dirty="0">
                        <a:solidFill>
                          <a:schemeClr val="bg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chemeClr val="bg1"/>
                          </a:solidFill>
                        </a:rPr>
                        <a:t>ا</a:t>
                      </a:r>
                      <a:r>
                        <a:rPr lang="fa-IR" sz="2800" b="1" dirty="0" smtClean="0">
                          <a:solidFill>
                            <a:schemeClr val="bg1"/>
                          </a:solidFill>
                          <a:cs typeface="B Mitra" pitchFamily="2" charset="-78"/>
                        </a:rPr>
                        <a:t>ندام</a:t>
                      </a:r>
                      <a:endParaRPr lang="en-US" sz="2800" b="1" dirty="0">
                        <a:solidFill>
                          <a:schemeClr val="bg1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1514495">
                <a:tc>
                  <a:txBody>
                    <a:bodyPr/>
                    <a:lstStyle/>
                    <a:p>
                      <a:endParaRPr lang="en-US" sz="2400" b="1" i="1" dirty="0" smtClean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اتساع و افزایش نفوذپذیری</a:t>
                      </a:r>
                    </a:p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افزایش</a:t>
                      </a:r>
                      <a:r>
                        <a:rPr lang="fa-IR" sz="2600" b="1" i="1" baseline="0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 انقباض پذیری و ضربان</a:t>
                      </a:r>
                      <a:endParaRPr lang="en-US" sz="2600" b="1" i="1" dirty="0">
                        <a:solidFill>
                          <a:srgbClr val="FFFFFF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a-IR" sz="2400" b="1" i="1" dirty="0" smtClean="0">
                        <a:solidFill>
                          <a:srgbClr val="FF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H1, H2</a:t>
                      </a:r>
                    </a:p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H2</a:t>
                      </a:r>
                      <a:endParaRPr lang="en-US" sz="2400" b="1" i="1" dirty="0">
                        <a:solidFill>
                          <a:srgbClr val="FF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سیستم قلب و عروق: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مویرگ ها و آرتریول ها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قلب</a:t>
                      </a:r>
                      <a:endParaRPr lang="en-US" sz="2800" b="1" dirty="0">
                        <a:solidFill>
                          <a:srgbClr val="FFFFFF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1514495">
                <a:tc>
                  <a:txBody>
                    <a:bodyPr/>
                    <a:lstStyle/>
                    <a:p>
                      <a:endParaRPr lang="fa-IR" sz="2600" b="1" i="1" dirty="0" smtClean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انقباض</a:t>
                      </a:r>
                    </a:p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انقباض</a:t>
                      </a:r>
                      <a:endParaRPr lang="en-US" sz="2600" b="1" i="1" dirty="0">
                        <a:solidFill>
                          <a:srgbClr val="FFFFFF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a-IR" sz="2400" b="1" i="1" dirty="0" smtClean="0">
                        <a:solidFill>
                          <a:srgbClr val="FF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H1</a:t>
                      </a:r>
                    </a:p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H1</a:t>
                      </a:r>
                      <a:endParaRPr lang="en-US" sz="2400" b="1" i="1" dirty="0">
                        <a:solidFill>
                          <a:srgbClr val="FF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ماهیچه های صاف:</a:t>
                      </a:r>
                      <a:endParaRPr lang="en-US" sz="2800" b="1" dirty="0" smtClean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800" b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برونش و برونشیول ها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دستگاه</a:t>
                      </a:r>
                      <a:r>
                        <a:rPr lang="fa-IR" sz="2800" b="1" baseline="0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 گوارش</a:t>
                      </a:r>
                      <a:endParaRPr lang="en-US" sz="2800" b="1" dirty="0">
                        <a:solidFill>
                          <a:srgbClr val="FFFFFF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1137861">
                <a:tc>
                  <a:txBody>
                    <a:bodyPr/>
                    <a:lstStyle/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ترشح اسید معده</a:t>
                      </a:r>
                    </a:p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قرمزی</a:t>
                      </a:r>
                      <a:r>
                        <a:rPr lang="fa-IR" sz="2600" b="1" i="1" baseline="0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، گرمی با تورم، خارش</a:t>
                      </a:r>
                      <a:endParaRPr lang="en-US" sz="2600" b="1" i="1" dirty="0">
                        <a:solidFill>
                          <a:srgbClr val="FFFFFF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H2</a:t>
                      </a:r>
                    </a:p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H1</a:t>
                      </a:r>
                      <a:endParaRPr lang="en-US" sz="2400" b="1" i="1" dirty="0">
                        <a:solidFill>
                          <a:srgbClr val="FF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غدد اگزوکرین معده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پوست</a:t>
                      </a:r>
                      <a:endParaRPr lang="en-US" sz="28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  <a:tr h="976008">
                <a:tc>
                  <a:txBody>
                    <a:bodyPr/>
                    <a:lstStyle/>
                    <a:p>
                      <a:r>
                        <a:rPr lang="fa-IR" sz="2600" b="1" i="1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آزاد</a:t>
                      </a:r>
                      <a:r>
                        <a:rPr lang="fa-IR" sz="2600" b="1" i="1" baseline="0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 شدن </a:t>
                      </a:r>
                      <a:r>
                        <a:rPr lang="en-US" sz="2600" b="1" i="1" baseline="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ADH</a:t>
                      </a:r>
                      <a:r>
                        <a:rPr lang="fa-IR" sz="2600" b="1" i="1" baseline="0" dirty="0" smtClean="0">
                          <a:solidFill>
                            <a:srgbClr val="FFFFFF"/>
                          </a:solidFill>
                          <a:cs typeface="B Mitra" pitchFamily="2" charset="-78"/>
                        </a:rPr>
                        <a:t>، تنظیم فشار خون و درک درد</a:t>
                      </a:r>
                      <a:endParaRPr lang="en-US" sz="2600" b="1" i="1" dirty="0">
                        <a:solidFill>
                          <a:srgbClr val="FFFFFF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rgbClr val="FF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H1, H2, H3</a:t>
                      </a:r>
                      <a:endParaRPr lang="en-US" sz="2400" b="1" i="1" dirty="0">
                        <a:solidFill>
                          <a:srgbClr val="FF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سیستم اعصاب مرکزی</a:t>
                      </a:r>
                      <a:endParaRPr lang="en-US" sz="28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90600"/>
          </a:xfrm>
        </p:spPr>
        <p:txBody>
          <a:bodyPr/>
          <a:lstStyle/>
          <a:p>
            <a:pPr rtl="1"/>
            <a:r>
              <a:rPr lang="fa-IR" sz="4000" b="1" dirty="0" smtClean="0">
                <a:cs typeface="B Mitra" pitchFamily="2" charset="-78"/>
              </a:rPr>
              <a:t>آنتاگونیست های گیرنده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H1</a:t>
            </a:r>
            <a:r>
              <a:rPr lang="fa-IR" sz="4000" b="1" dirty="0" smtClean="0">
                <a:cs typeface="B Mitra" pitchFamily="2" charset="-78"/>
              </a:rPr>
              <a:t> هیستامین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597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4538663"/>
          </a:xfrm>
        </p:spPr>
        <p:txBody>
          <a:bodyPr/>
          <a:lstStyle/>
          <a:p>
            <a:pPr algn="r" rtl="1"/>
            <a:r>
              <a:rPr lang="fa-IR" sz="3000" b="1" dirty="0" smtClean="0">
                <a:solidFill>
                  <a:srgbClr val="FFFF00"/>
                </a:solidFill>
                <a:cs typeface="B Mitra" pitchFamily="2" charset="-78"/>
              </a:rPr>
              <a:t>اندیکاسیون: </a:t>
            </a: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درمان آلرژی (حساسیت) : تب یونجه، رینیت (آبریزش بینی) آلرژیک، ورم ملتحمه آلرژیک، کهیر، خارش و واکنش های آنافیلاکتیک</a:t>
            </a:r>
          </a:p>
          <a:p>
            <a:pPr algn="r" rtl="1"/>
            <a:r>
              <a:rPr lang="fa-IR" sz="3000" b="1" dirty="0" smtClean="0">
                <a:solidFill>
                  <a:srgbClr val="FFFF00"/>
                </a:solidFill>
                <a:cs typeface="B Mitra" pitchFamily="2" charset="-78"/>
              </a:rPr>
              <a:t>مکانیسم اثر: </a:t>
            </a: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مهار اثرات هیستامین ترشح شده از ماست سل ها از طریق مهار گیرنده های </a:t>
            </a:r>
            <a:r>
              <a:rPr lang="en-US" sz="3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H1</a:t>
            </a:r>
            <a:endParaRPr lang="fa-IR" sz="3000" b="1" dirty="0" smtClean="0">
              <a:solidFill>
                <a:srgbClr val="FFFFFF"/>
              </a:solidFill>
              <a:cs typeface="B Mitra" pitchFamily="2" charset="-78"/>
            </a:endParaRPr>
          </a:p>
          <a:p>
            <a:pPr algn="r" rtl="1"/>
            <a:r>
              <a:rPr lang="fa-IR" sz="3000" b="1" dirty="0" smtClean="0">
                <a:solidFill>
                  <a:srgbClr val="FFFF00"/>
                </a:solidFill>
                <a:cs typeface="B Mitra" pitchFamily="2" charset="-78"/>
              </a:rPr>
              <a:t>سایر اثرات :</a:t>
            </a:r>
          </a:p>
          <a:p>
            <a:pPr algn="r" rtl="1">
              <a:buNone/>
            </a:pP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              1)  اثر آرام بخش و خواب آور</a:t>
            </a:r>
          </a:p>
          <a:p>
            <a:pPr algn="r" rtl="1">
              <a:buNone/>
            </a:pP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              2) اثر ضد تهوع و استفراغ</a:t>
            </a:r>
          </a:p>
          <a:p>
            <a:pPr algn="r" rtl="1">
              <a:buNone/>
            </a:pP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              3) کنترل و پیشگیری از بیماری حرکت و سرگیجه</a:t>
            </a:r>
          </a:p>
          <a:p>
            <a:pPr algn="r" rtl="1">
              <a:buNone/>
            </a:pP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              3) اثر ضد پارکینسون</a:t>
            </a:r>
          </a:p>
          <a:p>
            <a:pPr algn="r" rtl="1">
              <a:buNone/>
            </a:pPr>
            <a:r>
              <a:rPr lang="fa-IR" sz="3000" b="1" dirty="0" smtClean="0">
                <a:solidFill>
                  <a:srgbClr val="FFFFFF"/>
                </a:solidFill>
                <a:cs typeface="B Mitra" pitchFamily="2" charset="-78"/>
              </a:rPr>
              <a:t>              4) اثر مهار کننده سروتونین</a:t>
            </a:r>
          </a:p>
          <a:p>
            <a:pPr algn="r" rtl="1"/>
            <a:endParaRPr lang="fa-IR" dirty="0" smtClean="0">
              <a:cs typeface="B Mitra" pitchFamily="2" charset="-78"/>
            </a:endParaRPr>
          </a:p>
          <a:p>
            <a:pPr algn="r" rtl="1"/>
            <a:endParaRPr lang="en-US" dirty="0">
              <a:cs typeface="B Mitra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934200" cy="685800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دسته بندی داروهای مهارکننده گیرنده (1</a:t>
            </a:r>
            <a:r>
              <a:rPr lang="en-US" sz="3800" b="1" dirty="0" smtClean="0">
                <a:cs typeface="B Mitra" pitchFamily="2" charset="-78"/>
              </a:rPr>
              <a:t>H</a:t>
            </a:r>
            <a:r>
              <a:rPr lang="fa-IR" sz="3800" b="1" dirty="0" smtClean="0">
                <a:cs typeface="B Mitra" pitchFamily="2" charset="-78"/>
              </a:rPr>
              <a:t>) و اثرات آنها</a:t>
            </a:r>
            <a:endParaRPr lang="en-US" sz="3800" b="1" dirty="0">
              <a:cs typeface="B Mitra" pitchFamily="2" charset="-78"/>
            </a:endParaRPr>
          </a:p>
        </p:txBody>
      </p:sp>
      <p:graphicFrame>
        <p:nvGraphicFramePr>
          <p:cNvPr id="419430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806376"/>
              </p:ext>
            </p:extLst>
          </p:nvPr>
        </p:nvGraphicFramePr>
        <p:xfrm>
          <a:off x="152400" y="1072607"/>
          <a:ext cx="8915400" cy="243840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953000"/>
                <a:gridCol w="3962400"/>
              </a:tblGrid>
              <a:tr h="1353150"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شدید، ضد بیماری حرکت، با اثر آنتی موسکارینی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fa-IR" sz="2600" b="1" dirty="0" smtClean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a-IR" sz="26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و خواب آور شدید، درمان سرفه و سرماخوردگی، با اثر آنتی موسکارینی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اتانول آمین</a:t>
                      </a:r>
                      <a:r>
                        <a:rPr lang="fa-IR" sz="2600" b="1" baseline="0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 ها:       </a:t>
                      </a:r>
                    </a:p>
                    <a:p>
                      <a:r>
                        <a:rPr lang="fa-IR" sz="2600" b="1" baseline="0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دیمن هیدرینات </a:t>
                      </a:r>
                      <a:r>
                        <a:rPr lang="fa-IR" sz="2400" b="1" baseline="0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(قرص)</a:t>
                      </a:r>
                    </a:p>
                    <a:p>
                      <a:endParaRPr lang="fa-IR" sz="2600" b="1" baseline="0" dirty="0" smtClean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600" b="1" baseline="0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دیفن هیدرامین </a:t>
                      </a:r>
                      <a:r>
                        <a:rPr lang="fa-IR" sz="2400" b="1" baseline="0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(الگزیر، کپسول مایع و آمپول)</a:t>
                      </a:r>
                    </a:p>
                    <a:p>
                      <a:endParaRPr lang="en-US" sz="26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5806" r="25806"/>
          <a:stretch/>
        </p:blipFill>
        <p:spPr>
          <a:xfrm>
            <a:off x="7696200" y="3637352"/>
            <a:ext cx="1371600" cy="28346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6667" t="26000" r="24667"/>
          <a:stretch/>
        </p:blipFill>
        <p:spPr>
          <a:xfrm>
            <a:off x="4292236" y="3717906"/>
            <a:ext cx="3352800" cy="27453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73065" t="13342" r="14796" b="17655"/>
          <a:stretch/>
        </p:blipFill>
        <p:spPr>
          <a:xfrm>
            <a:off x="3200400" y="3733800"/>
            <a:ext cx="847997" cy="27135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1380" t="21968" r="53415" b="24124"/>
          <a:stretch/>
        </p:blipFill>
        <p:spPr>
          <a:xfrm>
            <a:off x="266700" y="3962400"/>
            <a:ext cx="2362200" cy="2036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934200" cy="685800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دسته بندی داروهای مهارکننده گیرنده (1</a:t>
            </a:r>
            <a:r>
              <a:rPr lang="en-US" sz="3800" b="1" dirty="0" smtClean="0">
                <a:cs typeface="B Mitra" pitchFamily="2" charset="-78"/>
              </a:rPr>
              <a:t>H</a:t>
            </a:r>
            <a:r>
              <a:rPr lang="fa-IR" sz="3800" b="1" dirty="0" smtClean="0">
                <a:cs typeface="B Mitra" pitchFamily="2" charset="-78"/>
              </a:rPr>
              <a:t>) و اثرات آنها</a:t>
            </a:r>
            <a:endParaRPr lang="en-US" sz="3800" b="1" dirty="0">
              <a:cs typeface="B Mitra" pitchFamily="2" charset="-78"/>
            </a:endParaRPr>
          </a:p>
        </p:txBody>
      </p:sp>
      <p:graphicFrame>
        <p:nvGraphicFramePr>
          <p:cNvPr id="419430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2167291"/>
              </p:ext>
            </p:extLst>
          </p:nvPr>
        </p:nvGraphicFramePr>
        <p:xfrm>
          <a:off x="152400" y="1219200"/>
          <a:ext cx="8915400" cy="128016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953000"/>
                <a:gridCol w="3962400"/>
              </a:tblGrid>
              <a:tr h="1133566"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متوسط، جزو سازنده داروهای ضدسرماخوردگی و آنتی هیستامین</a:t>
                      </a:r>
                      <a:r>
                        <a:rPr lang="fa-IR" sz="2600" b="1" baseline="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 دکونژستانت </a:t>
                      </a:r>
                      <a:endParaRPr lang="fa-IR" sz="2600" b="1" dirty="0" smtClean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آلکیل آمین ها:             </a:t>
                      </a:r>
                      <a:r>
                        <a:rPr lang="fa-IR" sz="2600" b="1" baseline="0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    </a:t>
                      </a:r>
                    </a:p>
                    <a:p>
                      <a:r>
                        <a:rPr lang="fa-IR" sz="26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کلر فنیرامین </a:t>
                      </a:r>
                      <a:r>
                        <a:rPr lang="fa-IR" sz="24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(قرص و آمپول)</a:t>
                      </a:r>
                    </a:p>
                    <a:p>
                      <a:endParaRPr lang="en-US" sz="26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9600" t="11639" r="13600" b="9554"/>
          <a:stretch/>
        </p:blipFill>
        <p:spPr>
          <a:xfrm>
            <a:off x="2896094" y="3581400"/>
            <a:ext cx="3847606" cy="2645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0307" t="16120" r="12974" b="11675"/>
          <a:stretch/>
        </p:blipFill>
        <p:spPr>
          <a:xfrm>
            <a:off x="-9525" y="3581400"/>
            <a:ext cx="2752725" cy="2590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3358168"/>
            <a:ext cx="1828800" cy="31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1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6934200" cy="685800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دسته بندی داروهای مهارکننده گیرنده (1</a:t>
            </a:r>
            <a:r>
              <a:rPr lang="en-US" sz="3800" b="1" dirty="0" smtClean="0">
                <a:cs typeface="B Mitra" pitchFamily="2" charset="-78"/>
              </a:rPr>
              <a:t>H</a:t>
            </a:r>
            <a:r>
              <a:rPr lang="fa-IR" sz="3800" b="1" dirty="0" smtClean="0">
                <a:cs typeface="B Mitra" pitchFamily="2" charset="-78"/>
              </a:rPr>
              <a:t>) و اثرات آنها</a:t>
            </a:r>
            <a:endParaRPr lang="en-US" sz="3800" b="1" dirty="0">
              <a:cs typeface="B Mitra" pitchFamily="2" charset="-78"/>
            </a:endParaRPr>
          </a:p>
        </p:txBody>
      </p:sp>
      <p:graphicFrame>
        <p:nvGraphicFramePr>
          <p:cNvPr id="419430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7527116"/>
              </p:ext>
            </p:extLst>
          </p:nvPr>
        </p:nvGraphicFramePr>
        <p:xfrm>
          <a:off x="19050" y="1447800"/>
          <a:ext cx="8915400" cy="8839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953000"/>
                <a:gridCol w="3962400"/>
              </a:tblGrid>
              <a:tr h="731941"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شدید، ضد خارش</a:t>
                      </a:r>
                      <a:endParaRPr lang="en-US" sz="2600" b="1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مشتقات پیپرازین:           </a:t>
                      </a:r>
                      <a:r>
                        <a:rPr lang="fa-IR" sz="26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هیدروکسیزین</a:t>
                      </a:r>
                      <a:endParaRPr lang="en-US" sz="26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627" r="20746"/>
          <a:stretch/>
        </p:blipFill>
        <p:spPr>
          <a:xfrm>
            <a:off x="5867400" y="3429000"/>
            <a:ext cx="3093536" cy="3343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3581400"/>
            <a:ext cx="2667000" cy="2667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162" r="21797" b="48413"/>
          <a:stretch/>
        </p:blipFill>
        <p:spPr>
          <a:xfrm>
            <a:off x="2908935" y="3596640"/>
            <a:ext cx="2830830" cy="286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1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6934200" cy="685800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دسته بندی داروهای مهارکننده گیرنده (1</a:t>
            </a:r>
            <a:r>
              <a:rPr lang="en-US" sz="3800" b="1" dirty="0" smtClean="0">
                <a:cs typeface="B Mitra" pitchFamily="2" charset="-78"/>
              </a:rPr>
              <a:t>H</a:t>
            </a:r>
            <a:r>
              <a:rPr lang="fa-IR" sz="3800" b="1" dirty="0" smtClean="0">
                <a:cs typeface="B Mitra" pitchFamily="2" charset="-78"/>
              </a:rPr>
              <a:t>) و اثرات آنها</a:t>
            </a:r>
            <a:endParaRPr lang="en-US" sz="3800" b="1" dirty="0">
              <a:cs typeface="B Mitra" pitchFamily="2" charset="-78"/>
            </a:endParaRPr>
          </a:p>
        </p:txBody>
      </p:sp>
      <p:graphicFrame>
        <p:nvGraphicFramePr>
          <p:cNvPr id="419430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203926"/>
              </p:ext>
            </p:extLst>
          </p:nvPr>
        </p:nvGraphicFramePr>
        <p:xfrm>
          <a:off x="19050" y="1447800"/>
          <a:ext cx="8915400" cy="8839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953000"/>
                <a:gridCol w="3962400"/>
              </a:tblGrid>
              <a:tr h="756602"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شدید، ضداستفراغ، با اثر آنتی موسکارینی</a:t>
                      </a:r>
                      <a:endParaRPr lang="en-US" sz="2600" b="1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sz="26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مشتقات</a:t>
                      </a:r>
                      <a:r>
                        <a:rPr lang="fa-IR" sz="2600" b="1" baseline="0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 فنوتیازین:         </a:t>
                      </a:r>
                      <a:r>
                        <a:rPr lang="fa-IR" sz="2600" b="1" baseline="0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پرومتازین</a:t>
                      </a:r>
                      <a:endParaRPr lang="en-US" sz="2600" b="1" dirty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913" t="14933" r="29187" b="25333"/>
          <a:stretch/>
        </p:blipFill>
        <p:spPr>
          <a:xfrm>
            <a:off x="76200" y="3528180"/>
            <a:ext cx="2895600" cy="22521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811" t="17089" b="12025"/>
          <a:stretch/>
        </p:blipFill>
        <p:spPr>
          <a:xfrm>
            <a:off x="4724944" y="3611880"/>
            <a:ext cx="4419056" cy="2133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41004" t="20655" r="29829" b="16845"/>
          <a:stretch/>
        </p:blipFill>
        <p:spPr>
          <a:xfrm>
            <a:off x="3314972" y="3459479"/>
            <a:ext cx="1180828" cy="253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6934200" cy="685800"/>
          </a:xfrm>
        </p:spPr>
        <p:txBody>
          <a:bodyPr/>
          <a:lstStyle/>
          <a:p>
            <a:pPr rtl="1"/>
            <a:r>
              <a:rPr lang="fa-IR" sz="3800" b="1" dirty="0" smtClean="0">
                <a:cs typeface="B Mitra" pitchFamily="2" charset="-78"/>
              </a:rPr>
              <a:t>دسته بندی داروهای مهارکننده گیرنده (1</a:t>
            </a:r>
            <a:r>
              <a:rPr lang="en-US" sz="3800" b="1" dirty="0" smtClean="0">
                <a:cs typeface="B Mitra" pitchFamily="2" charset="-78"/>
              </a:rPr>
              <a:t>H</a:t>
            </a:r>
            <a:r>
              <a:rPr lang="fa-IR" sz="3800" b="1" dirty="0" smtClean="0">
                <a:cs typeface="B Mitra" pitchFamily="2" charset="-78"/>
              </a:rPr>
              <a:t>) و اثرات آنها</a:t>
            </a:r>
            <a:endParaRPr lang="en-US" sz="3800" b="1" dirty="0">
              <a:cs typeface="B Mitra" pitchFamily="2" charset="-78"/>
            </a:endParaRPr>
          </a:p>
        </p:txBody>
      </p:sp>
      <p:graphicFrame>
        <p:nvGraphicFramePr>
          <p:cNvPr id="419430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1899140"/>
              </p:ext>
            </p:extLst>
          </p:nvPr>
        </p:nvGraphicFramePr>
        <p:xfrm>
          <a:off x="152400" y="1549401"/>
          <a:ext cx="8915400" cy="2456106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953000"/>
                <a:gridCol w="3962400"/>
              </a:tblGrid>
              <a:tr h="825574">
                <a:tc>
                  <a:txBody>
                    <a:bodyPr/>
                    <a:lstStyle/>
                    <a:p>
                      <a:endParaRPr lang="fa-IR" sz="2800" b="1" dirty="0" smtClean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8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ناچیز، ضد خارش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پیپریدین ها:           </a:t>
                      </a:r>
                    </a:p>
                    <a:p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فکسوفنادین (نسل دوم)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11226">
                <a:tc>
                  <a:txBody>
                    <a:bodyPr/>
                    <a:lstStyle/>
                    <a:p>
                      <a:endParaRPr lang="fa-IR" sz="2800" b="1" dirty="0" smtClean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  <a:cs typeface="B Mitra" pitchFamily="2" charset="-78"/>
                      </a:endParaRPr>
                    </a:p>
                    <a:p>
                      <a:r>
                        <a:rPr lang="fa-IR" sz="28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آرام بخش متوسط،</a:t>
                      </a:r>
                      <a:r>
                        <a:rPr lang="fa-IR" sz="2800" b="1" baseline="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 با </a:t>
                      </a:r>
                      <a:r>
                        <a:rPr lang="fa-IR" sz="2800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  <a:cs typeface="B Mitra" pitchFamily="2" charset="-78"/>
                        </a:rPr>
                        <a:t>اثر ضد سروتونین (اشتها آور)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800" b="1" dirty="0" smtClean="0">
                          <a:solidFill>
                            <a:schemeClr val="tx2"/>
                          </a:solidFill>
                          <a:cs typeface="B Mitra" pitchFamily="2" charset="-78"/>
                        </a:rPr>
                        <a:t>متفرقه:                        </a:t>
                      </a:r>
                      <a:r>
                        <a:rPr lang="fa-IR" sz="2800" b="1" dirty="0" smtClean="0">
                          <a:solidFill>
                            <a:srgbClr val="FFFF00"/>
                          </a:solidFill>
                          <a:cs typeface="B Mitra" pitchFamily="2" charset="-78"/>
                        </a:rPr>
                        <a:t>سیپروهپتادین</a:t>
                      </a:r>
                    </a:p>
                    <a:p>
                      <a:endParaRPr lang="fa-IR" sz="2800" b="1" dirty="0" smtClean="0">
                        <a:solidFill>
                          <a:srgbClr val="FFFF00"/>
                        </a:solidFill>
                        <a:cs typeface="B Mitra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4181" t="8510" r="13835" b="9220"/>
          <a:stretch/>
        </p:blipFill>
        <p:spPr>
          <a:xfrm>
            <a:off x="228600" y="4191000"/>
            <a:ext cx="2362201" cy="22098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52717" b="6703"/>
          <a:stretch/>
        </p:blipFill>
        <p:spPr>
          <a:xfrm>
            <a:off x="2725433" y="4419601"/>
            <a:ext cx="3159734" cy="160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4624" t="14286"/>
          <a:stretch/>
        </p:blipFill>
        <p:spPr>
          <a:xfrm>
            <a:off x="7772400" y="4006893"/>
            <a:ext cx="1219200" cy="279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20704" t="5802" r="27465" b="10221"/>
          <a:stretch/>
        </p:blipFill>
        <p:spPr>
          <a:xfrm>
            <a:off x="5952483" y="4114799"/>
            <a:ext cx="1752601" cy="271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7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170">
  <a:themeElements>
    <a:clrScheme name="">
      <a:dk1>
        <a:srgbClr val="004080"/>
      </a:dk1>
      <a:lt1>
        <a:srgbClr val="B3B3B3"/>
      </a:lt1>
      <a:dk2>
        <a:srgbClr val="000000"/>
      </a:dk2>
      <a:lt2>
        <a:srgbClr val="FF6666"/>
      </a:lt2>
      <a:accent1>
        <a:srgbClr val="666666"/>
      </a:accent1>
      <a:accent2>
        <a:srgbClr val="0080FF"/>
      </a:accent2>
      <a:accent3>
        <a:srgbClr val="AAAAAA"/>
      </a:accent3>
      <a:accent4>
        <a:srgbClr val="989898"/>
      </a:accent4>
      <a:accent5>
        <a:srgbClr val="B8B8B8"/>
      </a:accent5>
      <a:accent6>
        <a:srgbClr val="0073E7"/>
      </a:accent6>
      <a:hlink>
        <a:srgbClr val="66CCFF"/>
      </a:hlink>
      <a:folHlink>
        <a:srgbClr val="B3B3B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589</Words>
  <Application>Microsoft Office PowerPoint</Application>
  <PresentationFormat>On-screen Show (4:3)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 Mitra</vt:lpstr>
      <vt:lpstr>Calibri</vt:lpstr>
      <vt:lpstr>Tahoma</vt:lpstr>
      <vt:lpstr>Times New Roman</vt:lpstr>
      <vt:lpstr>00170</vt:lpstr>
      <vt:lpstr>  Histamine, Antihistamines  and Drugs Used in Asthma</vt:lpstr>
      <vt:lpstr>هیستامین</vt:lpstr>
      <vt:lpstr>آثار ناشی از هیستامین و گیرنده های مربوط به آن</vt:lpstr>
      <vt:lpstr>آنتاگونیست های گیرنده H1 هیستامین</vt:lpstr>
      <vt:lpstr>دسته بندی داروهای مهارکننده گیرنده (1H) و اثرات آنها</vt:lpstr>
      <vt:lpstr>دسته بندی داروهای مهارکننده گیرنده (1H) و اثرات آنها</vt:lpstr>
      <vt:lpstr>دسته بندی داروهای مهارکننده گیرنده (1H) و اثرات آنها</vt:lpstr>
      <vt:lpstr>دسته بندی داروهای مهارکننده گیرنده (1H) و اثرات آنها</vt:lpstr>
      <vt:lpstr>دسته بندی داروهای مهارکننده گیرنده (1H) و اثرات آنها</vt:lpstr>
      <vt:lpstr>دسته بندی داروهای مهارکننده گیرنده (1H) و اثرات آنها</vt:lpstr>
      <vt:lpstr>توصیه ها</vt:lpstr>
      <vt:lpstr>آنتاگونیست های گیرنده H2 هیستامین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”هیستامین و آنتی هیستامین“</dc:title>
  <dc:creator>kps</dc:creator>
  <cp:lastModifiedBy>Windows User</cp:lastModifiedBy>
  <cp:revision>8</cp:revision>
  <dcterms:created xsi:type="dcterms:W3CDTF">2010-10-10T06:34:38Z</dcterms:created>
  <dcterms:modified xsi:type="dcterms:W3CDTF">2022-10-16T05:33:16Z</dcterms:modified>
</cp:coreProperties>
</file>