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256" r:id="rId2"/>
    <p:sldId id="303" r:id="rId3"/>
    <p:sldId id="316" r:id="rId4"/>
    <p:sldId id="317" r:id="rId5"/>
    <p:sldId id="318" r:id="rId6"/>
    <p:sldId id="320" r:id="rId7"/>
    <p:sldId id="319" r:id="rId8"/>
    <p:sldId id="323" r:id="rId9"/>
    <p:sldId id="324" r:id="rId10"/>
    <p:sldId id="325" r:id="rId11"/>
    <p:sldId id="321" r:id="rId12"/>
    <p:sldId id="334" r:id="rId13"/>
    <p:sldId id="326" r:id="rId14"/>
    <p:sldId id="327" r:id="rId15"/>
    <p:sldId id="333" r:id="rId16"/>
    <p:sldId id="329" r:id="rId17"/>
    <p:sldId id="330" r:id="rId18"/>
    <p:sldId id="331" r:id="rId19"/>
    <p:sldId id="356" r:id="rId20"/>
    <p:sldId id="354" r:id="rId21"/>
    <p:sldId id="332" r:id="rId22"/>
    <p:sldId id="336" r:id="rId23"/>
    <p:sldId id="340" r:id="rId24"/>
    <p:sldId id="33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99" d="100"/>
          <a:sy n="99" d="100"/>
        </p:scale>
        <p:origin x="148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CB30E95-5923-4ECC-BA2E-BEE10A57C257}" type="datetimeFigureOut">
              <a:rPr lang="en-US"/>
              <a:pPr>
                <a:defRPr/>
              </a:pPr>
              <a:t>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4933A4-356D-4A7D-BAEE-378BA400C9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1696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hidden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kumimoji="1" lang="fa-IR" altLang="en-US" smtClean="0"/>
          </a:p>
        </p:txBody>
      </p:sp>
      <p:pic>
        <p:nvPicPr>
          <p:cNvPr id="5" name="Picture 3" descr="D:\FRONTPAGE THEMES\NATURE\ANABN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" t="-1314" r="-2" b="-36961"/>
          <a:stretch>
            <a:fillRect/>
          </a:stretch>
        </p:blipFill>
        <p:spPr bwMode="auto">
          <a:xfrm>
            <a:off x="533400" y="3200400"/>
            <a:ext cx="845820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hidden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kumimoji="1" lang="fa-IR" altLang="en-US" smtClean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74146427-18AF-4EC4-B013-E02F3DA11C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2762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86DD60-33BC-4786-ABED-DF698F5C0D73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734909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500851-79DB-493C-BACD-E6A6486C5419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39409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fld id="{D43E6F83-F3D3-4D9E-BDBD-5081A2641A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968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72DA3B-2FC4-4180-86F7-B67A188BD0E0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94207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BDC2E5-2AB8-4A4A-97D0-6F5C50D0EBBB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033839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8A424-A8B5-4FA4-99F6-2AF860C1E205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5132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FB8C6C-DDBA-4A8F-8716-67CDE36A7D48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22124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58471E-6E95-4822-9725-E56E61AD6B7C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3458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DA134B-94BD-4052-B35E-F625E61847EF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98111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45FF8F-E875-4C83-A203-1EBFD1134413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8298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004B2-89C4-42F9-817A-C746A1DFE1AA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43339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hidden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kumimoji="1" lang="fa-IR" altLang="en-US" smtClean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hidden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kumimoji="1" lang="fa-IR" altLang="en-US" smtClean="0"/>
          </a:p>
        </p:txBody>
      </p:sp>
      <p:sp>
        <p:nvSpPr>
          <p:cNvPr id="1028" name="Rectangle 4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kumimoji="1" lang="fa-IR" altLang="en-US" smtClean="0"/>
          </a:p>
        </p:txBody>
      </p:sp>
      <p:sp>
        <p:nvSpPr>
          <p:cNvPr id="1029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kumimoji="1" lang="fa-IR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3" name="Picture 9" descr="C:\Wendy\anabnr2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kumimoji="1" lang="fa-IR" altLang="en-US" smtClean="0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017DD81C-3FA0-4244-ADB8-DF0382A0CF59}" type="slidenum">
              <a:rPr lang="en-US" altLang="en-US"/>
              <a:pPr/>
              <a:t>‹#›</a:t>
            </a:fld>
            <a:endParaRPr lang="en-US" altLang="en-US" sz="1400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1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0013" indent="-228600" algn="l" rtl="0" eaLnBrk="0" fontAlgn="base" hangingPunct="0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712913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628775"/>
            <a:ext cx="8518525" cy="1143000"/>
          </a:xfrm>
        </p:spPr>
        <p:txBody>
          <a:bodyPr/>
          <a:lstStyle/>
          <a:p>
            <a:pPr eaLnBrk="1" hangingPunct="1"/>
            <a:r>
              <a:rPr lang="en-US" altLang="en-US" sz="4800" b="1" dirty="0" smtClean="0"/>
              <a:t>Gastrointestinal Pharmacology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Dr Safaeian</a:t>
            </a:r>
          </a:p>
        </p:txBody>
      </p:sp>
      <p:pic>
        <p:nvPicPr>
          <p:cNvPr id="410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7463"/>
            <a:ext cx="208915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341438"/>
            <a:ext cx="8839200" cy="1143000"/>
          </a:xfrm>
        </p:spPr>
        <p:txBody>
          <a:bodyPr/>
          <a:lstStyle/>
          <a:p>
            <a:pPr algn="r" rtl="1"/>
            <a:r>
              <a:rPr lang="fa-IR" altLang="en-US" sz="4000" b="1" smtClean="0">
                <a:cs typeface="B Lotus" panose="00000400000000000000" pitchFamily="2" charset="-78"/>
              </a:rPr>
              <a:t>داروهای ضدزخم پپتیک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محافظت کننده های مخاطی</a:t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566751" y="1196752"/>
            <a:ext cx="8577249" cy="5019675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b="1" dirty="0" smtClean="0">
                <a:solidFill>
                  <a:schemeClr val="tx2"/>
                </a:solidFill>
              </a:rPr>
              <a:t>Bismuth </a:t>
            </a:r>
            <a:r>
              <a:rPr lang="en-US" b="1" dirty="0" err="1">
                <a:solidFill>
                  <a:schemeClr val="tx2"/>
                </a:solidFill>
              </a:rPr>
              <a:t>Subcitrate</a:t>
            </a:r>
            <a:r>
              <a:rPr kumimoji="1" lang="en-US" altLang="zh-CN" b="1" dirty="0" smtClean="0">
                <a:solidFill>
                  <a:schemeClr val="tx2"/>
                </a:solidFill>
                <a:ea typeface="幼圆"/>
                <a:cs typeface="幼圆"/>
              </a:rPr>
              <a:t> </a:t>
            </a:r>
            <a:r>
              <a:rPr kumimoji="1" lang="en-US" altLang="zh-CN" i="1" dirty="0" smtClean="0">
                <a:solidFill>
                  <a:schemeClr val="tx2"/>
                </a:solidFill>
                <a:ea typeface="幼圆"/>
                <a:cs typeface="幼圆"/>
              </a:rPr>
              <a:t>TAB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بیسموت ساب سیترات       </a:t>
            </a:r>
            <a:endParaRPr kumimoji="1" lang="en-US" altLang="zh-CN" b="1" dirty="0" smtClean="0">
              <a:solidFill>
                <a:srgbClr val="C00000"/>
              </a:solidFill>
              <a:ea typeface="幼圆"/>
              <a:cs typeface="幼圆"/>
            </a:endParaRP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بیسموت کلوئیدی مخاط زخم را میپوشاند، ترشح موکوس را افزایش میدهد و بر روی هلیکوباکتر پیلوری</a:t>
            </a:r>
          </a:p>
          <a:p>
            <a:pPr marL="0" indent="0" algn="r" rtl="1">
              <a:buNone/>
              <a:defRPr/>
            </a:pPr>
            <a:r>
              <a:rPr lang="fa-IR" altLang="zh-CN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   نیز اثر ضدمیکروبی دارد. </a:t>
            </a:r>
          </a:p>
          <a:p>
            <a:pPr algn="r" rtl="1">
              <a:defRPr/>
            </a:pPr>
            <a:endParaRPr lang="fa-IR" altLang="zh-CN" b="1" dirty="0">
              <a:cs typeface="B Lotus" pitchFamily="2" charset="-78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b="1" dirty="0" smtClean="0">
                <a:solidFill>
                  <a:schemeClr val="tx2"/>
                </a:solidFill>
              </a:rPr>
              <a:t>Misoprostol</a:t>
            </a:r>
            <a:r>
              <a:rPr lang="en-US" i="1" dirty="0" smtClean="0">
                <a:solidFill>
                  <a:schemeClr val="tx2"/>
                </a:solidFill>
              </a:rPr>
              <a:t> TAB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 میزوپروستول                            </a:t>
            </a:r>
            <a:endParaRPr lang="fa-IR" altLang="zh-CN" b="1" dirty="0" smtClean="0">
              <a:solidFill>
                <a:schemeClr val="tx2"/>
              </a:solidFill>
              <a:cs typeface="B Lotus" pitchFamily="2" charset="-78"/>
            </a:endParaRP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آنالوگ پروستاگلاندین 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E1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است که نقش </a:t>
            </a:r>
          </a:p>
          <a:p>
            <a:pPr marL="0" indent="0" algn="r" rtl="1">
              <a:buNone/>
              <a:defRPr/>
            </a:pPr>
            <a:r>
              <a:rPr lang="fa-IR" altLang="zh-CN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 محافظتی بر مخاط معده دارد.</a:t>
            </a:r>
          </a:p>
          <a:p>
            <a:pPr algn="r" rtl="1">
              <a:defRPr/>
            </a:pPr>
            <a:endParaRPr lang="fa-IR" altLang="zh-CN" b="1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653136"/>
            <a:ext cx="2843997" cy="22533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48880"/>
            <a:ext cx="3012071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116013" y="1052513"/>
            <a:ext cx="7772400" cy="1143000"/>
          </a:xfrm>
        </p:spPr>
        <p:txBody>
          <a:bodyPr/>
          <a:lstStyle/>
          <a:p>
            <a:pPr algn="r" rtl="1"/>
            <a: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>آنتی کلینرژیک ها (</a:t>
            </a:r>
            <a:r>
              <a:rPr lang="fa-IR" altLang="en-US" b="1" smtClean="0">
                <a:cs typeface="B Lotus" panose="00000400000000000000" pitchFamily="2" charset="-78"/>
              </a:rPr>
              <a:t>آنتی اسپاسمودیک</a:t>
            </a:r>
            <a:r>
              <a:rPr lang="en-US" altLang="en-US" b="1" smtClean="0">
                <a:cs typeface="B Lotus" panose="00000400000000000000" pitchFamily="2" charset="-78"/>
              </a:rPr>
              <a:t> </a:t>
            </a:r>
            <a:r>
              <a:rPr lang="fa-IR" altLang="en-US" b="1" smtClean="0">
                <a:cs typeface="B Lotus" panose="00000400000000000000" pitchFamily="2" charset="-78"/>
              </a:rPr>
              <a:t>ها</a:t>
            </a:r>
            <a:r>
              <a:rPr lang="fa-IR" altLang="zh-CN" b="1" smtClean="0">
                <a:cs typeface="B Lotus" panose="00000400000000000000" pitchFamily="2" charset="-78"/>
              </a:rPr>
              <a:t>)</a:t>
            </a:r>
            <a:br>
              <a:rPr lang="fa-IR" altLang="zh-CN" b="1" smtClean="0">
                <a:cs typeface="B Lotus" panose="00000400000000000000" pitchFamily="2" charset="-78"/>
              </a:rPr>
            </a:br>
            <a:endParaRPr lang="en-US" altLang="en-US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79388" y="1484313"/>
            <a:ext cx="8964612" cy="5019675"/>
          </a:xfrm>
        </p:spPr>
        <p:txBody>
          <a:bodyPr/>
          <a:lstStyle/>
          <a:p>
            <a:pPr>
              <a:defRPr/>
            </a:pPr>
            <a:r>
              <a:rPr lang="en-US" sz="2800" b="1" dirty="0"/>
              <a:t>Atropine </a:t>
            </a:r>
            <a:r>
              <a:rPr lang="en-US" sz="2800" b="1" dirty="0" smtClean="0"/>
              <a:t>Sulfate </a:t>
            </a:r>
            <a:r>
              <a:rPr lang="en-US" sz="2800" i="1" dirty="0" smtClean="0"/>
              <a:t>TAB, AMP</a:t>
            </a:r>
            <a:r>
              <a:rPr lang="fa-IR" sz="2800" i="1" dirty="0" smtClean="0"/>
              <a:t>   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آتروپین                        </a:t>
            </a:r>
            <a:endParaRPr lang="en-US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>
              <a:defRPr/>
            </a:pPr>
            <a:r>
              <a:rPr lang="en-US" sz="2800" b="1" dirty="0" err="1"/>
              <a:t>Hyoscine</a:t>
            </a:r>
            <a:r>
              <a:rPr lang="en-US" sz="2800" b="1" dirty="0"/>
              <a:t>-n-butyl </a:t>
            </a:r>
            <a:r>
              <a:rPr lang="en-US" sz="2800" b="1" dirty="0" smtClean="0"/>
              <a:t>Bromide </a:t>
            </a:r>
            <a:r>
              <a:rPr lang="en-US" sz="2600" i="1" dirty="0" smtClean="0"/>
              <a:t>TAB, AMP, SUPP</a:t>
            </a:r>
            <a:r>
              <a:rPr lang="fa-IR" sz="2600" i="1" dirty="0" smtClean="0"/>
              <a:t>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هیوسین </a:t>
            </a:r>
            <a:endParaRPr lang="en-US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>
              <a:defRPr/>
            </a:pPr>
            <a:r>
              <a:rPr lang="en-US" sz="2800" b="1" dirty="0" err="1" smtClean="0"/>
              <a:t>Dicyclomine</a:t>
            </a:r>
            <a:r>
              <a:rPr lang="en-US" sz="2800" i="1" dirty="0" smtClean="0"/>
              <a:t> TAB, AMP, ELIX</a:t>
            </a:r>
            <a:r>
              <a:rPr lang="fa-IR" sz="2800" i="1" dirty="0" smtClean="0"/>
              <a:t>           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دی سیکلومین</a:t>
            </a:r>
            <a:endParaRPr lang="en-US" b="1" i="1" dirty="0" smtClean="0"/>
          </a:p>
          <a:p>
            <a:pPr>
              <a:defRPr/>
            </a:pPr>
            <a:r>
              <a:rPr lang="en-US" sz="2800" b="1" dirty="0" err="1" smtClean="0"/>
              <a:t>Propantheline</a:t>
            </a:r>
            <a:r>
              <a:rPr lang="en-US" sz="2800" b="1" dirty="0" smtClean="0"/>
              <a:t> Bromide </a:t>
            </a:r>
            <a:r>
              <a:rPr lang="en-US" sz="2800" i="1" dirty="0" smtClean="0"/>
              <a:t>TAB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پروپانتلین                    </a:t>
            </a:r>
            <a:endParaRPr lang="en-US" sz="2800" i="1" dirty="0" smtClean="0"/>
          </a:p>
          <a:p>
            <a:pPr>
              <a:defRPr/>
            </a:pPr>
            <a:r>
              <a:rPr lang="en-US" sz="2800" b="1" dirty="0" err="1" smtClean="0">
                <a:cs typeface="B Lotus" pitchFamily="2" charset="-78"/>
              </a:rPr>
              <a:t>Mebeverine</a:t>
            </a:r>
            <a:r>
              <a:rPr lang="en-US" sz="2800" b="1" dirty="0" smtClean="0">
                <a:cs typeface="B Lotus" pitchFamily="2" charset="-78"/>
              </a:rPr>
              <a:t> </a:t>
            </a:r>
            <a:r>
              <a:rPr lang="en-US" sz="2800" i="1" dirty="0" smtClean="0">
                <a:cs typeface="B Lotus" pitchFamily="2" charset="-78"/>
              </a:rPr>
              <a:t>TAB, CAP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مبورین                                </a:t>
            </a:r>
            <a:endParaRPr lang="en-US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>
              <a:defRPr/>
            </a:pPr>
            <a:r>
              <a:rPr lang="en-US" sz="2800" b="1" dirty="0" err="1" smtClean="0"/>
              <a:t>Clidinium</a:t>
            </a:r>
            <a:r>
              <a:rPr lang="en-US" sz="2800" b="1" dirty="0" smtClean="0"/>
              <a:t>/</a:t>
            </a:r>
            <a:r>
              <a:rPr lang="en-US" sz="2800" b="1" dirty="0" err="1" smtClean="0"/>
              <a:t>Chlordiazepoxide</a:t>
            </a:r>
            <a:r>
              <a:rPr lang="en-US" sz="2800" b="1" dirty="0" smtClean="0"/>
              <a:t> </a:t>
            </a:r>
            <a:r>
              <a:rPr lang="en-US" sz="2800" i="1" dirty="0" smtClean="0"/>
              <a:t>TAB            </a:t>
            </a:r>
            <a:r>
              <a:rPr lang="en-US" b="1" dirty="0" smtClean="0">
                <a:solidFill>
                  <a:srgbClr val="C00000"/>
                </a:solidFill>
                <a:cs typeface="B Lotus" pitchFamily="2" charset="-78"/>
              </a:rPr>
              <a:t>C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کلیدینیوم </a:t>
            </a:r>
            <a:endParaRPr lang="en-US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>
              <a:defRPr/>
            </a:pPr>
            <a:r>
              <a:rPr lang="en-US" sz="2800" b="1" dirty="0"/>
              <a:t>Belladonna </a:t>
            </a:r>
            <a:r>
              <a:rPr lang="en-US" sz="2800" b="1" dirty="0" err="1" smtClean="0"/>
              <a:t>Pb</a:t>
            </a:r>
            <a:r>
              <a:rPr lang="en-US" sz="2800" b="1" dirty="0" smtClean="0"/>
              <a:t> </a:t>
            </a:r>
            <a:r>
              <a:rPr lang="en-US" sz="2800" i="1" dirty="0" smtClean="0"/>
              <a:t>TAB, ELIXIR                       </a:t>
            </a:r>
            <a:r>
              <a:rPr lang="en-US" b="1" dirty="0" err="1" smtClean="0">
                <a:solidFill>
                  <a:srgbClr val="C00000"/>
                </a:solidFill>
                <a:cs typeface="B Lotus" pitchFamily="2" charset="-78"/>
              </a:rPr>
              <a:t>Pb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بلادونا</a:t>
            </a:r>
            <a:r>
              <a:rPr lang="en-US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</a:p>
          <a:p>
            <a:pPr marL="0" indent="0" algn="r" rtl="1"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cs typeface="B Lotus" pitchFamily="2" charset="-78"/>
              </a:rPr>
              <a:t>                                                    (</a:t>
            </a:r>
            <a:r>
              <a:rPr lang="en-US" b="1" dirty="0" err="1" smtClean="0">
                <a:cs typeface="B Lotus" pitchFamily="2" charset="-78"/>
              </a:rPr>
              <a:t>Pb</a:t>
            </a:r>
            <a:r>
              <a:rPr lang="fa-IR" b="1" dirty="0" smtClean="0">
                <a:cs typeface="B Lotus" pitchFamily="2" charset="-78"/>
              </a:rPr>
              <a:t>= فنوباربیتال)</a:t>
            </a:r>
            <a:endParaRPr lang="en-US" b="1" dirty="0" smtClean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042988" y="1125538"/>
            <a:ext cx="7772400" cy="1143000"/>
          </a:xfrm>
        </p:spPr>
        <p:txBody>
          <a:bodyPr/>
          <a:lstStyle/>
          <a:p>
            <a:pPr algn="r" rtl="1"/>
            <a: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>آنتی کلینرژیک ها (</a:t>
            </a:r>
            <a:r>
              <a:rPr lang="fa-IR" altLang="en-US" b="1" smtClean="0">
                <a:cs typeface="B Lotus" panose="00000400000000000000" pitchFamily="2" charset="-78"/>
              </a:rPr>
              <a:t>آنتی اسپاسمودیک </a:t>
            </a:r>
            <a:r>
              <a:rPr lang="fa-IR" altLang="zh-CN" b="1" smtClean="0">
                <a:cs typeface="B Lotus" panose="00000400000000000000" pitchFamily="2" charset="-78"/>
              </a:rPr>
              <a:t>)</a:t>
            </a:r>
            <a:br>
              <a:rPr lang="fa-IR" altLang="zh-CN" b="1" smtClean="0">
                <a:cs typeface="B Lotus" panose="00000400000000000000" pitchFamily="2" charset="-78"/>
              </a:rPr>
            </a:br>
            <a:endParaRPr lang="en-US" altLang="en-US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23850" y="1700213"/>
            <a:ext cx="8675688" cy="5021262"/>
          </a:xfrm>
        </p:spPr>
        <p:txBody>
          <a:bodyPr/>
          <a:lstStyle/>
          <a:p>
            <a:pPr algn="r" rtl="1"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با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مهار گیرنده های موسکارینی استیل کولین موجب کاهش ترشحات و حرکات گوارشی میشوند و اثر تسکینی در درد و ناراحتی شکمی دارند. </a:t>
            </a:r>
          </a:p>
          <a:p>
            <a:pPr algn="r" rtl="1"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 دوزهای بالا موجب عوارض آنتی کلینرژیک میشوند: خشکی دهان، اختلال بینایی، احتباس ادرار و یبوست 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1341438"/>
            <a:ext cx="9121775" cy="1143000"/>
          </a:xfrm>
        </p:spPr>
        <p:txBody>
          <a:bodyPr/>
          <a:lstStyle/>
          <a:p>
            <a:pPr algn="r" rtl="1"/>
            <a:r>
              <a:rPr lang="fa-IR" altLang="zh-CN" sz="3800" b="1" smtClean="0">
                <a:ea typeface="SimSun" panose="02010600030101010101" pitchFamily="2" charset="-122"/>
                <a:cs typeface="B Lotus" panose="00000400000000000000" pitchFamily="2" charset="-78"/>
              </a:rPr>
              <a:t>داروهای مؤثر برحرکات گوارشی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(</a:t>
            </a:r>
            <a:r>
              <a:rPr lang="en-US" altLang="en-US" sz="3500" b="1" smtClean="0">
                <a:ea typeface="SimSun" panose="02010600030101010101" pitchFamily="2" charset="-122"/>
                <a:cs typeface="B Lotus" panose="00000400000000000000" pitchFamily="2" charset="-78"/>
              </a:rPr>
              <a:t>Agents</a:t>
            </a:r>
            <a:r>
              <a:rPr lang="fa-IR" altLang="en-US" sz="3500" b="1" smtClean="0">
                <a:ea typeface="SimSun" panose="02010600030101010101" pitchFamily="2" charset="-122"/>
                <a:cs typeface="B Lotus" panose="00000400000000000000" pitchFamily="2" charset="-78"/>
              </a:rPr>
              <a:t> </a:t>
            </a:r>
            <a:r>
              <a:rPr lang="en-US" altLang="en-US" sz="3500" b="1" smtClean="0">
                <a:ea typeface="SimSun" panose="02010600030101010101" pitchFamily="2" charset="-122"/>
                <a:cs typeface="B Lotus" panose="00000400000000000000" pitchFamily="2" charset="-78"/>
              </a:rPr>
              <a:t>Prokinetic</a:t>
            </a:r>
            <a:r>
              <a:rPr lang="fa-IR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  <a:t>)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683568" y="1557338"/>
            <a:ext cx="8460432" cy="5019675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b="1" dirty="0" smtClean="0">
                <a:solidFill>
                  <a:schemeClr val="tx2"/>
                </a:solidFill>
              </a:rPr>
              <a:t>Metoclopramide</a:t>
            </a:r>
            <a:r>
              <a:rPr lang="fa-IR" i="1" dirty="0" smtClean="0">
                <a:solidFill>
                  <a:schemeClr val="tx2"/>
                </a:solidFill>
              </a:rPr>
              <a:t> </a:t>
            </a:r>
            <a:r>
              <a:rPr kumimoji="1" lang="en-US" altLang="zh-CN" sz="2800" i="1" dirty="0" smtClean="0">
                <a:solidFill>
                  <a:schemeClr val="tx2"/>
                </a:solidFill>
                <a:ea typeface="幼圆"/>
                <a:cs typeface="幼圆"/>
              </a:rPr>
              <a:t>TAB, CAP, DROP, AMP</a:t>
            </a:r>
            <a:r>
              <a:rPr kumimoji="1" lang="fa-IR" altLang="zh-CN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متوکلوپرامید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b="1" dirty="0" err="1" smtClean="0">
                <a:solidFill>
                  <a:schemeClr val="tx2"/>
                </a:solidFill>
              </a:rPr>
              <a:t>Domperidone</a:t>
            </a:r>
            <a:r>
              <a:rPr lang="fa-IR" i="1" dirty="0" smtClean="0">
                <a:solidFill>
                  <a:schemeClr val="tx2"/>
                </a:solidFill>
              </a:rPr>
              <a:t> </a:t>
            </a:r>
            <a:r>
              <a:rPr lang="en-US" i="1" dirty="0" smtClean="0">
                <a:solidFill>
                  <a:schemeClr val="tx2"/>
                </a:solidFill>
              </a:rPr>
              <a:t>TAB</a:t>
            </a:r>
            <a:r>
              <a:rPr lang="fa-IR" i="1" dirty="0" smtClean="0">
                <a:solidFill>
                  <a:schemeClr val="tx2"/>
                </a:solidFill>
              </a:rPr>
              <a:t>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دومپریدون                                 </a:t>
            </a:r>
            <a:endParaRPr kumimoji="1" lang="en-US" altLang="zh-CN" b="1" dirty="0" smtClean="0">
              <a:solidFill>
                <a:srgbClr val="C00000"/>
              </a:solidFill>
              <a:ea typeface="幼圆"/>
              <a:cs typeface="B Lotus" pitchFamily="2" charset="-78"/>
            </a:endParaRPr>
          </a:p>
          <a:p>
            <a:pPr algn="r" rtl="1">
              <a:defRPr/>
            </a:pP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آنتاگونیست های رسپتور </a:t>
            </a:r>
            <a:r>
              <a:rPr lang="en-US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D2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دوپامینی هستند. موجب تقویت و تسریع حرکات گوارشی و تخلیه معده و مهار مرکز</a:t>
            </a:r>
          </a:p>
          <a:p>
            <a:pPr marL="0" indent="0" algn="r" rtl="1">
              <a:buNone/>
              <a:defRPr/>
            </a:pP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   استفراغ میشوند. در </a:t>
            </a:r>
            <a:r>
              <a:rPr lang="en-US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GERD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 نارسایی تخلیه معده </a:t>
            </a:r>
          </a:p>
          <a:p>
            <a:pPr marL="0" indent="0" algn="r" rtl="1">
              <a:buNone/>
              <a:defRPr/>
            </a:pPr>
            <a:r>
              <a:rPr lang="fa-IR" altLang="zh-CN" sz="30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(دیابتی ها)، تهوع و استفراغ بکار میروند.</a:t>
            </a:r>
            <a:endParaRPr lang="en-US" altLang="zh-CN" sz="3000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defRPr/>
            </a:pPr>
            <a:r>
              <a:rPr lang="fa-IR" altLang="zh-CN" sz="2800" b="1" dirty="0" smtClean="0">
                <a:solidFill>
                  <a:schemeClr val="tx2"/>
                </a:solidFill>
                <a:cs typeface="B Lotus" pitchFamily="2" charset="-78"/>
              </a:rPr>
              <a:t>عوارض جانبی: </a:t>
            </a: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بیقراری، اضطراب، اختلالات حرکتی اکستراپیرامیدال و شبه پارکینسونی، ترشح شیر، اختلالات قاعدگی</a:t>
            </a:r>
          </a:p>
          <a:p>
            <a:pPr algn="r" rtl="1">
              <a:defRPr/>
            </a:pP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دومپریدون عوارض </a:t>
            </a: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CNS</a:t>
            </a: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کمتر دارد.</a:t>
            </a:r>
            <a:endParaRPr lang="fa-IR" altLang="zh-CN" sz="2800" b="1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81341"/>
            <a:ext cx="1788155" cy="15241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599" y="3381341"/>
            <a:ext cx="908383" cy="15241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45224"/>
            <a:ext cx="2029777" cy="1418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-323850" y="1412875"/>
            <a:ext cx="9121775" cy="1143000"/>
          </a:xfrm>
        </p:spPr>
        <p:txBody>
          <a:bodyPr/>
          <a:lstStyle/>
          <a:p>
            <a:pPr algn="r" rtl="1"/>
            <a:r>
              <a:rPr lang="fa-IR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>داروهای ضد استفراغ </a:t>
            </a:r>
            <a: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  <a:t>Antiemetics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468313" y="1412875"/>
            <a:ext cx="8496300" cy="5019675"/>
          </a:xfrm>
        </p:spPr>
        <p:txBody>
          <a:bodyPr/>
          <a:lstStyle/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استفراغ در اثر تحریک مرکز استفراغ در بصل النخاع، مرکز شیمیایی استفراغ (</a:t>
            </a: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CTZ</a:t>
            </a: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)، دستگاه دهلیزی گوش و اعصاب واگ ایجاد میشود.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altLang="zh-CN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 بروز آن نوروترانسمیترهای دوپامین، هیستامین، </a:t>
            </a:r>
            <a:r>
              <a:rPr lang="en-US" altLang="zh-CN" sz="2800" b="1" dirty="0" err="1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ACh</a:t>
            </a:r>
            <a:r>
              <a:rPr lang="fa-IR" altLang="zh-CN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 سروتونین، بنزودیازپین ها و کانابینوئیدها نقش دارند.</a:t>
            </a:r>
            <a:endParaRPr lang="en-US" altLang="zh-CN" sz="2800" b="1" dirty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altLang="zh-CN" sz="2800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altLang="zh-CN" sz="2800" b="1" dirty="0" smtClean="0">
                <a:solidFill>
                  <a:srgbClr val="C00000"/>
                </a:solidFill>
                <a:cs typeface="B Lotus" pitchFamily="2" charset="-78"/>
              </a:rPr>
              <a:t>علل </a:t>
            </a:r>
            <a:r>
              <a:rPr lang="fa-IR" altLang="zh-CN" sz="2800" b="1" dirty="0">
                <a:solidFill>
                  <a:srgbClr val="C00000"/>
                </a:solidFill>
                <a:cs typeface="B Lotus" pitchFamily="2" charset="-78"/>
              </a:rPr>
              <a:t>استفراغ: </a:t>
            </a:r>
            <a:r>
              <a:rPr lang="fa-IR" altLang="zh-CN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داروها، هیجان</a:t>
            </a: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 درد،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ضایعات بافتی</a:t>
            </a:r>
            <a:r>
              <a:rPr lang="fa-IR" altLang="zh-CN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 حرکت، تغییر در هموستاز</a:t>
            </a: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اختلال الکترولیت یا فیزیولوژیک 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endParaRPr lang="fa-IR" altLang="zh-CN" sz="2800" b="1" dirty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altLang="zh-CN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3786188" cy="3636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323850" y="1412875"/>
            <a:ext cx="9121775" cy="1143000"/>
          </a:xfrm>
        </p:spPr>
        <p:txBody>
          <a:bodyPr/>
          <a:lstStyle/>
          <a:p>
            <a:pPr algn="r" rtl="1"/>
            <a:r>
              <a:rPr lang="fa-IR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>داروهای ضد استفراغ </a:t>
            </a:r>
            <a: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  <a:t>Antiemetics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395288" y="1700213"/>
            <a:ext cx="8496300" cy="5019675"/>
          </a:xfrm>
        </p:spPr>
        <p:txBody>
          <a:bodyPr/>
          <a:lstStyle/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altLang="zh-CN" b="1" dirty="0" smtClean="0">
                <a:solidFill>
                  <a:schemeClr val="tx2"/>
                </a:solidFill>
                <a:cs typeface="B Lotus" pitchFamily="2" charset="-78"/>
              </a:rPr>
              <a:t>1. آنتاگونیست های سروتونین: </a:t>
            </a:r>
            <a:r>
              <a:rPr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اوندانسترون، گرانیسترون، تروپیسترون: </a:t>
            </a:r>
            <a:r>
              <a:rPr lang="fa-IR" altLang="zh-CN" b="1" dirty="0" smtClean="0">
                <a:solidFill>
                  <a:schemeClr val="accent4"/>
                </a:solidFill>
                <a:cs typeface="B Lotus" pitchFamily="2" charset="-78"/>
              </a:rPr>
              <a:t>در استفراغهای شدید ناشی از شیمی درمانی سرطان و استفراغهای بعد از عمل جراحی بکار میروند.</a:t>
            </a:r>
            <a:endParaRPr lang="en-US" altLang="zh-CN" b="1" dirty="0" smtClean="0">
              <a:solidFill>
                <a:schemeClr val="accent4"/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altLang="zh-CN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en-US" altLang="zh-CN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chemeClr val="tx2"/>
                </a:solidFill>
                <a:cs typeface="B Lotus" pitchFamily="2" charset="-78"/>
              </a:rPr>
              <a:t>2. آنتی هیستامین ها (آنتاگونیستهای </a:t>
            </a:r>
            <a:r>
              <a:rPr lang="en-US" b="1" dirty="0" smtClean="0">
                <a:solidFill>
                  <a:schemeClr val="tx2"/>
                </a:solidFill>
                <a:cs typeface="B Lotus" pitchFamily="2" charset="-78"/>
              </a:rPr>
              <a:t>H1</a:t>
            </a:r>
            <a:r>
              <a:rPr lang="fa-IR" b="1" dirty="0" smtClean="0">
                <a:solidFill>
                  <a:schemeClr val="tx2"/>
                </a:solidFill>
                <a:cs typeface="B Lotus" pitchFamily="2" charset="-78"/>
              </a:rPr>
              <a:t>):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دیمن هیدرینات </a:t>
            </a:r>
            <a:r>
              <a:rPr lang="fa-IR" b="1" dirty="0" smtClean="0">
                <a:solidFill>
                  <a:schemeClr val="accent4"/>
                </a:solidFill>
                <a:cs typeface="B Lotus" pitchFamily="2" charset="-78"/>
              </a:rPr>
              <a:t>(در بیماری حرکت بکار میرود)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، هیدروکسیزین </a:t>
            </a:r>
            <a:endParaRPr lang="en-US" b="1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843213"/>
            <a:ext cx="2551491" cy="197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-323850" y="1412875"/>
            <a:ext cx="9121775" cy="1143000"/>
          </a:xfrm>
        </p:spPr>
        <p:txBody>
          <a:bodyPr/>
          <a:lstStyle/>
          <a:p>
            <a:pPr algn="r" rtl="1"/>
            <a:r>
              <a:rPr lang="fa-IR" altLang="zh-CN" b="1" smtClean="0">
                <a:ea typeface="SimSun" panose="02010600030101010101" pitchFamily="2" charset="-122"/>
                <a:cs typeface="B Lotus" panose="00000400000000000000" pitchFamily="2" charset="-78"/>
              </a:rPr>
              <a:t>داروهای ضد استفراغ </a:t>
            </a:r>
            <a: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  <a:t>Antiemetics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468313" y="1557338"/>
            <a:ext cx="8496300" cy="5019675"/>
          </a:xfrm>
        </p:spPr>
        <p:txBody>
          <a:bodyPr/>
          <a:lstStyle/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chemeClr val="tx2"/>
                </a:solidFill>
                <a:cs typeface="B Lotus" pitchFamily="2" charset="-78"/>
              </a:rPr>
              <a:t>3. فنوتیازین ها: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پرومتازین، تی اتیل پرازین: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با مهار گیرنده های دوپامینی و موسکارینی اثر ضد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استفراغ قوی دارند.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endParaRPr lang="fa-IR" b="1" dirty="0" smtClean="0">
              <a:solidFill>
                <a:srgbClr val="C00000"/>
              </a:solidFill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kumimoji="1" lang="fa-IR" altLang="zh-CN" b="1" dirty="0" smtClean="0">
                <a:solidFill>
                  <a:schemeClr val="accent1">
                    <a:lumMod val="25000"/>
                  </a:schemeClr>
                </a:solidFill>
                <a:cs typeface="B Lotus" pitchFamily="2" charset="-78"/>
              </a:rPr>
              <a:t>4. </a:t>
            </a:r>
            <a:r>
              <a:rPr lang="fa-IR" altLang="zh-CN" b="1" dirty="0">
                <a:solidFill>
                  <a:schemeClr val="tx2"/>
                </a:solidFill>
                <a:cs typeface="B Lotus" pitchFamily="2" charset="-78"/>
              </a:rPr>
              <a:t>آنتاگونیست های </a:t>
            </a:r>
            <a:r>
              <a:rPr lang="fa-IR" altLang="zh-CN" b="1" dirty="0" smtClean="0">
                <a:solidFill>
                  <a:schemeClr val="tx2"/>
                </a:solidFill>
                <a:cs typeface="B Lotus" pitchFamily="2" charset="-78"/>
              </a:rPr>
              <a:t>دوپامین: 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متوکلوپرامید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kumimoji="1" lang="fa-IR" altLang="zh-CN" b="1" dirty="0" smtClean="0">
                <a:solidFill>
                  <a:schemeClr val="tx2"/>
                </a:solidFill>
                <a:cs typeface="B Lotus" pitchFamily="2" charset="-78"/>
              </a:rPr>
              <a:t>5. کورتیکواستروئیدها: 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دگزامتازون </a:t>
            </a:r>
            <a:r>
              <a:rPr kumimoji="1"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قبل از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شیمی درمانی</a:t>
            </a:r>
            <a:r>
              <a:rPr kumimoji="1"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سرطان بصورت 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IV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بکار میرود. 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kumimoji="1" lang="fa-IR" altLang="zh-CN" b="1" dirty="0" smtClean="0">
                <a:solidFill>
                  <a:schemeClr val="tx2"/>
                </a:solidFill>
                <a:cs typeface="B Lotus" pitchFamily="2" charset="-78"/>
              </a:rPr>
              <a:t>6. آنتی کلینرژیک ها: 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اسکوپولامین </a:t>
            </a:r>
            <a:r>
              <a:rPr kumimoji="1"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 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kumimoji="1" lang="fa-IR" altLang="zh-CN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kumimoji="1"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 درمان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بیماری حرکت مؤثر است.</a:t>
            </a:r>
            <a:endParaRPr kumimoji="1" lang="fa-IR" altLang="zh-CN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33896"/>
            <a:ext cx="3491880" cy="20400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60848"/>
            <a:ext cx="2358639" cy="1641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-123825" y="1989138"/>
            <a:ext cx="9290050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داروهای هضم کننده، هورمونهای </a:t>
            </a:r>
            <a:r>
              <a:rPr lang="fa-IR" altLang="en-US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پانکراس</a:t>
            </a:r>
            <a: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  <a:t>Digestives</a:t>
            </a:r>
            <a:b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539552" y="1432547"/>
            <a:ext cx="8496300" cy="5019675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en-US" b="1" dirty="0" err="1" smtClean="0"/>
              <a:t>Pancreatin</a:t>
            </a:r>
            <a:r>
              <a:rPr lang="fa-IR" i="1" dirty="0" smtClean="0"/>
              <a:t> </a:t>
            </a:r>
            <a:r>
              <a:rPr lang="en-US" i="1" dirty="0" smtClean="0"/>
              <a:t> TAB </a:t>
            </a:r>
            <a:r>
              <a:rPr kumimoji="1" lang="fa-IR" altLang="zh-CN" b="1" dirty="0" smtClean="0">
                <a:solidFill>
                  <a:srgbClr val="C00000"/>
                </a:solidFill>
                <a:ea typeface="幼圆"/>
                <a:cs typeface="B Lotus" pitchFamily="2" charset="-78"/>
              </a:rPr>
              <a:t>پانکراتین                  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en-US" b="1" dirty="0" smtClean="0"/>
              <a:t>Digestive</a:t>
            </a:r>
            <a:r>
              <a:rPr lang="fa-IR" i="1" dirty="0" smtClean="0"/>
              <a:t> </a:t>
            </a:r>
            <a:r>
              <a:rPr kumimoji="1" lang="en-US" altLang="zh-CN" i="1" dirty="0" smtClean="0">
                <a:ea typeface="幼圆"/>
                <a:cs typeface="幼圆"/>
              </a:rPr>
              <a:t>TAB</a:t>
            </a:r>
            <a:r>
              <a:rPr kumimoji="1" lang="fa-IR" altLang="zh-CN" b="1" dirty="0" smtClean="0">
                <a:solidFill>
                  <a:srgbClr val="C00000"/>
                </a:solidFill>
                <a:ea typeface="幼圆"/>
                <a:cs typeface="B Lotus" pitchFamily="2" charset="-78"/>
              </a:rPr>
              <a:t>دایجستیو                       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قرص پانکراتین حاوی آنزیمهای گوارشی لوزالمعده است. دایجستیو حاوی پانکراتین و سایمتیکون (کاهش دهنده کشش سطحی: داروی ضدنفخ) است. 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 اختلالات گوارشی ناشی از بیماریهای 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None/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روده، کیسه صفرا و در درمان نفخ همراه با غذا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None/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بکار میروند.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17983"/>
            <a:ext cx="2843808" cy="2240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-468313" y="2492375"/>
            <a:ext cx="9288463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مسهل ها (</a:t>
            </a:r>
            <a:r>
              <a:rPr lang="en-US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Purgatives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) و ملین ها (</a:t>
            </a:r>
            <a:r>
              <a:rPr lang="en-US" altLang="zh-CN" sz="4000" b="1" smtClean="0">
                <a:ea typeface="SimSun" panose="02010600030101010101" pitchFamily="2" charset="-122"/>
              </a:rPr>
              <a:t>Laxatives</a:t>
            </a:r>
            <a:r>
              <a:rPr lang="fa-IR" altLang="zh-CN" sz="4000" b="1" smtClean="0">
                <a:cs typeface="B Lotus" panose="00000400000000000000" pitchFamily="2" charset="-78"/>
              </a:rPr>
              <a:t>)</a:t>
            </a:r>
            <a:r>
              <a:rPr lang="en-US" altLang="zh-CN" sz="3600" b="1" smtClean="0">
                <a:ea typeface="SimSun" panose="02010600030101010101" pitchFamily="2" charset="-122"/>
              </a:rPr>
              <a:t> </a:t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en-US" altLang="zh-CN" sz="3600" b="1" smtClean="0">
                <a:ea typeface="SimSun" panose="02010600030101010101" pitchFamily="2" charset="-122"/>
              </a:rPr>
              <a:t/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fa-IR" altLang="zh-CN" sz="4000" b="1" smtClean="0"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468313" y="1557338"/>
            <a:ext cx="8496300" cy="5019675"/>
          </a:xfrm>
        </p:spPr>
        <p:txBody>
          <a:bodyPr/>
          <a:lstStyle/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دفعات اجابت مزاج و تخلیه روده ها را افزایش میدهند.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chemeClr val="accent4">
                    <a:lumMod val="75000"/>
                  </a:schemeClr>
                </a:solidFill>
                <a:cs typeface="B Lotus" pitchFamily="2" charset="-78"/>
              </a:rPr>
              <a:t>به شکل خوراکی، تنقیه یا شیاف مصرف میشوند.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chemeClr val="accent4">
                    <a:lumMod val="75000"/>
                  </a:schemeClr>
                </a:solidFill>
                <a:cs typeface="B Lotus" pitchFamily="2" charset="-78"/>
              </a:rPr>
              <a:t>مصرف درازمدت میتواند به روده آسیب برساند.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rgbClr val="990000"/>
                </a:solidFill>
                <a:cs typeface="B Lotus" pitchFamily="2" charset="-78"/>
              </a:rPr>
              <a:t>موارد کاربرد ملین ها:</a:t>
            </a:r>
            <a:endParaRPr lang="en-US" b="1" dirty="0" smtClean="0">
              <a:solidFill>
                <a:srgbClr val="990000"/>
              </a:solidFill>
              <a:cs typeface="B Lotus" pitchFamily="2" charset="-78"/>
            </a:endParaRP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مضر بودن زور زدن هنگام اجابت مزاج (بخیه، سزارین، جراحی شکم، بواسیر، بیماری قلبی)</a:t>
            </a:r>
          </a:p>
          <a:p>
            <a:pPr algn="r" rtl="1" eaLnBrk="1" hangingPunct="1"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درمان یبوست در هنگام بی تحرکی بیمار 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68313" y="2492375"/>
            <a:ext cx="9288463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مسهل ها (</a:t>
            </a:r>
            <a:r>
              <a:rPr lang="en-US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Purgatives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) و ملین ها (</a:t>
            </a:r>
            <a:r>
              <a:rPr lang="en-US" altLang="zh-CN" sz="4000" b="1" smtClean="0">
                <a:ea typeface="SimSun" panose="02010600030101010101" pitchFamily="2" charset="-122"/>
              </a:rPr>
              <a:t>Laxatives</a:t>
            </a:r>
            <a:r>
              <a:rPr lang="fa-IR" altLang="zh-CN" sz="4000" b="1" smtClean="0">
                <a:cs typeface="B Lotus" panose="00000400000000000000" pitchFamily="2" charset="-78"/>
              </a:rPr>
              <a:t>)</a:t>
            </a:r>
            <a:r>
              <a:rPr lang="en-US" altLang="zh-CN" sz="3600" b="1" smtClean="0">
                <a:ea typeface="SimSun" panose="02010600030101010101" pitchFamily="2" charset="-122"/>
              </a:rPr>
              <a:t> </a:t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en-US" altLang="zh-CN" sz="3600" b="1" smtClean="0">
                <a:ea typeface="SimSun" panose="02010600030101010101" pitchFamily="2" charset="-122"/>
              </a:rPr>
              <a:t/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fa-IR" altLang="zh-CN" sz="4000" b="1" smtClean="0"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107950" y="1225550"/>
            <a:ext cx="9036050" cy="5019675"/>
          </a:xfrm>
        </p:spPr>
        <p:txBody>
          <a:bodyPr/>
          <a:lstStyle/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2800" b="1" dirty="0" smtClean="0">
                <a:solidFill>
                  <a:schemeClr val="tx2"/>
                </a:solidFill>
                <a:cs typeface="B Lotus" pitchFamily="2" charset="-78"/>
              </a:rPr>
              <a:t>1. ملین های حجمی: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پودر </a:t>
            </a:r>
            <a:r>
              <a:rPr lang="en-US" sz="2800" dirty="0" smtClean="0">
                <a:solidFill>
                  <a:srgbClr val="C00000"/>
                </a:solidFill>
                <a:cs typeface="B Lotus" pitchFamily="2" charset="-78"/>
              </a:rPr>
              <a:t>Bran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(پوسته گندم)، پسیلیوم (اسفرزه)، متیل سلولز</a:t>
            </a:r>
            <a:r>
              <a:rPr lang="fa-IR" sz="2800" b="1" dirty="0" smtClean="0">
                <a:cs typeface="B Lotus" pitchFamily="2" charset="-78"/>
              </a:rPr>
              <a:t>: 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فیبرهای طبیعی و گیاهی هیدروفیل که در روده ها آب جذب کرده و با تولید ژل ملین، پریستالتیسم را تحریک میکنند. احتمال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None/>
              <a:defRPr/>
            </a:pP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   نفخ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 ایجاد توده و خطر 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انسداد وجود دارد.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 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عرض 3-1 روز اثر میکنند، باید با 2 لیوان آب و 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با 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None/>
              <a:defRPr/>
            </a:pP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2 ساعت فاصله با غذا و دارو مصرف شوند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.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 بواسیر، شقاق، 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IBS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 کولیت اولسراتیو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مفیدند. سالمتر و 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None/>
              <a:defRPr/>
            </a:pP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 کم خطرتر از سایر ملین ها </a:t>
            </a:r>
            <a:r>
              <a:rPr lang="fa-IR" sz="2800" b="1" dirty="0">
                <a:solidFill>
                  <a:schemeClr val="tx1">
                    <a:lumMod val="50000"/>
                  </a:schemeClr>
                </a:solidFill>
                <a:cs typeface="B Lotus" pitchFamily="2" charset="-78"/>
              </a:rPr>
              <a:t>در</a:t>
            </a:r>
            <a:r>
              <a:rPr lang="fa-IR" sz="2800" b="1" dirty="0">
                <a:solidFill>
                  <a:srgbClr val="7030A0"/>
                </a:solidFill>
                <a:cs typeface="B Lotus" pitchFamily="2" charset="-78"/>
              </a:rPr>
              <a:t> بارداری 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هستند.</a:t>
            </a:r>
          </a:p>
          <a:p>
            <a:pPr algn="r" rtl="1">
              <a:defRPr/>
            </a:pP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60-20 گرم فیبر غذایی ارجح است.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33255"/>
            <a:ext cx="9175750" cy="1096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02" t="9037" r="4831"/>
          <a:stretch/>
        </p:blipFill>
        <p:spPr>
          <a:xfrm>
            <a:off x="76200" y="2060848"/>
            <a:ext cx="1944217" cy="21748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4131" t="11589" r="6444" b="9189"/>
          <a:stretch/>
        </p:blipFill>
        <p:spPr>
          <a:xfrm>
            <a:off x="44450" y="3927754"/>
            <a:ext cx="1634277" cy="1739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333375"/>
            <a:ext cx="8712200" cy="1143000"/>
          </a:xfrm>
        </p:spPr>
        <p:txBody>
          <a:bodyPr/>
          <a:lstStyle/>
          <a:p>
            <a:r>
              <a:rPr lang="en-US" altLang="zh-CN" sz="3800" b="1" smtClean="0">
                <a:solidFill>
                  <a:srgbClr val="0000CC"/>
                </a:solidFill>
                <a:ea typeface="SimSun" panose="02010600030101010101" pitchFamily="2" charset="-122"/>
              </a:rPr>
              <a:t>Drugs Affecting Gastrointestinal System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12875"/>
            <a:ext cx="851535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000" dirty="0" smtClean="0">
                <a:ea typeface="SimSun" panose="02010600030101010101" pitchFamily="2" charset="-122"/>
              </a:rPr>
              <a:t> </a:t>
            </a:r>
          </a:p>
          <a:p>
            <a:pPr algn="just"/>
            <a:r>
              <a:rPr lang="en-US" altLang="zh-CN" b="1" dirty="0" err="1" smtClean="0">
                <a:ea typeface="SimSun" panose="02010600030101010101" pitchFamily="2" charset="-122"/>
              </a:rPr>
              <a:t>Antiulcerants</a:t>
            </a:r>
            <a:r>
              <a:rPr lang="en-US" altLang="zh-CN" b="1" dirty="0" smtClean="0">
                <a:ea typeface="SimSun" panose="02010600030101010101" pitchFamily="2" charset="-122"/>
              </a:rPr>
              <a:t>, </a:t>
            </a:r>
            <a:r>
              <a:rPr lang="en-US" altLang="en-US" b="1" dirty="0" smtClean="0"/>
              <a:t>Antacids</a:t>
            </a:r>
          </a:p>
          <a:p>
            <a:pPr algn="just"/>
            <a:r>
              <a:rPr lang="en-US" altLang="zh-CN" b="1" dirty="0" err="1" smtClean="0">
                <a:ea typeface="SimSun" panose="02010600030101010101" pitchFamily="2" charset="-122"/>
              </a:rPr>
              <a:t>Antiemetics</a:t>
            </a:r>
            <a:endParaRPr lang="en-US" altLang="zh-CN" b="1" dirty="0" smtClean="0">
              <a:ea typeface="SimSun" panose="02010600030101010101" pitchFamily="2" charset="-122"/>
            </a:endParaRPr>
          </a:p>
          <a:p>
            <a:pPr algn="just"/>
            <a:r>
              <a:rPr lang="en-US" altLang="zh-CN" b="1" dirty="0" smtClean="0">
                <a:ea typeface="SimSun" panose="02010600030101010101" pitchFamily="2" charset="-122"/>
              </a:rPr>
              <a:t>Digestives</a:t>
            </a:r>
          </a:p>
          <a:p>
            <a:pPr algn="just"/>
            <a:r>
              <a:rPr lang="en-US" altLang="zh-CN" b="1" dirty="0" smtClean="0">
                <a:ea typeface="SimSun" panose="02010600030101010101" pitchFamily="2" charset="-122"/>
              </a:rPr>
              <a:t>Purgatives, Laxatives</a:t>
            </a:r>
          </a:p>
          <a:p>
            <a:pPr algn="just"/>
            <a:r>
              <a:rPr lang="en-US" altLang="zh-CN" b="1" dirty="0" err="1" smtClean="0">
                <a:ea typeface="SimSun" panose="02010600030101010101" pitchFamily="2" charset="-122"/>
              </a:rPr>
              <a:t>Antidiarrheals</a:t>
            </a:r>
            <a:endParaRPr lang="en-US" altLang="zh-CN" b="1" dirty="0" smtClean="0">
              <a:ea typeface="SimSun" panose="02010600030101010101" pitchFamily="2" charset="-122"/>
            </a:endParaRP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336800"/>
            <a:ext cx="4264025" cy="450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-468313" y="2492375"/>
            <a:ext cx="9288463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مسهل ها (</a:t>
            </a:r>
            <a:r>
              <a:rPr lang="en-US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Purgatives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) و ملین ها (</a:t>
            </a:r>
            <a:r>
              <a:rPr lang="en-US" altLang="zh-CN" sz="4000" b="1" smtClean="0">
                <a:ea typeface="SimSun" panose="02010600030101010101" pitchFamily="2" charset="-122"/>
              </a:rPr>
              <a:t>Laxatives</a:t>
            </a:r>
            <a:r>
              <a:rPr lang="fa-IR" altLang="zh-CN" sz="4000" b="1" smtClean="0">
                <a:cs typeface="B Lotus" panose="00000400000000000000" pitchFamily="2" charset="-78"/>
              </a:rPr>
              <a:t>)</a:t>
            </a:r>
            <a:r>
              <a:rPr lang="en-US" altLang="zh-CN" sz="3600" b="1" smtClean="0">
                <a:ea typeface="SimSun" panose="02010600030101010101" pitchFamily="2" charset="-122"/>
              </a:rPr>
              <a:t> </a:t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en-US" altLang="zh-CN" sz="3600" b="1" smtClean="0">
                <a:ea typeface="SimSun" panose="02010600030101010101" pitchFamily="2" charset="-122"/>
              </a:rPr>
              <a:t/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fa-IR" altLang="zh-CN" sz="4000" b="1" smtClean="0"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468313" y="1557338"/>
            <a:ext cx="8496300" cy="5019675"/>
          </a:xfrm>
        </p:spPr>
        <p:txBody>
          <a:bodyPr/>
          <a:lstStyle/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b="1" dirty="0" smtClean="0">
                <a:solidFill>
                  <a:schemeClr val="tx2"/>
                </a:solidFill>
                <a:cs typeface="B Lotus" pitchFamily="2" charset="-78"/>
              </a:rPr>
              <a:t>2. نرم کننده های مدفوع: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دوکوزات سدیم، گلیسیرین، روغنهای معدنی (پارافین مایع):</a:t>
            </a:r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موجب چرب شدن دیواره روده و لغزش مدفوع میشوند.</a:t>
            </a:r>
          </a:p>
          <a:p>
            <a:pPr algn="r" rtl="1"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در بواسیر و شقاق مقعد مفید اند.</a:t>
            </a:r>
          </a:p>
          <a:p>
            <a:pPr algn="r" rtl="1"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پارافین مایع جذب ویتامینهای محلول در چربی و بعضی داروها را کاهش میدهد. امکان تشکیل توده های پارافین در مجاری لنفاوی و پنومونی آسپیراسیون وجود دارد. 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969963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724400"/>
            <a:ext cx="969962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-468313" y="2492375"/>
            <a:ext cx="9288463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مسهل ها (</a:t>
            </a:r>
            <a:r>
              <a:rPr lang="en-US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Purgatives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) و ملین ها (</a:t>
            </a:r>
            <a:r>
              <a:rPr lang="en-US" altLang="zh-CN" sz="4000" b="1" smtClean="0">
                <a:ea typeface="SimSun" panose="02010600030101010101" pitchFamily="2" charset="-122"/>
              </a:rPr>
              <a:t>Laxatives</a:t>
            </a:r>
            <a:r>
              <a:rPr lang="fa-IR" altLang="zh-CN" sz="4000" b="1" smtClean="0">
                <a:cs typeface="B Lotus" panose="00000400000000000000" pitchFamily="2" charset="-78"/>
              </a:rPr>
              <a:t>)</a:t>
            </a:r>
            <a:r>
              <a:rPr lang="en-US" altLang="zh-CN" sz="3600" b="1" smtClean="0">
                <a:ea typeface="SimSun" panose="02010600030101010101" pitchFamily="2" charset="-122"/>
              </a:rPr>
              <a:t> </a:t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en-US" altLang="zh-CN" sz="3600" b="1" smtClean="0">
                <a:ea typeface="SimSun" panose="02010600030101010101" pitchFamily="2" charset="-122"/>
              </a:rPr>
              <a:t/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fa-IR" altLang="zh-CN" sz="4000" b="1" smtClean="0"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215900" y="1341438"/>
            <a:ext cx="8785225" cy="5019675"/>
          </a:xfrm>
        </p:spPr>
        <p:txBody>
          <a:bodyPr/>
          <a:lstStyle/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b="1" dirty="0" smtClean="0">
                <a:solidFill>
                  <a:schemeClr val="tx2"/>
                </a:solidFill>
                <a:cs typeface="B Lotus" pitchFamily="2" charset="-78"/>
              </a:rPr>
              <a:t>3. ملین های اسمتیک: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 منیزیوم هیدروکسید (سوسپانسیون شیر منیزی)، سوربیتول، لاکتولوز، پلی اتیلن گلیکول </a:t>
            </a:r>
            <a:r>
              <a:rPr lang="fa-IR" b="1" dirty="0" smtClean="0">
                <a:cs typeface="B Lotus" pitchFamily="2" charset="-78"/>
              </a:rPr>
              <a:t>: </a:t>
            </a: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املاح یا مواد قندی غیر قابل جذب</a:t>
            </a:r>
            <a:r>
              <a:rPr lang="fa-IR" sz="30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هستند که مقدار زیادی آب را بر اساس قانون اسمز از خون بدرون روده ها میکشند و با افزایش حجم و رقیق شدن محتویات روده موجب تخلیه سریع میشوند.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باید با یک لیوان آب مصرف شوند و میتوانند به غذا اضافه شوند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.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موجب کم آبی می شوند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.</a:t>
            </a:r>
            <a:r>
              <a:rPr lang="fa-IR" sz="2800" b="1" dirty="0"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جذب مقادیر کم منیزیم در نارسایی 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کلیوی 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و کبدی خطرناک است.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/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640388"/>
            <a:ext cx="6228184" cy="121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1171575" cy="263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8471" t="-2913" r="-2639" b="2913"/>
          <a:stretch/>
        </p:blipFill>
        <p:spPr>
          <a:xfrm>
            <a:off x="1171575" y="5017229"/>
            <a:ext cx="2131202" cy="1804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-468313" y="2492375"/>
            <a:ext cx="9288463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مسهل ها (</a:t>
            </a:r>
            <a:r>
              <a:rPr lang="en-US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Purgatives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) و ملین ها (</a:t>
            </a:r>
            <a:r>
              <a:rPr lang="en-US" altLang="zh-CN" sz="4000" b="1" smtClean="0">
                <a:ea typeface="SimSun" panose="02010600030101010101" pitchFamily="2" charset="-122"/>
              </a:rPr>
              <a:t>Laxatives</a:t>
            </a:r>
            <a:r>
              <a:rPr lang="fa-IR" altLang="zh-CN" sz="4000" b="1" smtClean="0">
                <a:cs typeface="B Lotus" panose="00000400000000000000" pitchFamily="2" charset="-78"/>
              </a:rPr>
              <a:t>)</a:t>
            </a:r>
            <a:r>
              <a:rPr lang="en-US" altLang="zh-CN" sz="3600" b="1" smtClean="0">
                <a:ea typeface="SimSun" panose="02010600030101010101" pitchFamily="2" charset="-122"/>
              </a:rPr>
              <a:t> </a:t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en-US" altLang="zh-CN" sz="3600" b="1" smtClean="0">
                <a:ea typeface="SimSun" panose="02010600030101010101" pitchFamily="2" charset="-122"/>
              </a:rPr>
              <a:t/>
            </a:r>
            <a:br>
              <a:rPr lang="en-US" altLang="zh-CN" sz="3600" b="1" smtClean="0">
                <a:ea typeface="SimSun" panose="02010600030101010101" pitchFamily="2" charset="-122"/>
              </a:rPr>
            </a:br>
            <a:r>
              <a:rPr lang="fa-IR" altLang="zh-CN" sz="4000" b="1" smtClean="0"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107950" y="1268413"/>
            <a:ext cx="9036050" cy="5019675"/>
          </a:xfrm>
        </p:spPr>
        <p:txBody>
          <a:bodyPr/>
          <a:lstStyle/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2800" b="1" dirty="0" smtClean="0">
                <a:solidFill>
                  <a:schemeClr val="tx2"/>
                </a:solidFill>
                <a:cs typeface="B Lotus" pitchFamily="2" charset="-78"/>
              </a:rPr>
              <a:t>4. ملین های محرک</a:t>
            </a:r>
            <a:r>
              <a:rPr lang="en-US" sz="2800" b="1" dirty="0" smtClean="0">
                <a:solidFill>
                  <a:schemeClr val="tx2"/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tx2"/>
                </a:solidFill>
                <a:cs typeface="B Lotus" pitchFamily="2" charset="-78"/>
              </a:rPr>
              <a:t>(</a:t>
            </a:r>
            <a:r>
              <a:rPr lang="en-US" sz="2800" b="1" dirty="0" smtClean="0">
                <a:solidFill>
                  <a:schemeClr val="tx2"/>
                </a:solidFill>
              </a:rPr>
              <a:t>Cathartics</a:t>
            </a:r>
            <a:r>
              <a:rPr lang="fa-IR" sz="2800" b="1" dirty="0" smtClean="0">
                <a:solidFill>
                  <a:schemeClr val="tx2"/>
                </a:solidFill>
                <a:cs typeface="B Lotus" pitchFamily="2" charset="-78"/>
              </a:rPr>
              <a:t>):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بیزاکودیل، روغن کرچک (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oil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Castor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، </a:t>
            </a:r>
            <a:r>
              <a:rPr lang="en-US" sz="2800" b="1" dirty="0" err="1" smtClean="0">
                <a:solidFill>
                  <a:srgbClr val="C00000"/>
                </a:solidFill>
                <a:cs typeface="B Lotus" pitchFamily="2" charset="-78"/>
              </a:rPr>
              <a:t>Laxaricin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)، سنا (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C-Lax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)، صبر زرد (</a:t>
            </a:r>
            <a:r>
              <a:rPr lang="en-US" sz="2800" b="1" dirty="0" smtClean="0">
                <a:solidFill>
                  <a:srgbClr val="C00000"/>
                </a:solidFill>
                <a:cs typeface="B Lotus" pitchFamily="2" charset="-78"/>
              </a:rPr>
              <a:t>Aloe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)، شربت انجیر (</a:t>
            </a:r>
            <a:r>
              <a:rPr lang="en-US" sz="2800" b="1" dirty="0" err="1" smtClean="0">
                <a:solidFill>
                  <a:srgbClr val="C00000"/>
                </a:solidFill>
                <a:cs typeface="B Lotus" pitchFamily="2" charset="-78"/>
              </a:rPr>
              <a:t>Fijan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):</a:t>
            </a:r>
            <a:r>
              <a:rPr lang="fa-IR" sz="2800" b="1" dirty="0" smtClean="0">
                <a:cs typeface="B Lotus" pitchFamily="2" charset="-78"/>
              </a:rPr>
              <a:t> </a:t>
            </a:r>
            <a:r>
              <a:rPr lang="fa-IR" sz="28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ملین های 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قوی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هستند و موجب تحریک مستقیم سیستم عصبی روده ای و ترشح مایع و الکترولیت در کولون میشوند.</a:t>
            </a:r>
          </a:p>
          <a:p>
            <a:pPr algn="r" rtl="1">
              <a:defRPr/>
            </a:pP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موجب ↓بازجذب آب و الکترولیت از روده ها، اسهال، کرامپ شکمی، سوءجذب و کم آبی می شوند.</a:t>
            </a:r>
          </a:p>
          <a:p>
            <a:pPr algn="r" rtl="1">
              <a:defRPr/>
            </a:pPr>
            <a:r>
              <a:rPr lang="fa-IR" sz="28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حداکثر 2-1 هفته باید مصرف شوند.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728" y="3503293"/>
            <a:ext cx="13906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631927"/>
            <a:ext cx="15240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324" y="4581525"/>
            <a:ext cx="6351676" cy="219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09" y="4483999"/>
            <a:ext cx="1566282" cy="23889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122" y="4932214"/>
            <a:ext cx="1085182" cy="1780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042988" y="476250"/>
            <a:ext cx="7772400" cy="1143000"/>
          </a:xfrm>
        </p:spPr>
        <p:txBody>
          <a:bodyPr/>
          <a:lstStyle/>
          <a:p>
            <a:pPr algn="r"/>
            <a:r>
              <a:rPr lang="fa-IR" altLang="en-US" b="1" smtClean="0">
                <a:cs typeface="B Lotus" panose="00000400000000000000" pitchFamily="2" charset="-78"/>
              </a:rPr>
              <a:t>عوارض ملین ها</a:t>
            </a:r>
            <a:endParaRPr lang="en-US" altLang="en-US" b="1" smtClean="0">
              <a:cs typeface="B Lotus" panose="00000400000000000000" pitchFamily="2" charset="-78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458200" cy="4343400"/>
          </a:xfrm>
        </p:spPr>
        <p:txBody>
          <a:bodyPr/>
          <a:lstStyle/>
          <a:p>
            <a:pPr algn="r" rtl="1">
              <a:defRPr/>
            </a:pPr>
            <a:r>
              <a:rPr lang="fa-IR" b="1" dirty="0" smtClean="0">
                <a:solidFill>
                  <a:srgbClr val="990000"/>
                </a:solidFill>
                <a:cs typeface="B Lotus" pitchFamily="2" charset="-78"/>
              </a:rPr>
              <a:t>اختلال تعادل آب و الکترولیت: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هیپوناترمی، کم آبی (افت ناگهانی فشار)، هیپوکالمی (خستگی مفرط)، هیپومنیزمی</a:t>
            </a:r>
          </a:p>
          <a:p>
            <a:pPr algn="r" rtl="1">
              <a:defRPr/>
            </a:pPr>
            <a:r>
              <a:rPr lang="fa-IR" b="1" dirty="0" smtClean="0">
                <a:solidFill>
                  <a:srgbClr val="990000"/>
                </a:solidFill>
                <a:cs typeface="B Lotus" pitchFamily="2" charset="-78"/>
              </a:rPr>
              <a:t>تغییر در فلور میکروبی کولون: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↓تولید ویتامین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K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،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B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و اسید فولیک، نفخ و ناراحتی گوارشی، جایگزینی میکروبهای پاتوژن</a:t>
            </a:r>
          </a:p>
          <a:p>
            <a:pPr algn="r" rtl="1">
              <a:defRPr/>
            </a:pPr>
            <a:r>
              <a:rPr lang="fa-IR" b="1" dirty="0" smtClean="0">
                <a:solidFill>
                  <a:srgbClr val="990000"/>
                </a:solidFill>
                <a:cs typeface="B Lotus" pitchFamily="2" charset="-78"/>
              </a:rPr>
              <a:t>↑حرکات روده: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کرامپ، اسهال، نفخ، ناراحتی</a:t>
            </a:r>
          </a:p>
          <a:p>
            <a:pPr algn="r" rtl="1">
              <a:defRPr/>
            </a:pP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مصرف ملین ها در خطر </a:t>
            </a:r>
            <a:r>
              <a:rPr lang="fa-IR" b="1" dirty="0" smtClean="0">
                <a:solidFill>
                  <a:srgbClr val="990000"/>
                </a:solidFill>
                <a:cs typeface="B Lotus" pitchFamily="2" charset="-78"/>
              </a:rPr>
              <a:t>انسداد روده </a:t>
            </a:r>
            <a:r>
              <a:rPr lang="fa-IR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ممنوع است و در کم آبی نیز نباید مصرف شوند. </a:t>
            </a:r>
          </a:p>
          <a:p>
            <a:pPr>
              <a:defRPr/>
            </a:pPr>
            <a:endParaRPr lang="fa-IR" dirty="0" smtClean="0"/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-396875" y="3068638"/>
            <a:ext cx="9288463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داروهای ضداسهال </a:t>
            </a:r>
            <a:r>
              <a:rPr lang="en-US" altLang="en-US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Antidiarrheal Agents</a:t>
            </a:r>
            <a:r>
              <a:rPr lang="en-US" altLang="en-US" sz="4000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en-US" sz="4000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sz="36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  <a:cs typeface="B Lotus" panose="00000400000000000000" pitchFamily="2" charset="-78"/>
              </a:rPr>
            </a:br>
            <a:endParaRPr lang="en-US" altLang="en-US" sz="3600" smtClean="0">
              <a:ea typeface="SimSun" panose="02010600030101010101" pitchFamily="2" charset="-122"/>
              <a:cs typeface="B Lotus" panose="00000400000000000000" pitchFamily="2" charset="-78"/>
            </a:endParaRPr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539552" y="1341438"/>
            <a:ext cx="8496944" cy="5378450"/>
          </a:xfrm>
        </p:spPr>
        <p:txBody>
          <a:bodyPr/>
          <a:lstStyle/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داروهای ضداسهال در کنترل اسهال مزمن در مبتلایان به  بیماری التهابی روده (</a:t>
            </a:r>
            <a:r>
              <a:rPr lang="en-US" sz="3000" b="1" dirty="0" smtClean="0">
                <a:solidFill>
                  <a:schemeClr val="tx2"/>
                </a:solidFill>
                <a:cs typeface="B Lotus" pitchFamily="2" charset="-78"/>
              </a:rPr>
              <a:t>IBD</a:t>
            </a: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) یا سندرم روده تحریک پذیر (</a:t>
            </a:r>
            <a:r>
              <a:rPr lang="en-US" sz="3000" b="1" dirty="0" smtClean="0">
                <a:solidFill>
                  <a:schemeClr val="tx2"/>
                </a:solidFill>
                <a:cs typeface="B Lotus" pitchFamily="2" charset="-78"/>
              </a:rPr>
              <a:t>IBS</a:t>
            </a: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) بکار میروند. این داروها نباید در اسهال های عفونی، خونی یا سمی و همراه با تب بالا (شیگلا و سالمونلا) بکار روند. 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3000" b="1" dirty="0" smtClean="0">
                <a:solidFill>
                  <a:srgbClr val="C00000"/>
                </a:solidFill>
                <a:cs typeface="B Lotus" pitchFamily="2" charset="-78"/>
              </a:rPr>
              <a:t>دیفنوکسیلات و لوپرامید: </a:t>
            </a: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آگونیست های اوپیوئیدی 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None/>
              <a:defRPr/>
            </a:pP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هستند که با کاهش آزاد شدن استیل کولین از شبکه عصبی روده اثر ضداسهال دارند. دیفنوکسیلات بدلیل عبور از </a:t>
            </a:r>
            <a:r>
              <a:rPr lang="en-US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CNS</a:t>
            </a: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و داشتن آثار مرکزی، اثر اعتیادآور دارد.</a:t>
            </a:r>
            <a:endParaRPr lang="en-US" sz="3000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داروهای آنتی کلینرژیک و آنتی اسپاسمودیک: </a:t>
            </a: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جهت</a:t>
            </a:r>
          </a:p>
          <a:p>
            <a:pPr marL="0" indent="0" algn="r" rtl="1">
              <a:spcBef>
                <a:spcPct val="50000"/>
              </a:spcBef>
              <a:buClr>
                <a:schemeClr val="folHlink"/>
              </a:buClr>
              <a:buNone/>
              <a:defRPr/>
            </a:pPr>
            <a:r>
              <a:rPr lang="fa-IR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sz="30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تسکین دل درد و دل پیچه در اسهال ها بکار میروند.</a:t>
            </a:r>
          </a:p>
          <a:p>
            <a:pPr algn="r" rtl="1">
              <a:spcBef>
                <a:spcPct val="50000"/>
              </a:spcBef>
              <a:buClr>
                <a:schemeClr val="folHlink"/>
              </a:buClr>
              <a:defRPr/>
            </a:pPr>
            <a:endParaRPr lang="fa-IR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08920"/>
            <a:ext cx="1990253" cy="14401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47841"/>
            <a:ext cx="2109756" cy="14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04800" y="188913"/>
            <a:ext cx="8839200" cy="1143000"/>
          </a:xfrm>
        </p:spPr>
        <p:txBody>
          <a:bodyPr/>
          <a:lstStyle/>
          <a:p>
            <a:pPr algn="r" rtl="1"/>
            <a:r>
              <a:rPr lang="fa-IR" altLang="en-US" sz="4000" b="1" smtClean="0">
                <a:cs typeface="B Lotus" panose="00000400000000000000" pitchFamily="2" charset="-78"/>
              </a:rPr>
              <a:t>داروهای ضداسید و ضدزخم پپتیک </a:t>
            </a:r>
            <a:r>
              <a:rPr lang="en-US" altLang="zh-CN" sz="3600" b="1" smtClean="0">
                <a:ea typeface="SimSun" panose="02010600030101010101" pitchFamily="2" charset="-122"/>
              </a:rPr>
              <a:t>Peptic Ulcers</a:t>
            </a:r>
            <a:r>
              <a:rPr lang="fa-IR" altLang="zh-CN" sz="3600" b="1" smtClean="0">
                <a:ea typeface="SimSun" panose="02010600030101010101" pitchFamily="2" charset="-122"/>
              </a:rPr>
              <a:t>   </a:t>
            </a:r>
            <a:endParaRPr lang="en-US" altLang="en-US" sz="360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288" y="1196975"/>
            <a:ext cx="8640762" cy="5019675"/>
          </a:xfrm>
        </p:spPr>
        <p:txBody>
          <a:bodyPr/>
          <a:lstStyle/>
          <a:p>
            <a:pPr algn="just" rtl="1">
              <a:defRPr/>
            </a:pPr>
            <a:r>
              <a:rPr lang="fa-IR" altLang="zh-CN" b="1" dirty="0" smtClean="0">
                <a:solidFill>
                  <a:srgbClr val="C00000"/>
                </a:solidFill>
                <a:ea typeface="SimSun" pitchFamily="2" charset="-122"/>
                <a:cs typeface="B Lotus" pitchFamily="2" charset="-78"/>
              </a:rPr>
              <a:t>عوامل مؤثر در ایجاد زخم پپتیک معده و دوازدهه:</a:t>
            </a:r>
          </a:p>
          <a:p>
            <a:pPr marL="0" indent="0" algn="just" rtl="1">
              <a:buFontTx/>
              <a:buNone/>
              <a:defRPr/>
            </a:pPr>
            <a:r>
              <a:rPr lang="fa-IR" altLang="zh-CN" sz="2800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حضور اسید و پپسین، کمبود ترشح موکوس معدی، کمبود ترشح بیکربنات، باکتری هلیکوباکتر پیلوری، </a:t>
            </a: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NSAIDs</a:t>
            </a:r>
            <a:endParaRPr lang="fa-IR" altLang="zh-CN" sz="2800" b="1" dirty="0" smtClean="0">
              <a:solidFill>
                <a:schemeClr val="accent4">
                  <a:lumMod val="50000"/>
                </a:schemeClr>
              </a:solidFill>
              <a:ea typeface="SimSun" pitchFamily="2" charset="-122"/>
              <a:cs typeface="B Lotus" pitchFamily="2" charset="-78"/>
            </a:endParaRPr>
          </a:p>
          <a:p>
            <a:pPr algn="just" rtl="1">
              <a:defRPr/>
            </a:pPr>
            <a:r>
              <a:rPr lang="fa-IR" altLang="zh-CN" b="1" dirty="0" smtClean="0">
                <a:solidFill>
                  <a:srgbClr val="C00000"/>
                </a:solidFill>
                <a:ea typeface="SimSun" pitchFamily="2" charset="-122"/>
                <a:cs typeface="B Lotus" pitchFamily="2" charset="-78"/>
              </a:rPr>
              <a:t>داروهای کاربردی:</a:t>
            </a:r>
          </a:p>
          <a:p>
            <a:pPr algn="just" rtl="1">
              <a:defRPr/>
            </a:pP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ضداسیدها</a:t>
            </a:r>
          </a:p>
          <a:p>
            <a:pPr algn="just" rtl="1">
              <a:defRPr/>
            </a:pP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آنتاگونیست های </a:t>
            </a:r>
            <a:r>
              <a:rPr lang="en-US" dirty="0" smtClean="0">
                <a:solidFill>
                  <a:schemeClr val="tx2"/>
                </a:solidFill>
              </a:rPr>
              <a:t>H</a:t>
            </a:r>
            <a:r>
              <a:rPr lang="en-US" b="1" baseline="-25000" dirty="0" smtClean="0">
                <a:solidFill>
                  <a:schemeClr val="tx2"/>
                </a:solidFill>
              </a:rPr>
              <a:t>2</a:t>
            </a: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 هیستامین</a:t>
            </a:r>
          </a:p>
          <a:p>
            <a:pPr algn="just" rtl="1">
              <a:defRPr/>
            </a:pP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مهارکننده های پمپ پروتونی</a:t>
            </a:r>
          </a:p>
          <a:p>
            <a:pPr algn="just" rtl="1">
              <a:defRPr/>
            </a:pP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محافظت کننده های مخاطی</a:t>
            </a:r>
          </a:p>
          <a:p>
            <a:pPr algn="just" rtl="1">
              <a:defRPr/>
            </a:pP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داروهای ضد هلیکوباکتر پیلوری</a:t>
            </a:r>
            <a:endParaRPr lang="en-US" altLang="zh-CN" b="1" dirty="0" smtClean="0">
              <a:solidFill>
                <a:schemeClr val="tx2"/>
              </a:solidFill>
              <a:ea typeface="SimSun" pitchFamily="2" charset="-122"/>
              <a:cs typeface="B Lotus" pitchFamily="2" charset="-78"/>
            </a:endParaRPr>
          </a:p>
          <a:p>
            <a:pPr marL="0" indent="0" algn="just" rtl="1"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                       </a:t>
            </a: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 (آنتی بیوتیک ها)</a:t>
            </a:r>
            <a:endParaRPr lang="en-US" altLang="zh-CN" b="1" dirty="0" smtClean="0">
              <a:solidFill>
                <a:schemeClr val="tx2"/>
              </a:solidFill>
              <a:ea typeface="SimSun" pitchFamily="2" charset="-122"/>
              <a:cs typeface="B Lotus" pitchFamily="2" charset="-78"/>
            </a:endParaRPr>
          </a:p>
          <a:p>
            <a:pPr algn="r" rtl="1">
              <a:defRPr/>
            </a:pPr>
            <a:endParaRPr lang="en-US" dirty="0"/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301875"/>
            <a:ext cx="4464050" cy="354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6309" y="116632"/>
            <a:ext cx="8839200" cy="1790700"/>
          </a:xfrm>
        </p:spPr>
        <p:txBody>
          <a:bodyPr/>
          <a:lstStyle/>
          <a:p>
            <a:pPr algn="r" rtl="1"/>
            <a:r>
              <a:rPr lang="fa-IR" altLang="en-US" sz="4000" b="1" dirty="0" smtClean="0">
                <a:cs typeface="B Lotus" panose="00000400000000000000" pitchFamily="2" charset="-78"/>
              </a:rPr>
              <a:t/>
            </a:r>
            <a:br>
              <a:rPr lang="fa-IR" altLang="en-US" sz="4000" b="1" dirty="0" smtClean="0">
                <a:cs typeface="B Lotus" panose="00000400000000000000" pitchFamily="2" charset="-78"/>
              </a:rPr>
            </a:br>
            <a:r>
              <a:rPr lang="fa-IR" altLang="en-US" sz="4000" b="1" dirty="0" smtClean="0">
                <a:cs typeface="B Lotus" panose="00000400000000000000" pitchFamily="2" charset="-78"/>
              </a:rPr>
              <a:t/>
            </a:r>
            <a:br>
              <a:rPr lang="fa-IR" altLang="en-US" sz="4000" b="1" dirty="0" smtClean="0">
                <a:cs typeface="B Lotus" panose="00000400000000000000" pitchFamily="2" charset="-78"/>
              </a:rPr>
            </a:br>
            <a:r>
              <a:rPr lang="fa-IR" altLang="en-US" sz="4000" b="1" dirty="0" smtClean="0">
                <a:cs typeface="B Lotus" panose="00000400000000000000" pitchFamily="2" charset="-78"/>
              </a:rPr>
              <a:t>داروهای ضدزخم پپتیک</a:t>
            </a:r>
            <a:br>
              <a:rPr lang="fa-IR" altLang="en-US" sz="4000" b="1" dirty="0" smtClean="0">
                <a:cs typeface="B Lotus" panose="00000400000000000000" pitchFamily="2" charset="-78"/>
              </a:rPr>
            </a:br>
            <a:r>
              <a:rPr lang="fa-IR" altLang="en-US" sz="4000" b="1" dirty="0" smtClean="0">
                <a:cs typeface="B Lotus" panose="00000400000000000000" pitchFamily="2" charset="-78"/>
              </a:rPr>
              <a:t> ضد اسیدها       </a:t>
            </a:r>
            <a:r>
              <a:rPr lang="en-US" altLang="zh-CN" b="1" dirty="0" smtClean="0">
                <a:ea typeface="SimSun" panose="02010600030101010101" pitchFamily="2" charset="-122"/>
              </a:rPr>
              <a:t>Antacids</a:t>
            </a:r>
            <a:r>
              <a:rPr lang="en-US" altLang="zh-CN" sz="3600" dirty="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dirty="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0443" y="1124744"/>
            <a:ext cx="8532812" cy="5019675"/>
          </a:xfrm>
        </p:spPr>
        <p:txBody>
          <a:bodyPr/>
          <a:lstStyle/>
          <a:p>
            <a:pPr marL="0" indent="0">
              <a:spcBef>
                <a:spcPct val="50000"/>
              </a:spcBef>
              <a:buClr>
                <a:srgbClr val="C00000"/>
              </a:buClr>
              <a:buFont typeface="Wingdings" panose="05000000000000000000" pitchFamily="2" charset="2"/>
              <a:buNone/>
              <a:defRPr/>
            </a:pPr>
            <a:r>
              <a:rPr kumimoji="1" lang="en-US" altLang="zh-CN" sz="3000" b="1" dirty="0" smtClean="0">
                <a:ea typeface="幼圆"/>
                <a:cs typeface="幼圆"/>
              </a:rPr>
              <a:t>Aluminum hydroxide </a:t>
            </a:r>
            <a:r>
              <a:rPr kumimoji="1" lang="en-US" altLang="zh-CN" sz="3000" i="1" dirty="0" smtClean="0">
                <a:ea typeface="幼圆"/>
                <a:cs typeface="幼圆"/>
              </a:rPr>
              <a:t>TAB,SUSP</a:t>
            </a:r>
            <a:r>
              <a:rPr kumimoji="1" lang="en-US" altLang="zh-CN" sz="2800" i="1" dirty="0" smtClean="0">
                <a:ea typeface="幼圆"/>
                <a:cs typeface="幼圆"/>
              </a:rPr>
              <a:t> </a:t>
            </a:r>
            <a:r>
              <a:rPr kumimoji="1" lang="fa-IR" altLang="zh-CN" sz="2800" i="1" dirty="0" smtClean="0">
                <a:ea typeface="幼圆"/>
                <a:cs typeface="幼圆"/>
              </a:rPr>
              <a:t> </a:t>
            </a:r>
            <a:r>
              <a:rPr kumimoji="1" lang="fa-IR" altLang="zh-CN" b="1" dirty="0" smtClean="0">
                <a:solidFill>
                  <a:srgbClr val="C00000"/>
                </a:solidFill>
                <a:ea typeface="幼圆"/>
                <a:cs typeface="B Lotus" pitchFamily="2" charset="-78"/>
              </a:rPr>
              <a:t>آلومینیوم هیدروکسید</a:t>
            </a:r>
            <a:endParaRPr kumimoji="1" lang="en-US" altLang="zh-CN" b="1" dirty="0" smtClean="0">
              <a:solidFill>
                <a:srgbClr val="C00000"/>
              </a:solidFill>
              <a:ea typeface="幼圆"/>
              <a:cs typeface="B Lotus" pitchFamily="2" charset="-78"/>
            </a:endParaRPr>
          </a:p>
          <a:p>
            <a:pPr marL="0" indent="0">
              <a:spcBef>
                <a:spcPct val="50000"/>
              </a:spcBef>
              <a:buClr>
                <a:srgbClr val="C00000"/>
              </a:buClr>
              <a:buFont typeface="Wingdings" panose="05000000000000000000" pitchFamily="2" charset="2"/>
              <a:buNone/>
              <a:defRPr/>
            </a:pPr>
            <a:r>
              <a:rPr kumimoji="1" lang="en-US" altLang="zh-CN" sz="3000" b="1" dirty="0" smtClean="0">
                <a:ea typeface="幼圆"/>
                <a:cs typeface="B Lotus" pitchFamily="2" charset="-78"/>
              </a:rPr>
              <a:t>Magnesium hydroxide</a:t>
            </a:r>
            <a:r>
              <a:rPr kumimoji="1" lang="fa-IR" altLang="zh-CN" sz="3000" b="1" dirty="0" smtClean="0">
                <a:ea typeface="幼圆"/>
                <a:cs typeface="B Lotus" pitchFamily="2" charset="-78"/>
              </a:rPr>
              <a:t> </a:t>
            </a:r>
            <a:r>
              <a:rPr kumimoji="1" lang="en-US" altLang="zh-CN" sz="3000" i="1" dirty="0" smtClean="0">
                <a:ea typeface="幼圆"/>
                <a:cs typeface="B Lotus" pitchFamily="2" charset="-78"/>
              </a:rPr>
              <a:t>SUSP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منیزیوم هیدروکسید</a:t>
            </a:r>
            <a:r>
              <a:rPr kumimoji="1" lang="fa-IR" altLang="zh-CN" b="1" dirty="0" smtClean="0">
                <a:solidFill>
                  <a:srgbClr val="FF3300"/>
                </a:solidFill>
                <a:cs typeface="B Lotus" pitchFamily="2" charset="-78"/>
              </a:rPr>
              <a:t>       </a:t>
            </a:r>
            <a:endParaRPr kumimoji="1" lang="en-US" altLang="zh-CN" b="1" dirty="0" smtClean="0">
              <a:solidFill>
                <a:srgbClr val="FF3300"/>
              </a:solidFill>
              <a:ea typeface="幼圆"/>
              <a:cs typeface="幼圆"/>
            </a:endParaRPr>
          </a:p>
          <a:p>
            <a:pPr marL="0" indent="0">
              <a:spcBef>
                <a:spcPct val="50000"/>
              </a:spcBef>
              <a:buClr>
                <a:srgbClr val="C00000"/>
              </a:buClr>
              <a:buFont typeface="Wingdings" panose="05000000000000000000" pitchFamily="2" charset="2"/>
              <a:buNone/>
              <a:defRPr/>
            </a:pPr>
            <a:r>
              <a:rPr lang="en-US" sz="3000" b="1" dirty="0" err="1" smtClean="0"/>
              <a:t>Aluminium</a:t>
            </a:r>
            <a:r>
              <a:rPr lang="en-US" sz="3000" b="1" dirty="0" smtClean="0"/>
              <a:t>/Magnesium</a:t>
            </a:r>
            <a:r>
              <a:rPr lang="en-US" sz="3000" i="1" dirty="0" smtClean="0"/>
              <a:t> TAB, SUSP</a:t>
            </a:r>
            <a:r>
              <a:rPr kumimoji="1" lang="fa-IR" altLang="zh-CN" sz="3000" b="1" dirty="0" smtClean="0">
                <a:cs typeface="B Lotus" pitchFamily="2" charset="-78"/>
              </a:rPr>
              <a:t> 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آلومینیوم/ منیزیوم 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ct val="50000"/>
              </a:spcBef>
              <a:buClr>
                <a:srgbClr val="C00000"/>
              </a:buClr>
              <a:buFont typeface="Wingdings" panose="05000000000000000000" pitchFamily="2" charset="2"/>
              <a:buNone/>
              <a:defRPr/>
            </a:pPr>
            <a:r>
              <a:rPr lang="en-US" sz="3000" b="1" dirty="0" err="1" smtClean="0"/>
              <a:t>Aluminium</a:t>
            </a:r>
            <a:r>
              <a:rPr lang="en-US" sz="3000" b="1" dirty="0" smtClean="0"/>
              <a:t>/Magnesium/</a:t>
            </a:r>
            <a:r>
              <a:rPr lang="en-US" sz="3000" b="1" dirty="0" err="1" smtClean="0"/>
              <a:t>Simethicone</a:t>
            </a:r>
            <a:r>
              <a:rPr lang="en-US" sz="3000" i="1" dirty="0" smtClean="0"/>
              <a:t> TAB, SUSP</a:t>
            </a:r>
            <a:endParaRPr kumimoji="1" lang="en-US" altLang="zh-CN" sz="3000" dirty="0" smtClean="0">
              <a:ea typeface="幼圆"/>
              <a:cs typeface="幼圆"/>
            </a:endParaRPr>
          </a:p>
          <a:p>
            <a:pPr algn="just" rtl="1">
              <a:buFont typeface="Wingdings" panose="05000000000000000000" pitchFamily="2" charset="2"/>
              <a:buNone/>
              <a:defRPr/>
            </a:pP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آلومینیوم/ منیزیوم/ سایمتیکون</a:t>
            </a:r>
          </a:p>
          <a:p>
            <a:pPr algn="just" rtl="1">
              <a:defRPr/>
            </a:pP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املاح یا هیدروکسیدهای قلیایی ضعیف اند که</a:t>
            </a:r>
            <a:endParaRPr lang="en-US" altLang="zh-CN" sz="3000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just" rtl="1">
              <a:buNone/>
              <a:defRPr/>
            </a:pPr>
            <a:r>
              <a:rPr lang="en-US" altLang="zh-CN" sz="30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اسید معده را</a:t>
            </a:r>
            <a:r>
              <a:rPr lang="en-US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خنثی میکنند. املاح آلومینیوم اثر </a:t>
            </a:r>
            <a:endParaRPr lang="en-US" altLang="zh-CN" sz="3000" b="1" dirty="0" smtClean="0">
              <a:solidFill>
                <a:schemeClr val="accent4">
                  <a:lumMod val="50000"/>
                </a:schemeClr>
              </a:solidFill>
              <a:cs typeface="B Lotus" pitchFamily="2" charset="-78"/>
            </a:endParaRPr>
          </a:p>
          <a:p>
            <a:pPr marL="0" indent="0" algn="just" rtl="1">
              <a:buNone/>
              <a:defRPr/>
            </a:pPr>
            <a:r>
              <a:rPr lang="en-US" altLang="zh-CN" sz="30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en-US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حفاظتی مستقیم هم بر مخاط</a:t>
            </a:r>
            <a:r>
              <a:rPr lang="en-US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دارند.</a:t>
            </a:r>
          </a:p>
          <a:p>
            <a:pPr algn="just" rtl="1">
              <a:buFont typeface="Wingdings" panose="05000000000000000000" pitchFamily="2" charset="2"/>
              <a:buNone/>
              <a:defRPr/>
            </a:pPr>
            <a:endParaRPr lang="fa-IR" altLang="zh-CN" b="1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10" y="4018284"/>
            <a:ext cx="1583362" cy="28301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4021745"/>
            <a:ext cx="1512168" cy="2836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04800" y="188913"/>
            <a:ext cx="8299450" cy="1143000"/>
          </a:xfrm>
        </p:spPr>
        <p:txBody>
          <a:bodyPr/>
          <a:lstStyle/>
          <a:p>
            <a:pPr algn="r" rtl="1"/>
            <a:r>
              <a:rPr lang="fa-IR" altLang="en-US" sz="4000" b="1" smtClean="0">
                <a:cs typeface="B Lotus" panose="00000400000000000000" pitchFamily="2" charset="-78"/>
              </a:rPr>
              <a:t/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/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/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/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/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>داروهای ضدزخم پپتیک</a:t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> ضد اسیدها       </a:t>
            </a:r>
            <a:r>
              <a:rPr lang="en-US" altLang="zh-CN" sz="4000" b="1" smtClean="0">
                <a:ea typeface="SimSun" panose="02010600030101010101" pitchFamily="2" charset="-122"/>
              </a:rPr>
              <a:t>Antacids</a:t>
            </a:r>
            <a:r>
              <a:rPr lang="fa-IR" altLang="zh-CN" sz="3600" b="1" smtClean="0">
                <a:ea typeface="SimSun" panose="02010600030101010101" pitchFamily="2" charset="-122"/>
              </a:rPr>
              <a:t>  </a:t>
            </a:r>
            <a:endParaRPr lang="en-US" altLang="en-US" sz="3600" smtClean="0"/>
          </a:p>
        </p:txBody>
      </p:sp>
      <p:sp>
        <p:nvSpPr>
          <p:cNvPr id="10243" name="Content Placeholder 3"/>
          <p:cNvSpPr>
            <a:spLocks noGrp="1"/>
          </p:cNvSpPr>
          <p:nvPr>
            <p:ph idx="1"/>
          </p:nvPr>
        </p:nvSpPr>
        <p:spPr>
          <a:xfrm>
            <a:off x="323850" y="1268413"/>
            <a:ext cx="8820150" cy="5019675"/>
          </a:xfrm>
        </p:spPr>
        <p:txBody>
          <a:bodyPr/>
          <a:lstStyle/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املاح منیزیوم اثر </a:t>
            </a:r>
            <a:r>
              <a:rPr lang="fa-IR" altLang="zh-CN" b="1" dirty="0" smtClean="0">
                <a:solidFill>
                  <a:srgbClr val="C00000"/>
                </a:solidFill>
                <a:ea typeface="SimSun" pitchFamily="2" charset="-122"/>
                <a:cs typeface="B Lotus" pitchFamily="2" charset="-78"/>
              </a:rPr>
              <a:t>ملین</a:t>
            </a:r>
            <a:r>
              <a:rPr lang="fa-IR" altLang="zh-CN" b="1" dirty="0" smtClean="0">
                <a:ea typeface="SimSun" pitchFamily="2" charset="-122"/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دارند درحالیکه املاح آلومینیوم موجب </a:t>
            </a:r>
            <a:r>
              <a:rPr lang="fa-IR" altLang="zh-CN" b="1" dirty="0" smtClean="0">
                <a:solidFill>
                  <a:srgbClr val="C00000"/>
                </a:solidFill>
                <a:ea typeface="SimSun" pitchFamily="2" charset="-122"/>
                <a:cs typeface="B Lotus" pitchFamily="2" charset="-78"/>
              </a:rPr>
              <a:t>یبوست</a:t>
            </a:r>
            <a:r>
              <a:rPr lang="fa-IR" altLang="zh-CN" b="1" dirty="0" smtClean="0">
                <a:ea typeface="SimSun" pitchFamily="2" charset="-122"/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میشوند</a:t>
            </a:r>
            <a:r>
              <a:rPr lang="fa-IR" altLang="zh-CN" b="1" dirty="0" smtClean="0">
                <a:ea typeface="SimSun" pitchFamily="2" charset="-122"/>
                <a:cs typeface="B Lotus" pitchFamily="2" charset="-78"/>
              </a:rPr>
              <a:t>.</a:t>
            </a: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در آب نامحلول اند. بصورت سوسپانسیون عرضه میشوند و قبل از مصرف باید شیشه را بشدت تکان داد.</a:t>
            </a: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در درمان زخم پپتیک، رفلاکس معدی-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مروی (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GERD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یا برگشت مایع معدی) و یبوست بکار میروند.  </a:t>
            </a: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نحوه مصرف: 2قاشق سوپ خوری یک ساعت و 3ساعت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بعد از هر غذا و قبل از خواب (7 بار در روز)</a:t>
            </a: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جذب سایر داروها را مختل میکنند و باید مصرف آنها با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سایر داروها </a:t>
            </a:r>
            <a:r>
              <a:rPr lang="fa-IR" altLang="zh-CN" b="1" dirty="0" smtClean="0">
                <a:solidFill>
                  <a:srgbClr val="C00000"/>
                </a:solidFill>
                <a:ea typeface="SimSun" pitchFamily="2" charset="-122"/>
                <a:cs typeface="B Lotus" pitchFamily="2" charset="-78"/>
              </a:rPr>
              <a:t>2ساعت</a:t>
            </a:r>
            <a:r>
              <a:rPr lang="fa-IR" altLang="zh-CN" b="1" dirty="0" smtClean="0">
                <a:ea typeface="SimSun" pitchFamily="2" charset="-122"/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فاصله داشته باشد.</a:t>
            </a:r>
          </a:p>
          <a:p>
            <a:pPr algn="just" rtl="1">
              <a:defRPr/>
            </a:pPr>
            <a:endParaRPr lang="fa-IR" altLang="zh-CN" sz="2800" b="1" dirty="0" smtClean="0">
              <a:ea typeface="SimSun" pitchFamily="2" charset="-122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175" y="836613"/>
            <a:ext cx="8839200" cy="1143000"/>
          </a:xfrm>
        </p:spPr>
        <p:txBody>
          <a:bodyPr/>
          <a:lstStyle/>
          <a:p>
            <a:pPr algn="r" rtl="1"/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en-US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داروهای ضدزخم پپتیک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آنتاگونیست های </a:t>
            </a:r>
            <a:r>
              <a:rPr lang="en-US" altLang="en-US" sz="4000" smtClean="0">
                <a:ea typeface="SimSun" panose="02010600030101010101" pitchFamily="2" charset="-122"/>
                <a:cs typeface="B Lotus" panose="00000400000000000000" pitchFamily="2" charset="-78"/>
              </a:rPr>
              <a:t>H</a:t>
            </a:r>
            <a:r>
              <a:rPr lang="en-US" altLang="en-US" sz="4000" b="1" baseline="-25000" smtClean="0">
                <a:ea typeface="SimSun" panose="02010600030101010101" pitchFamily="2" charset="-122"/>
                <a:cs typeface="B Lotus" panose="00000400000000000000" pitchFamily="2" charset="-78"/>
              </a:rPr>
              <a:t>2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 هیستامین</a:t>
            </a: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  <a:cs typeface="B Lotus" panose="00000400000000000000" pitchFamily="2" charset="-78"/>
              </a:rPr>
            </a:br>
            <a:endParaRPr lang="en-US" altLang="en-US" sz="3600" smtClean="0">
              <a:ea typeface="SimSun" panose="02010600030101010101" pitchFamily="2" charset="-122"/>
              <a:cs typeface="B Lotus" panose="00000400000000000000" pitchFamily="2" charset="-78"/>
            </a:endParaRPr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2647788" y="1412875"/>
            <a:ext cx="6496211" cy="5019675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r>
              <a:rPr kumimoji="1" lang="en-US" altLang="zh-CN" b="1" dirty="0" smtClean="0">
                <a:ea typeface="幼圆"/>
                <a:cs typeface="幼圆"/>
              </a:rPr>
              <a:t>Famotidine </a:t>
            </a:r>
            <a:r>
              <a:rPr kumimoji="1" lang="en-US" altLang="zh-CN" i="1" dirty="0" smtClean="0">
                <a:ea typeface="幼圆"/>
                <a:cs typeface="幼圆"/>
              </a:rPr>
              <a:t>TAB       </a:t>
            </a:r>
            <a:r>
              <a:rPr kumimoji="1" lang="fa-IR" altLang="zh-CN" i="1" dirty="0" smtClean="0">
                <a:ea typeface="幼圆"/>
                <a:cs typeface="幼圆"/>
              </a:rPr>
              <a:t>   </a:t>
            </a:r>
            <a:r>
              <a:rPr kumimoji="1" lang="fa-IR" altLang="zh-CN" b="1" dirty="0" smtClean="0">
                <a:solidFill>
                  <a:srgbClr val="C00000"/>
                </a:solidFill>
                <a:ea typeface="幼圆"/>
                <a:cs typeface="B Lotus" pitchFamily="2" charset="-78"/>
              </a:rPr>
              <a:t>فاموتیدین     </a:t>
            </a:r>
            <a:endParaRPr kumimoji="1" lang="en-US" altLang="zh-CN" b="1" dirty="0" smtClean="0">
              <a:solidFill>
                <a:srgbClr val="FF3300"/>
              </a:solidFill>
              <a:ea typeface="幼圆"/>
              <a:cs typeface="B Lotus" pitchFamily="2" charset="-78"/>
            </a:endParaRP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r>
              <a:rPr kumimoji="1" lang="en-US" altLang="zh-CN" b="1" dirty="0" smtClean="0">
                <a:ea typeface="幼圆"/>
                <a:cs typeface="幼圆"/>
              </a:rPr>
              <a:t>Ranitidine </a:t>
            </a:r>
            <a:r>
              <a:rPr kumimoji="1" lang="en-US" altLang="zh-CN" i="1" dirty="0" smtClean="0">
                <a:ea typeface="幼圆"/>
                <a:cs typeface="幼圆"/>
              </a:rPr>
              <a:t>TAB, AMP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رانیتیدین     </a:t>
            </a:r>
            <a:endParaRPr kumimoji="1" lang="en-US" altLang="zh-CN" b="1" dirty="0" smtClean="0">
              <a:solidFill>
                <a:srgbClr val="C00000"/>
              </a:solidFill>
              <a:ea typeface="幼圆"/>
              <a:cs typeface="幼圆"/>
            </a:endParaRPr>
          </a:p>
          <a:p>
            <a:pPr>
              <a:spcBef>
                <a:spcPct val="50000"/>
              </a:spcBef>
              <a:buClr>
                <a:schemeClr val="folHlink"/>
              </a:buClr>
              <a:defRPr/>
            </a:pPr>
            <a:r>
              <a:rPr lang="en-US" b="1" dirty="0" smtClean="0"/>
              <a:t>Cimetidine </a:t>
            </a:r>
            <a:r>
              <a:rPr lang="en-US" i="1" dirty="0" smtClean="0"/>
              <a:t>TAB, AMP</a:t>
            </a:r>
            <a:r>
              <a:rPr kumimoji="1" lang="fa-IR" altLang="zh-CN" b="1" dirty="0" smtClean="0">
                <a:cs typeface="B Lotus" pitchFamily="2" charset="-78"/>
              </a:rPr>
              <a:t> </a:t>
            </a:r>
            <a:r>
              <a:rPr kumimoji="1" lang="fa-IR" altLang="zh-CN" b="1" dirty="0" smtClean="0">
                <a:solidFill>
                  <a:srgbClr val="C00000"/>
                </a:solidFill>
                <a:cs typeface="B Lotus" pitchFamily="2" charset="-78"/>
              </a:rPr>
              <a:t>سایمتیدین    </a:t>
            </a:r>
            <a:endParaRPr lang="en-US" i="1" dirty="0" smtClean="0">
              <a:solidFill>
                <a:srgbClr val="C00000"/>
              </a:solidFill>
            </a:endParaRP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با مهار گیرنده های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H</a:t>
            </a:r>
            <a:r>
              <a:rPr lang="en-US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هیستامینی در معده از ترشح اسید معدی جلوگیری میکنند. </a:t>
            </a:r>
          </a:p>
          <a:p>
            <a:pPr algn="r" rtl="1">
              <a:defRPr/>
            </a:pPr>
            <a:endParaRPr lang="fa-IR" altLang="zh-CN" b="1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921" t="9086" r="14154" b="9144"/>
          <a:stretch/>
        </p:blipFill>
        <p:spPr>
          <a:xfrm>
            <a:off x="-11019" y="676819"/>
            <a:ext cx="2644613" cy="176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140" t="10546" r="8654" b="5087"/>
          <a:stretch/>
        </p:blipFill>
        <p:spPr>
          <a:xfrm>
            <a:off x="-96678" y="2852936"/>
            <a:ext cx="2809800" cy="15502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926" y="4434357"/>
            <a:ext cx="2553603" cy="22954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4475173"/>
            <a:ext cx="2434034" cy="23496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07" y="4598452"/>
            <a:ext cx="2598481" cy="2259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68313" y="836613"/>
            <a:ext cx="8299450" cy="1143000"/>
          </a:xfrm>
        </p:spPr>
        <p:txBody>
          <a:bodyPr/>
          <a:lstStyle/>
          <a:p>
            <a:pPr algn="r" rtl="1"/>
            <a:r>
              <a:rPr lang="fa-IR" altLang="en-US" sz="4000" b="1" smtClean="0">
                <a:cs typeface="B Lotus" panose="00000400000000000000" pitchFamily="2" charset="-78"/>
              </a:rPr>
              <a:t>داروهای ضدزخم پپتیک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آنتاگونیست های </a:t>
            </a:r>
            <a:r>
              <a:rPr lang="en-US" altLang="en-US" sz="4000" smtClean="0">
                <a:ea typeface="SimSun" panose="02010600030101010101" pitchFamily="2" charset="-122"/>
                <a:cs typeface="B Lotus" panose="00000400000000000000" pitchFamily="2" charset="-78"/>
              </a:rPr>
              <a:t>H</a:t>
            </a:r>
            <a:r>
              <a:rPr lang="en-US" altLang="en-US" sz="4000" b="1" baseline="-25000" smtClean="0">
                <a:ea typeface="SimSun" panose="02010600030101010101" pitchFamily="2" charset="-122"/>
                <a:cs typeface="B Lotus" panose="00000400000000000000" pitchFamily="2" charset="-78"/>
              </a:rPr>
              <a:t>2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 هیستامین</a:t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endParaRPr lang="en-US" altLang="en-US" sz="3600" smtClean="0"/>
          </a:p>
        </p:txBody>
      </p:sp>
      <p:sp>
        <p:nvSpPr>
          <p:cNvPr id="12291" name="Content Placeholder 3"/>
          <p:cNvSpPr>
            <a:spLocks noGrp="1"/>
          </p:cNvSpPr>
          <p:nvPr>
            <p:ph idx="1"/>
          </p:nvPr>
        </p:nvSpPr>
        <p:spPr>
          <a:xfrm>
            <a:off x="179388" y="1412875"/>
            <a:ext cx="8640762" cy="5019675"/>
          </a:xfrm>
        </p:spPr>
        <p:txBody>
          <a:bodyPr/>
          <a:lstStyle/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در درمان زخم پپتیک، رفلاکس معدی-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مروی و سوءهاضمه یکبار (قبل از خواب) یا 2بار در روز بکار میروند.</a:t>
            </a:r>
          </a:p>
          <a:p>
            <a:pPr algn="r" rtl="1">
              <a:defRPr/>
            </a:pPr>
            <a:endParaRPr lang="fa-IR" altLang="zh-CN" b="1" dirty="0" smtClean="0">
              <a:solidFill>
                <a:schemeClr val="accent4">
                  <a:lumMod val="50000"/>
                </a:schemeClr>
              </a:solidFill>
              <a:ea typeface="SimSun" pitchFamily="2" charset="-122"/>
              <a:cs typeface="B Lotus" pitchFamily="2" charset="-78"/>
            </a:endParaRPr>
          </a:p>
          <a:p>
            <a:pPr algn="r" rtl="1">
              <a:defRPr/>
            </a:pPr>
            <a:r>
              <a:rPr lang="fa-IR" altLang="zh-CN" b="1" dirty="0" smtClean="0">
                <a:solidFill>
                  <a:schemeClr val="tx2"/>
                </a:solidFill>
                <a:ea typeface="SimSun" pitchFamily="2" charset="-122"/>
                <a:cs typeface="B Lotus" pitchFamily="2" charset="-78"/>
              </a:rPr>
              <a:t>عوارض: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بجز سایمتیدین نسبتاً کم عارضه هستند (سردرد، اسهال، یبوست). </a:t>
            </a:r>
          </a:p>
          <a:p>
            <a:pPr algn="r" rtl="1">
              <a:buFont typeface="Wingdings" panose="05000000000000000000" pitchFamily="2" charset="2"/>
              <a:buChar char="§"/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سایمتیدین موجب گیجی در پیران، ژنیکوماستی در مردان، گالاکتوره در زنان و </a:t>
            </a:r>
            <a:r>
              <a:rPr lang="fa-IR" altLang="zh-CN" b="1" dirty="0" smtClean="0">
                <a:solidFill>
                  <a:srgbClr val="C00000"/>
                </a:solidFill>
                <a:ea typeface="SimSun" pitchFamily="2" charset="-122"/>
                <a:cs typeface="B Lotus" pitchFamily="2" charset="-78"/>
              </a:rPr>
              <a:t>تداخلات دارویی 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از طریق مهار متابولیسم کبدی داروها (وارفارین، دیازپام، تئوفیلین، فنی توئین) میشود.</a:t>
            </a:r>
          </a:p>
          <a:p>
            <a:pPr algn="just" rtl="1">
              <a:defRPr/>
            </a:pPr>
            <a:endParaRPr lang="fa-IR" altLang="zh-CN" sz="2800" b="1" dirty="0" smtClean="0">
              <a:ea typeface="SimSun" pitchFamily="2" charset="-122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1412875"/>
            <a:ext cx="9036050" cy="1143000"/>
          </a:xfrm>
        </p:spPr>
        <p:txBody>
          <a:bodyPr/>
          <a:lstStyle/>
          <a:p>
            <a:pPr algn="r" rtl="1"/>
            <a:r>
              <a:rPr lang="fa-IR" altLang="en-US" sz="4000" b="1" smtClean="0">
                <a:cs typeface="B Lotus" panose="00000400000000000000" pitchFamily="2" charset="-78"/>
              </a:rPr>
              <a:t/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/>
            </a:r>
            <a:br>
              <a:rPr lang="fa-IR" altLang="en-US" sz="4000" b="1" smtClean="0">
                <a:cs typeface="B Lotus" panose="00000400000000000000" pitchFamily="2" charset="-78"/>
              </a:rPr>
            </a:br>
            <a:r>
              <a:rPr lang="fa-IR" altLang="en-US" sz="4000" b="1" smtClean="0">
                <a:cs typeface="B Lotus" panose="00000400000000000000" pitchFamily="2" charset="-78"/>
              </a:rPr>
              <a:t>داروهای ضدزخم پپتیک</a:t>
            </a: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  <a:t>مهارکننده های پمپ پروتونی</a:t>
            </a:r>
            <a:br>
              <a:rPr lang="fa-IR" altLang="zh-CN" sz="4000" b="1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467866" y="1412875"/>
            <a:ext cx="8496300" cy="5019675"/>
          </a:xfrm>
        </p:spPr>
        <p:txBody>
          <a:bodyPr/>
          <a:lstStyle/>
          <a:p>
            <a:pPr algn="r" rtl="1">
              <a:defRPr/>
            </a:pP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در درمان و پیشگیری از زخم پپتیک، </a:t>
            </a:r>
            <a:r>
              <a:rPr lang="en-US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GERD</a:t>
            </a:r>
            <a:r>
              <a:rPr lang="fa-IR" altLang="zh-CN" b="1" dirty="0" smtClean="0">
                <a:solidFill>
                  <a:schemeClr val="accent4">
                    <a:lumMod val="50000"/>
                  </a:schemeClr>
                </a:solidFill>
                <a:ea typeface="SimSun" pitchFamily="2" charset="-122"/>
                <a:cs typeface="B Lotus" pitchFamily="2" charset="-78"/>
              </a:rPr>
              <a:t> ، سوءهاضمه و بیماریهای همراه با ترشح زیاد اسید معدی (گاسترینوما)، بصورت یک یا 2بار در روز (قبل از غذا) بکار میروند.</a:t>
            </a:r>
          </a:p>
          <a:p>
            <a:pPr algn="r" rtl="1">
              <a:defRPr/>
            </a:pPr>
            <a:endParaRPr lang="fa-IR" altLang="zh-CN" b="1" dirty="0" smtClean="0">
              <a:cs typeface="B Lotus" pitchFamily="2" charset="-78"/>
            </a:endParaRPr>
          </a:p>
          <a:p>
            <a:pPr algn="r" rtl="1">
              <a:defRPr/>
            </a:pPr>
            <a:endParaRPr lang="fa-IR" altLang="zh-CN" b="1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138" y="3964182"/>
            <a:ext cx="1992610" cy="27636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632" y="2998964"/>
            <a:ext cx="2228418" cy="14498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632" y="4729764"/>
            <a:ext cx="2431776" cy="20242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4548" y="4075439"/>
            <a:ext cx="1738590" cy="25576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3190" y="4332020"/>
            <a:ext cx="2959006" cy="25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07950" y="1306767"/>
            <a:ext cx="9036050" cy="1143000"/>
          </a:xfrm>
        </p:spPr>
        <p:txBody>
          <a:bodyPr/>
          <a:lstStyle/>
          <a:p>
            <a:pPr algn="r" rtl="1"/>
            <a:r>
              <a:rPr lang="fa-IR" altLang="en-US" sz="4000" b="1" dirty="0" smtClean="0">
                <a:cs typeface="B Lotus" panose="00000400000000000000" pitchFamily="2" charset="-78"/>
              </a:rPr>
              <a:t>داروهای ضدزخم پپتیک</a:t>
            </a:r>
            <a:r>
              <a:rPr lang="fa-IR" altLang="zh-CN" sz="4000" b="1" dirty="0" smtClean="0">
                <a:ea typeface="SimSun" panose="02010600030101010101" pitchFamily="2" charset="-122"/>
                <a:cs typeface="B Lotus" panose="00000400000000000000" pitchFamily="2" charset="-78"/>
              </a:rPr>
              <a:t/>
            </a:r>
            <a:br>
              <a:rPr lang="fa-IR" altLang="zh-CN" sz="4000" b="1" dirty="0" smtClean="0">
                <a:ea typeface="SimSun" panose="02010600030101010101" pitchFamily="2" charset="-122"/>
                <a:cs typeface="B Lotus" panose="00000400000000000000" pitchFamily="2" charset="-78"/>
              </a:rPr>
            </a:br>
            <a:r>
              <a:rPr lang="fa-IR" altLang="zh-CN" sz="3600" b="1" dirty="0" smtClean="0">
                <a:ea typeface="SimSun" panose="02010600030101010101" pitchFamily="2" charset="-122"/>
                <a:cs typeface="B Lotus" panose="00000400000000000000" pitchFamily="2" charset="-78"/>
              </a:rPr>
              <a:t>محافظت کننده های مخاطی</a:t>
            </a:r>
            <a:r>
              <a:rPr lang="en-US" altLang="zh-CN" sz="3600" dirty="0" smtClean="0">
                <a:ea typeface="幼圆"/>
                <a:cs typeface="幼圆"/>
              </a:rPr>
              <a:t> </a:t>
            </a:r>
            <a:r>
              <a:rPr lang="en-US" altLang="zh-CN" sz="3800" b="1" dirty="0" smtClean="0">
                <a:ea typeface="幼圆"/>
                <a:cs typeface="幼圆"/>
              </a:rPr>
              <a:t>Mucosal Protectants</a:t>
            </a:r>
            <a:r>
              <a:rPr lang="en-US" altLang="zh-CN" sz="3800" b="1" dirty="0" smtClean="0">
                <a:solidFill>
                  <a:schemeClr val="folHlink"/>
                </a:solidFill>
                <a:ea typeface="幼圆"/>
                <a:cs typeface="幼圆"/>
              </a:rPr>
              <a:t> </a:t>
            </a:r>
            <a:r>
              <a:rPr lang="fa-IR" altLang="zh-CN" sz="4000" b="1" dirty="0" smtClean="0">
                <a:cs typeface="B Lotus" panose="00000400000000000000" pitchFamily="2" charset="-78"/>
              </a:rPr>
              <a:t/>
            </a:r>
            <a:br>
              <a:rPr lang="fa-IR" altLang="zh-CN" sz="4000" b="1" dirty="0" smtClean="0">
                <a:cs typeface="B Lotus" panose="00000400000000000000" pitchFamily="2" charset="-78"/>
              </a:rPr>
            </a:br>
            <a:r>
              <a:rPr lang="en-US" altLang="zh-CN" sz="3600" dirty="0" smtClean="0">
                <a:solidFill>
                  <a:schemeClr val="folHlink"/>
                </a:solidFill>
                <a:ea typeface="SimSun" panose="02010600030101010101" pitchFamily="2" charset="-122"/>
              </a:rPr>
              <a:t/>
            </a:r>
            <a:br>
              <a:rPr lang="en-US" altLang="zh-CN" sz="3600" dirty="0" smtClean="0">
                <a:solidFill>
                  <a:schemeClr val="folHlink"/>
                </a:solidFill>
                <a:ea typeface="SimSun" panose="02010600030101010101" pitchFamily="2" charset="-122"/>
              </a:rPr>
            </a:br>
            <a:endParaRPr lang="en-US" altLang="en-US" sz="3600" dirty="0" smtClean="0"/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250825" y="1412875"/>
            <a:ext cx="8785225" cy="5019675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q"/>
              <a:defRPr/>
            </a:pPr>
            <a:r>
              <a:rPr lang="en-US" b="1" dirty="0" err="1"/>
              <a:t>Sucralfate</a:t>
            </a:r>
            <a:r>
              <a:rPr kumimoji="1" lang="en-US" altLang="zh-CN" b="1" dirty="0" smtClean="0">
                <a:ea typeface="幼圆"/>
                <a:cs typeface="幼圆"/>
              </a:rPr>
              <a:t> </a:t>
            </a:r>
            <a:r>
              <a:rPr kumimoji="1" lang="en-US" altLang="zh-CN" i="1" dirty="0" smtClean="0">
                <a:ea typeface="幼圆"/>
                <a:cs typeface="幼圆"/>
              </a:rPr>
              <a:t>TAB, POWDER   </a:t>
            </a:r>
            <a:r>
              <a:rPr kumimoji="1" lang="fa-IR" altLang="zh-CN" i="1" dirty="0" smtClean="0">
                <a:ea typeface="幼圆"/>
                <a:cs typeface="幼圆"/>
              </a:rPr>
              <a:t> </a:t>
            </a:r>
            <a:r>
              <a:rPr kumimoji="1" lang="fa-IR" altLang="zh-CN" b="1" dirty="0" smtClean="0">
                <a:solidFill>
                  <a:srgbClr val="C00000"/>
                </a:solidFill>
                <a:ea typeface="幼圆"/>
                <a:cs typeface="B Lotus" pitchFamily="2" charset="-78"/>
              </a:rPr>
              <a:t>سوکرالفات      </a:t>
            </a:r>
            <a:endParaRPr kumimoji="1" lang="en-US" altLang="zh-CN" b="1" dirty="0" smtClean="0">
              <a:solidFill>
                <a:srgbClr val="FF3300"/>
              </a:solidFill>
              <a:ea typeface="幼圆"/>
              <a:cs typeface="B Lotus" pitchFamily="2" charset="-78"/>
            </a:endParaRPr>
          </a:p>
          <a:p>
            <a:pPr algn="r" rtl="1">
              <a:spcBef>
                <a:spcPct val="50000"/>
              </a:spcBef>
              <a:buClr>
                <a:srgbClr val="C00000"/>
              </a:buClr>
              <a:defRPr/>
            </a:pP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سوکروز آلومینیوم سولفات است که با پوشاندن سطح زخم و جذب شدن به مخاط دچار نکروز موجب حفاظت آن از اسید و پپسین میشود. </a:t>
            </a:r>
          </a:p>
          <a:p>
            <a:pPr algn="r" rtl="1">
              <a:spcBef>
                <a:spcPct val="50000"/>
              </a:spcBef>
              <a:buClr>
                <a:srgbClr val="C00000"/>
              </a:buClr>
              <a:defRPr/>
            </a:pP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فعال شدن آن مستلزم حضور اسید است و نباید همراه آنت اسیدها </a:t>
            </a:r>
            <a:r>
              <a:rPr lang="fa-IR" altLang="zh-CN" sz="30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ی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ا مهار کننده های ترشح اسید مصرف شود.</a:t>
            </a:r>
          </a:p>
          <a:p>
            <a:pPr algn="r" rtl="1">
              <a:spcBef>
                <a:spcPct val="50000"/>
              </a:spcBef>
              <a:buClr>
                <a:srgbClr val="C00000"/>
              </a:buClr>
              <a:defRPr/>
            </a:pP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4 بار در روز و حداقل یکساعت </a:t>
            </a:r>
          </a:p>
          <a:p>
            <a:pPr marL="0" indent="0" algn="r" rtl="1">
              <a:spcBef>
                <a:spcPct val="50000"/>
              </a:spcBef>
              <a:buClr>
                <a:srgbClr val="C00000"/>
              </a:buClr>
              <a:buFont typeface="Wingdings" panose="05000000000000000000" pitchFamily="2" charset="2"/>
              <a:buNone/>
              <a:defRPr/>
            </a:pPr>
            <a:r>
              <a:rPr lang="fa-IR" altLang="zh-CN" sz="3000" b="1" dirty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</a:t>
            </a:r>
            <a:r>
              <a:rPr lang="fa-IR" altLang="zh-CN" sz="3000" b="1" dirty="0" smtClean="0">
                <a:solidFill>
                  <a:schemeClr val="accent4">
                    <a:lumMod val="50000"/>
                  </a:schemeClr>
                </a:solidFill>
                <a:cs typeface="B Lotus" pitchFamily="2" charset="-78"/>
              </a:rPr>
              <a:t>   قبل از غذا بکار میرود.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endParaRPr lang="fa-IR" b="1" dirty="0" smtClean="0"/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endParaRPr lang="fa-IR" b="1" dirty="0"/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endParaRPr kumimoji="1" lang="fa-IR" altLang="zh-CN" b="1" dirty="0">
              <a:solidFill>
                <a:srgbClr val="C00000"/>
              </a:solidFill>
              <a:ea typeface="幼圆"/>
              <a:cs typeface="B Lotus" pitchFamily="2" charset="-78"/>
            </a:endParaRP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endParaRPr kumimoji="1" lang="en-US" altLang="zh-CN" b="1" dirty="0" smtClean="0">
              <a:solidFill>
                <a:srgbClr val="C00000"/>
              </a:solidFill>
              <a:ea typeface="幼圆"/>
              <a:cs typeface="幼圆"/>
            </a:endParaRPr>
          </a:p>
          <a:p>
            <a:pPr algn="r" rtl="1">
              <a:defRPr/>
            </a:pPr>
            <a:endParaRPr lang="fa-IR" altLang="zh-CN" b="1" dirty="0" smtClean="0">
              <a:cs typeface="B Lotus" pitchFamily="2" charset="-78"/>
            </a:endParaRPr>
          </a:p>
          <a:p>
            <a:pPr algn="r" rtl="1">
              <a:defRPr/>
            </a:pPr>
            <a:endParaRPr lang="fa-IR" altLang="zh-CN" b="1" dirty="0" smtClean="0">
              <a:solidFill>
                <a:srgbClr val="C00000"/>
              </a:solidFill>
              <a:cs typeface="B Lotus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4695388"/>
            <a:ext cx="4345943" cy="213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1793</TotalTime>
  <Words>1557</Words>
  <Application>Microsoft Office PowerPoint</Application>
  <PresentationFormat>On-screen Show (4:3)</PresentationFormat>
  <Paragraphs>161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SimSun</vt:lpstr>
      <vt:lpstr>B Lotus</vt:lpstr>
      <vt:lpstr>Calibri</vt:lpstr>
      <vt:lpstr>Times New Roman</vt:lpstr>
      <vt:lpstr>Wingdings</vt:lpstr>
      <vt:lpstr>幼圆</vt:lpstr>
      <vt:lpstr>Nature</vt:lpstr>
      <vt:lpstr>Gastrointestinal Pharmacology</vt:lpstr>
      <vt:lpstr>Drugs Affecting Gastrointestinal System</vt:lpstr>
      <vt:lpstr>داروهای ضداسید و ضدزخم پپتیک Peptic Ulcers   </vt:lpstr>
      <vt:lpstr>  داروهای ضدزخم پپتیک  ضد اسیدها       Antacids </vt:lpstr>
      <vt:lpstr>     داروهای ضدزخم پپتیک  ضد اسیدها       Antacids  </vt:lpstr>
      <vt:lpstr>     داروهای ضدزخم پپتیک آنتاگونیست های H2 هیستامین </vt:lpstr>
      <vt:lpstr>داروهای ضدزخم پپتیک آنتاگونیست های H2 هیستامین </vt:lpstr>
      <vt:lpstr>  داروهای ضدزخم پپتیک مهارکننده های پمپ پروتونی  </vt:lpstr>
      <vt:lpstr>داروهای ضدزخم پپتیک محافظت کننده های مخاطی Mucosal Protectants   </vt:lpstr>
      <vt:lpstr>داروهای ضدزخم پپتیک محافظت کننده های مخاطی  </vt:lpstr>
      <vt:lpstr>   آنتی کلینرژیک ها (آنتی اسپاسمودیک ها) </vt:lpstr>
      <vt:lpstr>   آنتی کلینرژیک ها (آنتی اسپاسمودیک ) </vt:lpstr>
      <vt:lpstr>داروهای مؤثر برحرکات گوارشی(Agents Prokinetic)  </vt:lpstr>
      <vt:lpstr>داروهای ضد استفراغ Antiemetics  </vt:lpstr>
      <vt:lpstr>داروهای ضد استفراغ Antiemetics  </vt:lpstr>
      <vt:lpstr>داروهای ضد استفراغ Antiemetics  </vt:lpstr>
      <vt:lpstr>داروهای هضم کننده، هورمونهای پانکراسDigestives   </vt:lpstr>
      <vt:lpstr>مسهل ها (Purgatives) و ملین ها (Laxatives)     </vt:lpstr>
      <vt:lpstr>مسهل ها (Purgatives) و ملین ها (Laxatives)     </vt:lpstr>
      <vt:lpstr>مسهل ها (Purgatives) و ملین ها (Laxatives)     </vt:lpstr>
      <vt:lpstr>مسهل ها (Purgatives) و ملین ها (Laxatives)     </vt:lpstr>
      <vt:lpstr>مسهل ها (Purgatives) و ملین ها (Laxatives)     </vt:lpstr>
      <vt:lpstr>عوارض ملین ها</vt:lpstr>
      <vt:lpstr>داروهای ضداسهال Antidiarrheal Agents     </vt:lpstr>
    </vt:vector>
  </TitlesOfParts>
  <Company>Graceland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Pharmacology</dc:title>
  <dc:creator>stoetzel</dc:creator>
  <cp:lastModifiedBy>Windows User</cp:lastModifiedBy>
  <cp:revision>131</cp:revision>
  <dcterms:created xsi:type="dcterms:W3CDTF">2003-02-25T19:41:36Z</dcterms:created>
  <dcterms:modified xsi:type="dcterms:W3CDTF">2022-05-08T05:01:18Z</dcterms:modified>
</cp:coreProperties>
</file>